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9">
  <p:sldMasterIdLst>
    <p:sldMasterId id="2147483679" r:id="rId4"/>
    <p:sldMasterId id="2147483766" r:id="rId5"/>
  </p:sldMasterIdLst>
  <p:notesMasterIdLst>
    <p:notesMasterId r:id="rId17"/>
  </p:notesMasterIdLst>
  <p:sldIdLst>
    <p:sldId id="269" r:id="rId6"/>
    <p:sldId id="344" r:id="rId7"/>
    <p:sldId id="345" r:id="rId8"/>
    <p:sldId id="340" r:id="rId9"/>
    <p:sldId id="331" r:id="rId10"/>
    <p:sldId id="342" r:id="rId11"/>
    <p:sldId id="343" r:id="rId12"/>
    <p:sldId id="316" r:id="rId13"/>
    <p:sldId id="321" r:id="rId14"/>
    <p:sldId id="311" r:id="rId15"/>
    <p:sldId id="32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aleway" panose="020B0503030101060003" pitchFamily="34" charset="0"/>
      <p:regular r:id="rId28"/>
      <p:bold r:id="rId29"/>
      <p:italic r:id="rId30"/>
      <p:boldItalic r:id="rId31"/>
    </p:embeddedFont>
    <p:embeddedFont>
      <p:font typeface="Raleway ExtraBold" panose="020B0903030101060003" pitchFamily="34" charset="0"/>
      <p:bold r:id="rId32"/>
      <p:boldItalic r:id="rId33"/>
    </p:embeddedFont>
    <p:embeddedFont>
      <p:font typeface="Raleway Light" panose="020B0403030101060003" pitchFamily="34" charset="0"/>
      <p:regular r:id="rId34"/>
      <p:italic r:id="rId35"/>
    </p:embeddedFont>
    <p:embeddedFont>
      <p:font typeface="Raleway SemiBold" panose="020B0703030101060003" pitchFamily="34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5E"/>
    <a:srgbClr val="74C4D6"/>
    <a:srgbClr val="546980"/>
    <a:srgbClr val="70C2D4"/>
    <a:srgbClr val="EF8A45"/>
    <a:srgbClr val="74D4D6"/>
    <a:srgbClr val="404040"/>
    <a:srgbClr val="A6AFBA"/>
    <a:srgbClr val="D9C973"/>
    <a:srgbClr val="D4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>
        <p:scale>
          <a:sx n="150" d="100"/>
          <a:sy n="150" d="100"/>
        </p:scale>
        <p:origin x="-672" y="-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05" y="1808666"/>
            <a:ext cx="311456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F80C2-1B61-4A83-9111-0C1A4A947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EB8FED-CE21-4554-9615-E4F1E1FF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81280-F2F1-4A51-A120-AF12BEEC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Footer   |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3B835-467B-4F22-9025-31B0363D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FCBE12-0ACC-4251-BF3E-1DEF5048C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3CCE6C9-1437-4B1B-9AEF-92CEAE5A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Footer   |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B0361E-27EA-47B5-813B-29FD33CC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A3C6C6-B68E-46AE-BF6D-C95022A2B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236269-194B-494D-9C0C-C58F32CA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8187-2153-481E-84FF-F894ADA7DD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4" y="534311"/>
            <a:ext cx="2381250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23280-CB1C-45DF-B7FF-78C359F92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5" y="1808668"/>
            <a:ext cx="3127920" cy="8530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9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7460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4479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0783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9456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52839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850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2362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968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0907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11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03" y="6546624"/>
            <a:ext cx="582959" cy="1598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EF447-E170-4B5C-99A4-9164B05F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Footer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788D0-F0E6-4D90-9EF5-BDBDC1E1C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1E9DF-3416-4F2D-83CE-AABDCD4AA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Footer   |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C85FF0-97B0-4739-B599-CE06AA620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DentalMNMedicaid@Kepro.co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Periodontal therapy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B7693-68C7-4138-91BE-CA94B7F6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99" y="4845540"/>
            <a:ext cx="9144000" cy="37648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Checklist Introduction and DHS Criteria Review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21FF8-4995-452F-A0D2-C48A16F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8D49-C281-4B10-9B1B-4DCFAEDD18EB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2E888-BCE7-75AC-8607-BF11DEC65872}"/>
              </a:ext>
            </a:extLst>
          </p:cNvPr>
          <p:cNvSpPr txBox="1">
            <a:spLocks/>
          </p:cNvSpPr>
          <p:nvPr/>
        </p:nvSpPr>
        <p:spPr>
          <a:xfrm>
            <a:off x="1104293" y="4148161"/>
            <a:ext cx="9144000" cy="376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2400" b="1" kern="1200">
                <a:solidFill>
                  <a:schemeClr val="bg1"/>
                </a:solidFill>
                <a:latin typeface="Raleway SemiBold" panose="020B07030301010600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D4341 &amp; D4342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5416B-4B43-4D30-A1AB-3D4E6ADB65E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Thank you for attending.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13152-91A3-4A29-868E-5F5FDD82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6C8BDDB-1AA9-4CDC-80A0-B0BF343FFE1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160182-A885-43FD-997D-23A3BE3B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47C6D-A8AB-46F3-A922-B4B80621207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952500" y="2369090"/>
            <a:ext cx="4855447" cy="1555210"/>
          </a:xfrm>
        </p:spPr>
        <p:txBody>
          <a:bodyPr>
            <a:normAutofit/>
          </a:bodyPr>
          <a:lstStyle/>
          <a:p>
            <a:r>
              <a:rPr lang="en-US" dirty="0"/>
              <a:t>We are happy to answer any questions or work with any issues that arise. Please email us at:</a:t>
            </a:r>
          </a:p>
          <a:p>
            <a:r>
              <a:rPr lang="en-US" spc="50" dirty="0"/>
              <a:t> </a:t>
            </a:r>
            <a:r>
              <a:rPr lang="en-US" spc="50" dirty="0">
                <a:hlinkClick r:id="rId2"/>
              </a:rPr>
              <a:t>DentalMNMedicaid@Kepro.com</a:t>
            </a:r>
            <a:endParaRPr lang="en-US" spc="50" dirty="0"/>
          </a:p>
          <a:p>
            <a:endParaRPr lang="en-US" spc="50" dirty="0"/>
          </a:p>
          <a:p>
            <a:r>
              <a:rPr lang="en-US" i="1" spc="50" dirty="0"/>
              <a:t>Please do not include any PHI in your correspondences.</a:t>
            </a:r>
          </a:p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7607-D185-4010-9DD3-D6661FB9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</a:t>
            </a:r>
            <a:fld id="{C6C8BDDB-1AA9-4CDC-80A0-B0BF343FFE1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FC990B-C153-4D7C-AF90-67368C427B7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DentalMNMedicaid@Kepro.com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378F63-34F5-42A9-B6AD-FA4E5047B37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https://MHCP.Kepro.com</a:t>
            </a:r>
          </a:p>
        </p:txBody>
      </p:sp>
      <p:pic>
        <p:nvPicPr>
          <p:cNvPr id="15" name="Picture Placeholder 14" descr="A doctor talking to a patient&#10;&#10;Description automatically generated with low confidence">
            <a:extLst>
              <a:ext uri="{FF2B5EF4-FFF2-40B4-BE49-F238E27FC236}">
                <a16:creationId xmlns:a16="http://schemas.microsoft.com/office/drawing/2014/main" id="{3BC32C5E-07A9-A837-D618-BB39D6CFF3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4" r="7685"/>
          <a:stretch/>
        </p:blipFill>
        <p:spPr>
          <a:xfrm>
            <a:off x="5200650" y="0"/>
            <a:ext cx="7877173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CCB1F0-48CC-46CF-A355-49004426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Periodontal Therapy Training   |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84F91E-F21B-4732-1D14-847A8079B02E}"/>
              </a:ext>
            </a:extLst>
          </p:cNvPr>
          <p:cNvSpPr/>
          <p:nvPr/>
        </p:nvSpPr>
        <p:spPr>
          <a:xfrm>
            <a:off x="752475" y="4484485"/>
            <a:ext cx="828675" cy="46851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BCCA6-9F1C-4971-A291-47226816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4469546"/>
            <a:ext cx="2771778" cy="307579"/>
          </a:xfrm>
        </p:spPr>
        <p:txBody>
          <a:bodyPr/>
          <a:lstStyle/>
          <a:p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6844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0467FC-AE0E-FA0D-7BDC-CEC39913E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Raleway" panose="020B0503030101060003" pitchFamily="34" charset="0"/>
              </a:rPr>
              <a:t>D4341</a:t>
            </a:r>
          </a:p>
          <a:p>
            <a:pPr marL="0" indent="0">
              <a:buNone/>
            </a:pPr>
            <a:endParaRPr lang="en-US" sz="4400" b="1" dirty="0">
              <a:latin typeface="Raleway" panose="020B0503030101060003" pitchFamily="34" charset="0"/>
            </a:endParaRPr>
          </a:p>
          <a:p>
            <a:r>
              <a:rPr lang="en-US" sz="2400" b="1" dirty="0">
                <a:latin typeface="Raleway" panose="020B0503030101060003" pitchFamily="34" charset="0"/>
              </a:rPr>
              <a:t>Four or more teeth per quadrant</a:t>
            </a:r>
          </a:p>
          <a:p>
            <a:endParaRPr lang="en-US" sz="2400" b="1" dirty="0">
              <a:latin typeface="Raleway" panose="020B0503030101060003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>
                <a:latin typeface="Raleway" panose="020B0503030101060003" pitchFamily="34" charset="0"/>
              </a:rPr>
              <a:t>Per DHS, quadrant designation is to be:</a:t>
            </a:r>
          </a:p>
          <a:p>
            <a:pPr lvl="1">
              <a:spcAft>
                <a:spcPts val="300"/>
              </a:spcAft>
            </a:pPr>
            <a:r>
              <a:rPr lang="en-US" sz="2000" b="1" dirty="0">
                <a:latin typeface="Raleway" panose="020B0503030101060003" pitchFamily="34" charset="0"/>
              </a:rPr>
              <a:t> 10, 20, 30, 40</a:t>
            </a:r>
          </a:p>
          <a:p>
            <a:endParaRPr lang="en-US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A91D9-589F-F62E-060A-F92525A5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Raleway" panose="020B0503030101060003" pitchFamily="34" charset="0"/>
              </a:rPr>
              <a:t>D4342</a:t>
            </a:r>
          </a:p>
          <a:p>
            <a:pPr marL="0" indent="0">
              <a:buNone/>
            </a:pPr>
            <a:endParaRPr lang="en-US" sz="4400" b="1" dirty="0">
              <a:latin typeface="Raleway" panose="020B0503030101060003" pitchFamily="34" charset="0"/>
            </a:endParaRPr>
          </a:p>
          <a:p>
            <a:r>
              <a:rPr lang="en-US" sz="2200" b="1" dirty="0">
                <a:latin typeface="Raleway" panose="020B0503030101060003" pitchFamily="34" charset="0"/>
              </a:rPr>
              <a:t>One to three teeth per quadrant</a:t>
            </a:r>
          </a:p>
          <a:p>
            <a:pPr marL="0" indent="0">
              <a:buNone/>
            </a:pPr>
            <a:endParaRPr lang="en-US" sz="2200" b="1" dirty="0">
              <a:latin typeface="Raleway" panose="020B0503030101060003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200" b="1" dirty="0">
                <a:latin typeface="Raleway" panose="020B0503030101060003" pitchFamily="34" charset="0"/>
              </a:rPr>
              <a:t>Teeth to be treated must be specified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26F83-E63D-BE68-1D6F-2DE2D4346C3A}"/>
              </a:ext>
            </a:extLst>
          </p:cNvPr>
          <p:cNvSpPr/>
          <p:nvPr/>
        </p:nvSpPr>
        <p:spPr>
          <a:xfrm>
            <a:off x="0" y="0"/>
            <a:ext cx="12192000" cy="1598340"/>
          </a:xfrm>
          <a:prstGeom prst="rect">
            <a:avLst/>
          </a:prstGeom>
          <a:solidFill>
            <a:srgbClr val="74C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89FEB-F2ED-49E3-FDB2-786C2DFB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51" y="982973"/>
            <a:ext cx="6410324" cy="1193968"/>
          </a:xfrm>
          <a:solidFill>
            <a:srgbClr val="FFFFFF"/>
          </a:solidFill>
          <a:ln w="38100">
            <a:solidFill>
              <a:srgbClr val="37465E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4000" b="1" spc="200" dirty="0">
                <a:ln>
                  <a:solidFill>
                    <a:srgbClr val="37465E"/>
                  </a:solidFill>
                </a:ln>
                <a:solidFill>
                  <a:srgbClr val="37465E"/>
                </a:solidFill>
                <a:latin typeface="Raleway" panose="020B0503030101060003" pitchFamily="34" charset="0"/>
              </a:rPr>
              <a:t>DEFINITIONS</a:t>
            </a:r>
            <a:endParaRPr lang="en-US" b="1" spc="200" dirty="0">
              <a:ln>
                <a:solidFill>
                  <a:srgbClr val="37465E"/>
                </a:solidFill>
              </a:ln>
              <a:solidFill>
                <a:srgbClr val="37465E"/>
              </a:solidFill>
              <a:latin typeface="Raleway" panose="020B050303010106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13DDBA-8831-15EF-9876-F09C1F26DB52}"/>
              </a:ext>
            </a:extLst>
          </p:cNvPr>
          <p:cNvCxnSpPr/>
          <p:nvPr/>
        </p:nvCxnSpPr>
        <p:spPr>
          <a:xfrm>
            <a:off x="1600200" y="3648075"/>
            <a:ext cx="3543300" cy="0"/>
          </a:xfrm>
          <a:prstGeom prst="line">
            <a:avLst/>
          </a:prstGeom>
          <a:ln w="38100">
            <a:solidFill>
              <a:srgbClr val="74D4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9088F0-AF88-50AC-B45D-95999ED25AF4}"/>
              </a:ext>
            </a:extLst>
          </p:cNvPr>
          <p:cNvCxnSpPr/>
          <p:nvPr/>
        </p:nvCxnSpPr>
        <p:spPr>
          <a:xfrm>
            <a:off x="6553200" y="3648075"/>
            <a:ext cx="3543300" cy="0"/>
          </a:xfrm>
          <a:prstGeom prst="line">
            <a:avLst/>
          </a:prstGeom>
          <a:ln w="38100">
            <a:solidFill>
              <a:srgbClr val="74D4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Folder Search with solid fill">
            <a:extLst>
              <a:ext uri="{FF2B5EF4-FFF2-40B4-BE49-F238E27FC236}">
                <a16:creationId xmlns:a16="http://schemas.microsoft.com/office/drawing/2014/main" id="{D3E16927-2A26-34AA-D41C-C1F8994CD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4925" t="35384" r="94925" b="13782"/>
          <a:stretch/>
        </p:blipFill>
        <p:spPr>
          <a:xfrm>
            <a:off x="-415921" y="2343628"/>
            <a:ext cx="3388777" cy="1709096"/>
          </a:xfrm>
          <a:prstGeom prst="rect">
            <a:avLst/>
          </a:prstGeom>
        </p:spPr>
      </p:pic>
      <p:pic>
        <p:nvPicPr>
          <p:cNvPr id="31" name="Graphic 30" descr="Tooth with solid fill">
            <a:extLst>
              <a:ext uri="{FF2B5EF4-FFF2-40B4-BE49-F238E27FC236}">
                <a16:creationId xmlns:a16="http://schemas.microsoft.com/office/drawing/2014/main" id="{78DB89E4-2D1C-42B3-BE49-ED9F0222A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5" y="563067"/>
            <a:ext cx="2886450" cy="2103919"/>
          </a:xfrm>
          <a:prstGeom prst="rect">
            <a:avLst/>
          </a:prstGeom>
        </p:spPr>
      </p:pic>
      <p:pic>
        <p:nvPicPr>
          <p:cNvPr id="33" name="Graphic 32" descr="Tooth outline">
            <a:extLst>
              <a:ext uri="{FF2B5EF4-FFF2-40B4-BE49-F238E27FC236}">
                <a16:creationId xmlns:a16="http://schemas.microsoft.com/office/drawing/2014/main" id="{AB242FA0-7184-8442-B841-05C631BBB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975" y="713067"/>
            <a:ext cx="2886450" cy="2103919"/>
          </a:xfrm>
          <a:prstGeom prst="rect">
            <a:avLst/>
          </a:prstGeom>
        </p:spPr>
      </p:pic>
      <p:pic>
        <p:nvPicPr>
          <p:cNvPr id="34" name="Graphic 33" descr="Tooth with solid fill">
            <a:extLst>
              <a:ext uri="{FF2B5EF4-FFF2-40B4-BE49-F238E27FC236}">
                <a16:creationId xmlns:a16="http://schemas.microsoft.com/office/drawing/2014/main" id="{DD014053-C944-93F3-A955-98EA0FB6E5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9304" t="793" r="9304" b="50000"/>
          <a:stretch/>
        </p:blipFill>
        <p:spPr>
          <a:xfrm>
            <a:off x="-268568" y="563067"/>
            <a:ext cx="2886450" cy="1035273"/>
          </a:xfrm>
          <a:prstGeom prst="rect">
            <a:avLst/>
          </a:prstGeom>
        </p:spPr>
      </p:pic>
      <p:pic>
        <p:nvPicPr>
          <p:cNvPr id="35" name="Graphic 34" descr="Tooth outline">
            <a:extLst>
              <a:ext uri="{FF2B5EF4-FFF2-40B4-BE49-F238E27FC236}">
                <a16:creationId xmlns:a16="http://schemas.microsoft.com/office/drawing/2014/main" id="{CE3832DF-D655-EDC6-7976-3DC1AAD23E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57923"/>
          <a:stretch/>
        </p:blipFill>
        <p:spPr>
          <a:xfrm>
            <a:off x="156975" y="713067"/>
            <a:ext cx="2886450" cy="885274"/>
          </a:xfrm>
          <a:prstGeom prst="rect">
            <a:avLst/>
          </a:prstGeom>
        </p:spPr>
      </p:pic>
      <p:pic>
        <p:nvPicPr>
          <p:cNvPr id="40" name="Graphic 39" descr="Tooth with solid fill">
            <a:extLst>
              <a:ext uri="{FF2B5EF4-FFF2-40B4-BE49-F238E27FC236}">
                <a16:creationId xmlns:a16="http://schemas.microsoft.com/office/drawing/2014/main" id="{065EF2EF-3566-2DDE-E690-D09E54C44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3549" y="538298"/>
            <a:ext cx="2779979" cy="2175181"/>
          </a:xfrm>
          <a:prstGeom prst="rect">
            <a:avLst/>
          </a:prstGeom>
        </p:spPr>
      </p:pic>
      <p:pic>
        <p:nvPicPr>
          <p:cNvPr id="42" name="Graphic 41" descr="Tooth outline">
            <a:extLst>
              <a:ext uri="{FF2B5EF4-FFF2-40B4-BE49-F238E27FC236}">
                <a16:creationId xmlns:a16="http://schemas.microsoft.com/office/drawing/2014/main" id="{EF24E28C-002E-C992-1E87-83F044FDA2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3549" y="688298"/>
            <a:ext cx="2779979" cy="2175181"/>
          </a:xfrm>
          <a:prstGeom prst="rect">
            <a:avLst/>
          </a:prstGeom>
        </p:spPr>
      </p:pic>
      <p:pic>
        <p:nvPicPr>
          <p:cNvPr id="43" name="Graphic 42" descr="Tooth with solid fill">
            <a:extLst>
              <a:ext uri="{FF2B5EF4-FFF2-40B4-BE49-F238E27FC236}">
                <a16:creationId xmlns:a16="http://schemas.microsoft.com/office/drawing/2014/main" id="{5100BA44-1DDB-78B0-F122-A393CF5EB8A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9431"/>
          <a:stretch/>
        </p:blipFill>
        <p:spPr>
          <a:xfrm>
            <a:off x="9203549" y="1598339"/>
            <a:ext cx="2779979" cy="1099976"/>
          </a:xfrm>
          <a:prstGeom prst="rect">
            <a:avLst/>
          </a:prstGeom>
        </p:spPr>
      </p:pic>
      <p:pic>
        <p:nvPicPr>
          <p:cNvPr id="44" name="Graphic 43" descr="Tooth outline">
            <a:extLst>
              <a:ext uri="{FF2B5EF4-FFF2-40B4-BE49-F238E27FC236}">
                <a16:creationId xmlns:a16="http://schemas.microsoft.com/office/drawing/2014/main" id="{C3C7A77C-7274-36ED-31CF-F6E1B6FC74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41837"/>
          <a:stretch/>
        </p:blipFill>
        <p:spPr>
          <a:xfrm>
            <a:off x="9355665" y="1598340"/>
            <a:ext cx="2779979" cy="12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033F5-C07A-4DE6-B6BB-A4951AD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DHS Criteria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Scaling and Root Planing</a:t>
            </a:r>
          </a:p>
        </p:txBody>
      </p:sp>
      <p:sp>
        <p:nvSpPr>
          <p:cNvPr id="2066" name="Arc 206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A9056-8680-43EE-4D2D-32E107996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+mn-lt"/>
              </a:rPr>
              <a:t> </a:t>
            </a:r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Evidence of bone loss present in current, diagnostic radiographs to support th</a:t>
            </a:r>
            <a:r>
              <a:rPr lang="en-US" dirty="0">
                <a:solidFill>
                  <a:srgbClr val="37465E"/>
                </a:solidFill>
                <a:latin typeface="+mn-lt"/>
              </a:rPr>
              <a:t>e diagnosis of periodontitis</a:t>
            </a:r>
            <a:endParaRPr lang="en-US" i="0" dirty="0">
              <a:solidFill>
                <a:srgbClr val="37465E"/>
              </a:solidFill>
              <a:effectLst/>
              <a:latin typeface="+mn-lt"/>
            </a:endParaRPr>
          </a:p>
          <a:p>
            <a:pPr lvl="1"/>
            <a:r>
              <a:rPr lang="en-US" i="1" dirty="0">
                <a:solidFill>
                  <a:srgbClr val="37465E"/>
                </a:solidFill>
                <a:effectLst/>
                <a:latin typeface="+mn-lt"/>
              </a:rPr>
              <a:t> full mouth series</a:t>
            </a:r>
          </a:p>
          <a:p>
            <a:pPr lvl="1"/>
            <a:r>
              <a:rPr lang="en-US" i="1" dirty="0">
                <a:solidFill>
                  <a:srgbClr val="37465E"/>
                </a:solidFill>
                <a:effectLst/>
                <a:latin typeface="+mn-lt"/>
              </a:rPr>
              <a:t>PA’s</a:t>
            </a:r>
          </a:p>
          <a:p>
            <a:pPr lvl="1"/>
            <a:r>
              <a:rPr lang="en-US" i="1" dirty="0">
                <a:solidFill>
                  <a:srgbClr val="37465E"/>
                </a:solidFill>
                <a:latin typeface="+mn-lt"/>
              </a:rPr>
              <a:t>Bitewings</a:t>
            </a:r>
            <a:r>
              <a:rPr lang="en-US" i="1" dirty="0">
                <a:solidFill>
                  <a:srgbClr val="37465E"/>
                </a:solidFill>
                <a:effectLst/>
                <a:latin typeface="+mn-lt"/>
              </a:rPr>
              <a:t> </a:t>
            </a:r>
          </a:p>
          <a:p>
            <a:pPr marL="457200" lvl="1" indent="0">
              <a:buNone/>
            </a:pPr>
            <a:endParaRPr lang="en-US" i="1" dirty="0">
              <a:solidFill>
                <a:srgbClr val="37465E"/>
              </a:solidFill>
              <a:effectLst/>
              <a:latin typeface="+mn-lt"/>
            </a:endParaRP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Presence of pathology including:</a:t>
            </a:r>
          </a:p>
          <a:p>
            <a:pPr lvl="1"/>
            <a:r>
              <a:rPr lang="en-US" i="0">
                <a:solidFill>
                  <a:srgbClr val="37465E"/>
                </a:solidFill>
                <a:effectLst/>
                <a:latin typeface="+mn-lt"/>
              </a:rPr>
              <a:t>bleeding</a:t>
            </a:r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, </a:t>
            </a:r>
          </a:p>
          <a:p>
            <a:pPr lvl="1"/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deposit levels</a:t>
            </a:r>
          </a:p>
          <a:p>
            <a:pPr lvl="1"/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tissue conditions</a:t>
            </a:r>
          </a:p>
          <a:p>
            <a:pPr marL="457200" lvl="1" indent="0">
              <a:buNone/>
            </a:pPr>
            <a:endParaRPr lang="en-US" i="0" dirty="0">
              <a:solidFill>
                <a:srgbClr val="37465E"/>
              </a:solidFill>
              <a:effectLst/>
              <a:latin typeface="+mn-lt"/>
            </a:endParaRP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Pocket depth of greater than 4 mm </a:t>
            </a:r>
          </a:p>
          <a:p>
            <a:pPr lvl="1"/>
            <a:r>
              <a:rPr lang="en-US" dirty="0">
                <a:solidFill>
                  <a:srgbClr val="37465E"/>
                </a:solidFill>
                <a:latin typeface="+mn-lt"/>
              </a:rPr>
              <a:t>T</a:t>
            </a:r>
            <a:r>
              <a:rPr lang="en-US" i="0" dirty="0">
                <a:solidFill>
                  <a:srgbClr val="37465E"/>
                </a:solidFill>
                <a:effectLst/>
                <a:latin typeface="+mn-lt"/>
              </a:rPr>
              <a:t>o meet American Academy of Periodontology (AAP) criteria for periodontal scaling and root planing</a:t>
            </a:r>
            <a:endParaRPr lang="en-US" dirty="0">
              <a:solidFill>
                <a:srgbClr val="37465E"/>
              </a:solidFill>
              <a:latin typeface="+mn-lt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8430A8-D921-4FC4-B9A0-A3740F2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Page </a:t>
            </a:r>
            <a:fld id="{C6C8BDDB-1AA9-4CDC-80A0-B0BF343FFE1A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2BD00E1-1A4F-4650-8409-F77FE581D324}"/>
              </a:ext>
            </a:extLst>
          </p:cNvPr>
          <p:cNvSpPr txBox="1">
            <a:spLocks/>
          </p:cNvSpPr>
          <p:nvPr/>
        </p:nvSpPr>
        <p:spPr>
          <a:xfrm>
            <a:off x="9811076" y="3632541"/>
            <a:ext cx="1486056" cy="294669"/>
          </a:xfrm>
          <a:prstGeom prst="rect">
            <a:avLst/>
          </a:prstGeom>
        </p:spPr>
        <p:txBody>
          <a:bodyPr vert="horz" lIns="0" tIns="45720" rIns="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C8ADB9B-32FC-480F-B7CB-9970A313B44A}"/>
              </a:ext>
            </a:extLst>
          </p:cNvPr>
          <p:cNvSpPr txBox="1">
            <a:spLocks/>
          </p:cNvSpPr>
          <p:nvPr/>
        </p:nvSpPr>
        <p:spPr>
          <a:xfrm>
            <a:off x="9487376" y="4186347"/>
            <a:ext cx="2145152" cy="19146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5634F7-3426-80CC-6615-E196A907FC40}"/>
              </a:ext>
            </a:extLst>
          </p:cNvPr>
          <p:cNvCxnSpPr/>
          <p:nvPr/>
        </p:nvCxnSpPr>
        <p:spPr>
          <a:xfrm>
            <a:off x="836023" y="2995749"/>
            <a:ext cx="282157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88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779" y="2062919"/>
            <a:ext cx="4701511" cy="436093"/>
          </a:xfrm>
        </p:spPr>
        <p:txBody>
          <a:bodyPr/>
          <a:lstStyle/>
          <a:p>
            <a:r>
              <a:rPr lang="en-US" dirty="0"/>
              <a:t>Checklist: Periodontal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A1230-0902-076D-CE8B-EB188BF02547}"/>
              </a:ext>
            </a:extLst>
          </p:cNvPr>
          <p:cNvSpPr txBox="1"/>
          <p:nvPr/>
        </p:nvSpPr>
        <p:spPr>
          <a:xfrm>
            <a:off x="890246" y="3429000"/>
            <a:ext cx="4450578" cy="254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"/>
            </a:pPr>
            <a:r>
              <a:rPr lang="en-US" sz="1600" b="1" spc="2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MEDICAL NECESSITY DOCUMENTATION REQUIREMENTS PER DHS POLICY </a:t>
            </a:r>
            <a:r>
              <a:rPr lang="en-US" sz="16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(Must be uploaded to the case)</a:t>
            </a:r>
            <a:endParaRPr lang="en-US" sz="16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Please confirm by checking the box that all required documentation has been included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D6A22-277B-578D-399F-B2A6E14C715F}"/>
              </a:ext>
            </a:extLst>
          </p:cNvPr>
          <p:cNvSpPr txBox="1"/>
          <p:nvPr/>
        </p:nvSpPr>
        <p:spPr>
          <a:xfrm>
            <a:off x="6273980" y="286970"/>
            <a:ext cx="5715000" cy="59554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 requests for authorization with the following dental history, case information, and documentation:</a:t>
            </a:r>
          </a:p>
          <a:p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/>
              <a:t>Copies of current diagnostic imaging (BWX, PA’s, FMX)</a:t>
            </a:r>
          </a:p>
          <a:p>
            <a:pPr lvl="1"/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EF8A45"/>
                </a:solidFill>
              </a:rPr>
              <a:t>    </a:t>
            </a:r>
            <a:r>
              <a:rPr lang="en-US" i="1" dirty="0">
                <a:solidFill>
                  <a:srgbClr val="EF8A45"/>
                </a:solidFill>
              </a:rPr>
              <a:t>Panoramic Radiograph is not used to   diagnose bone loss per industry standard</a:t>
            </a:r>
          </a:p>
          <a:p>
            <a:pPr lvl="1"/>
            <a:endParaRPr lang="en-US" i="1" dirty="0">
              <a:solidFill>
                <a:srgbClr val="EF8A45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EF8A45"/>
                </a:solidFill>
              </a:rPr>
              <a:t>	Patient’s name and date of exposure must be on each radiograph submitted (Preferably mounted as a set)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7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A9056-8680-43EE-4D2D-32E107996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348" y="2621280"/>
            <a:ext cx="3505494" cy="3298284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Six-point periodontal charting </a:t>
            </a:r>
            <a:r>
              <a:rPr lang="en-US" sz="1400" u="sng" dirty="0">
                <a:latin typeface="Raleway ExtraBold" panose="020B0903030101060003" pitchFamily="34" charset="0"/>
              </a:rPr>
              <a:t>including</a:t>
            </a:r>
            <a:r>
              <a:rPr lang="en-US" sz="1400" dirty="0"/>
              <a:t> attachment loss and mobility</a:t>
            </a:r>
          </a:p>
          <a:p>
            <a:pPr lvl="1"/>
            <a:endParaRPr lang="en-US" sz="1400" dirty="0">
              <a:solidFill>
                <a:srgbClr val="70C2D4"/>
              </a:solidFill>
            </a:endParaRPr>
          </a:p>
          <a:p>
            <a:pPr marL="974725" lvl="1" indent="-287338" defTabSz="5127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39775" algn="l"/>
                <a:tab pos="1027113" algn="l"/>
              </a:tabLst>
            </a:pPr>
            <a:r>
              <a:rPr lang="en-US" i="1" dirty="0">
                <a:solidFill>
                  <a:srgbClr val="EF8A45"/>
                </a:solidFill>
              </a:rPr>
              <a:t>Must be current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EF8A45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Bleeding per requested site</a:t>
            </a:r>
          </a:p>
          <a:p>
            <a:pPr marL="687388" lvl="1" indent="0" defTabSz="4873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39775" algn="l"/>
              </a:tabLst>
            </a:pPr>
            <a:r>
              <a:rPr lang="en-US" i="1" dirty="0">
                <a:solidFill>
                  <a:srgbClr val="EF8A45"/>
                </a:solidFill>
              </a:rPr>
              <a:t>	Please notate on </a:t>
            </a:r>
            <a:r>
              <a:rPr lang="en-US" i="1" dirty="0" err="1">
                <a:solidFill>
                  <a:srgbClr val="EF8A45"/>
                </a:solidFill>
              </a:rPr>
              <a:t>Perio</a:t>
            </a:r>
            <a:r>
              <a:rPr lang="en-US" i="1" dirty="0">
                <a:solidFill>
                  <a:srgbClr val="EF8A45"/>
                </a:solidFill>
              </a:rPr>
              <a:t>  Charting</a:t>
            </a:r>
            <a:endParaRPr lang="en-US" b="0" i="1" dirty="0">
              <a:solidFill>
                <a:srgbClr val="EF8A45"/>
              </a:solidFill>
            </a:endParaRPr>
          </a:p>
          <a:p>
            <a:pPr marL="457200" lvl="1" indent="0" defTabSz="739775">
              <a:spcAft>
                <a:spcPts val="600"/>
              </a:spcAft>
              <a:buNone/>
              <a:tabLst>
                <a:tab pos="461963" algn="l"/>
              </a:tabLst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  <a:highlight>
                  <a:srgbClr val="546980"/>
                </a:highlight>
                <a:latin typeface="+mn-lt"/>
              </a:rPr>
              <a:t>If </a:t>
            </a:r>
            <a:r>
              <a:rPr lang="en-US" b="1" dirty="0" err="1">
                <a:solidFill>
                  <a:schemeClr val="bg1"/>
                </a:solidFill>
                <a:highlight>
                  <a:srgbClr val="546980"/>
                </a:highlight>
                <a:latin typeface="+mn-lt"/>
              </a:rPr>
              <a:t>Perio</a:t>
            </a:r>
            <a:r>
              <a:rPr lang="en-US" b="1" dirty="0">
                <a:solidFill>
                  <a:schemeClr val="bg1"/>
                </a:solidFill>
                <a:highlight>
                  <a:srgbClr val="546980"/>
                </a:highlight>
                <a:latin typeface="+mn-lt"/>
              </a:rPr>
              <a:t> charting is color coded, please submit a colored copy</a:t>
            </a:r>
            <a:endParaRPr lang="en-US" sz="1400" i="1" dirty="0">
              <a:solidFill>
                <a:srgbClr val="EF8A45"/>
              </a:solidFill>
              <a:latin typeface="+mn-lt"/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7905C5-6537-77DD-CF32-5DEBB58D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975" y="807593"/>
            <a:ext cx="4781105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8430A8-D921-4FC4-B9A0-A3740F2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>
                <a:solidFill>
                  <a:srgbClr val="303030"/>
                </a:solidFill>
              </a:rPr>
              <a:t>Page </a:t>
            </a:r>
            <a:fld id="{C6C8BDDB-1AA9-4CDC-80A0-B0BF343FFE1A}" type="slidenum">
              <a:rPr lang="en-US" sz="1200">
                <a:solidFill>
                  <a:srgbClr val="303030"/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 sz="1200">
              <a:solidFill>
                <a:srgbClr val="303030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2BD00E1-1A4F-4650-8409-F77FE581D324}"/>
              </a:ext>
            </a:extLst>
          </p:cNvPr>
          <p:cNvSpPr txBox="1">
            <a:spLocks/>
          </p:cNvSpPr>
          <p:nvPr/>
        </p:nvSpPr>
        <p:spPr>
          <a:xfrm>
            <a:off x="9811076" y="3632541"/>
            <a:ext cx="1486056" cy="294669"/>
          </a:xfrm>
          <a:prstGeom prst="rect">
            <a:avLst/>
          </a:prstGeom>
        </p:spPr>
        <p:txBody>
          <a:bodyPr vert="horz" lIns="0" tIns="45720" rIns="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C8ADB9B-32FC-480F-B7CB-9970A313B44A}"/>
              </a:ext>
            </a:extLst>
          </p:cNvPr>
          <p:cNvSpPr txBox="1">
            <a:spLocks/>
          </p:cNvSpPr>
          <p:nvPr/>
        </p:nvSpPr>
        <p:spPr>
          <a:xfrm>
            <a:off x="9487376" y="4186347"/>
            <a:ext cx="2145152" cy="19146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9" name="Graphic 18" descr="Stop with solid fill">
            <a:extLst>
              <a:ext uri="{FF2B5EF4-FFF2-40B4-BE49-F238E27FC236}">
                <a16:creationId xmlns:a16="http://schemas.microsoft.com/office/drawing/2014/main" id="{4EA8D2D9-F0E1-45A8-F36B-ABAC56AF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2648" y="2134145"/>
            <a:ext cx="45719" cy="45719"/>
          </a:xfrm>
          <a:prstGeom prst="rect">
            <a:avLst/>
          </a:prstGeom>
        </p:spPr>
      </p:pic>
      <p:pic>
        <p:nvPicPr>
          <p:cNvPr id="29" name="Graphic 28" descr="Stop with solid fill">
            <a:extLst>
              <a:ext uri="{FF2B5EF4-FFF2-40B4-BE49-F238E27FC236}">
                <a16:creationId xmlns:a16="http://schemas.microsoft.com/office/drawing/2014/main" id="{86159A7D-0D43-95AE-FBAB-A762A08A6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3405" y="2134145"/>
            <a:ext cx="45719" cy="45719"/>
          </a:xfrm>
          <a:prstGeom prst="rect">
            <a:avLst/>
          </a:prstGeom>
        </p:spPr>
      </p:pic>
      <p:pic>
        <p:nvPicPr>
          <p:cNvPr id="30" name="Graphic 29" descr="Stop with solid fill">
            <a:extLst>
              <a:ext uri="{FF2B5EF4-FFF2-40B4-BE49-F238E27FC236}">
                <a16:creationId xmlns:a16="http://schemas.microsoft.com/office/drawing/2014/main" id="{C9132C66-B6E6-DA85-C7E0-8D5EE912F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9604" y="2134145"/>
            <a:ext cx="45719" cy="45719"/>
          </a:xfrm>
          <a:prstGeom prst="rect">
            <a:avLst/>
          </a:prstGeom>
        </p:spPr>
      </p:pic>
      <p:pic>
        <p:nvPicPr>
          <p:cNvPr id="32" name="Graphic 31" descr="Stop with solid fill">
            <a:extLst>
              <a:ext uri="{FF2B5EF4-FFF2-40B4-BE49-F238E27FC236}">
                <a16:creationId xmlns:a16="http://schemas.microsoft.com/office/drawing/2014/main" id="{20CC5904-0B09-E93D-1CF7-E650268F9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297" y="1151709"/>
            <a:ext cx="45719" cy="45719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B54713E0-E6DE-EE91-8007-90CDB81B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849" y="809216"/>
            <a:ext cx="4781105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5">
            <a:extLst>
              <a:ext uri="{FF2B5EF4-FFF2-40B4-BE49-F238E27FC236}">
                <a16:creationId xmlns:a16="http://schemas.microsoft.com/office/drawing/2014/main" id="{0135B1E9-CF77-4B7A-87C3-5CE16220D297}"/>
              </a:ext>
            </a:extLst>
          </p:cNvPr>
          <p:cNvSpPr txBox="1">
            <a:spLocks/>
          </p:cNvSpPr>
          <p:nvPr/>
        </p:nvSpPr>
        <p:spPr>
          <a:xfrm>
            <a:off x="846694" y="1137023"/>
            <a:ext cx="4701511" cy="43609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465E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Checklist: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Periodontal Therapy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19994C-87C0-4548-BA66-13E9733D2072}"/>
              </a:ext>
            </a:extLst>
          </p:cNvPr>
          <p:cNvSpPr/>
          <p:nvPr/>
        </p:nvSpPr>
        <p:spPr>
          <a:xfrm flipH="1">
            <a:off x="7349988" y="115170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A7D3F-935A-021F-43AE-C2C87FF0BB11}"/>
              </a:ext>
            </a:extLst>
          </p:cNvPr>
          <p:cNvSpPr/>
          <p:nvPr/>
        </p:nvSpPr>
        <p:spPr>
          <a:xfrm flipH="1">
            <a:off x="7172925" y="2132522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971BD-C409-9DCF-AA27-8F3461B6E9F4}"/>
              </a:ext>
            </a:extLst>
          </p:cNvPr>
          <p:cNvSpPr/>
          <p:nvPr/>
        </p:nvSpPr>
        <p:spPr>
          <a:xfrm flipH="1">
            <a:off x="7261424" y="213252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F553A4-2D07-45C2-BC77-876242DD9F09}"/>
              </a:ext>
            </a:extLst>
          </p:cNvPr>
          <p:cNvSpPr/>
          <p:nvPr/>
        </p:nvSpPr>
        <p:spPr>
          <a:xfrm flipH="1" flipV="1">
            <a:off x="10106574" y="213252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8F148B-1451-8FA0-2E7E-9ADC63C989FB}"/>
              </a:ext>
            </a:extLst>
          </p:cNvPr>
          <p:cNvSpPr/>
          <p:nvPr/>
        </p:nvSpPr>
        <p:spPr>
          <a:xfrm flipH="1" flipV="1">
            <a:off x="10178419" y="2132521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A9F44-1A94-4031-4F15-4186284D3246}"/>
              </a:ext>
            </a:extLst>
          </p:cNvPr>
          <p:cNvSpPr/>
          <p:nvPr/>
        </p:nvSpPr>
        <p:spPr>
          <a:xfrm flipH="1" flipV="1">
            <a:off x="10269314" y="213252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779" y="2062919"/>
            <a:ext cx="4701511" cy="436093"/>
          </a:xfrm>
        </p:spPr>
        <p:txBody>
          <a:bodyPr/>
          <a:lstStyle/>
          <a:p>
            <a:r>
              <a:rPr lang="en-US" dirty="0"/>
              <a:t>Checklist: Periodontal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A1230-0902-076D-CE8B-EB188BF02547}"/>
              </a:ext>
            </a:extLst>
          </p:cNvPr>
          <p:cNvSpPr txBox="1"/>
          <p:nvPr/>
        </p:nvSpPr>
        <p:spPr>
          <a:xfrm>
            <a:off x="890246" y="3429000"/>
            <a:ext cx="4450578" cy="254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"/>
            </a:pPr>
            <a:r>
              <a:rPr lang="en-US" sz="1600" b="1" spc="2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MEDICAL NECESSITY DOCUMENTATION REQUIREMENTS PER DHS POLICY </a:t>
            </a:r>
            <a:r>
              <a:rPr lang="en-US" sz="16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(Must be uploaded to the case)</a:t>
            </a:r>
            <a:endParaRPr lang="en-US" sz="16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Please confirm by checking the box that all required documentation has been included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D6A22-277B-578D-399F-B2A6E14C715F}"/>
              </a:ext>
            </a:extLst>
          </p:cNvPr>
          <p:cNvSpPr txBox="1"/>
          <p:nvPr/>
        </p:nvSpPr>
        <p:spPr>
          <a:xfrm>
            <a:off x="6191250" y="783824"/>
            <a:ext cx="5829115" cy="51090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Clinical Information –</a:t>
            </a:r>
          </a:p>
          <a:p>
            <a:r>
              <a:rPr lang="en-US" sz="2400" dirty="0"/>
              <a:t>    </a:t>
            </a:r>
            <a:r>
              <a:rPr lang="en-US" sz="2000" b="1" i="1" dirty="0">
                <a:solidFill>
                  <a:srgbClr val="C00000"/>
                </a:solidFill>
              </a:rPr>
              <a:t>Must be in attached clinical notes</a:t>
            </a:r>
            <a:endParaRPr lang="en-US" sz="24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C00000"/>
                </a:solidFill>
              </a:rPr>
              <a:t> </a:t>
            </a:r>
            <a:endParaRPr lang="en-US" sz="2000" b="1" i="1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404040"/>
                </a:solidFill>
              </a:rPr>
              <a:t>Periodontal Prognosis for all requested teeth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404040"/>
                </a:solidFill>
              </a:rPr>
              <a:t>Classification of the periodontology case type which must be in accordance with documentation established by the AAP</a:t>
            </a: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marL="628650" lvl="2">
              <a:spcAft>
                <a:spcPts val="600"/>
              </a:spcAft>
            </a:pPr>
            <a:r>
              <a:rPr lang="en-US" sz="1800" i="1" dirty="0">
                <a:solidFill>
                  <a:srgbClr val="EF8A45"/>
                </a:solidFill>
                <a:effectLst/>
                <a:latin typeface="-apple-system"/>
              </a:rPr>
              <a:t>(Documentation must be included in attached clinical notes and signed by treating clinician including credentials)</a:t>
            </a:r>
            <a:endParaRPr lang="en-US" sz="1400" i="1" dirty="0">
              <a:solidFill>
                <a:srgbClr val="EF8A45"/>
              </a:solidFill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8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  |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779" y="2062919"/>
            <a:ext cx="4701511" cy="436093"/>
          </a:xfrm>
        </p:spPr>
        <p:txBody>
          <a:bodyPr/>
          <a:lstStyle/>
          <a:p>
            <a:r>
              <a:rPr lang="en-US" dirty="0"/>
              <a:t>Checklist: Periodontal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A1230-0902-076D-CE8B-EB188BF02547}"/>
              </a:ext>
            </a:extLst>
          </p:cNvPr>
          <p:cNvSpPr txBox="1"/>
          <p:nvPr/>
        </p:nvSpPr>
        <p:spPr>
          <a:xfrm>
            <a:off x="890246" y="3429000"/>
            <a:ext cx="4450578" cy="254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"/>
            </a:pPr>
            <a:r>
              <a:rPr lang="en-US" sz="1600" b="1" spc="2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MEDICAL NECESSITY DOCUMENTATION REQUIREMENTS PER DHS POLICY </a:t>
            </a:r>
            <a:r>
              <a:rPr lang="en-US" sz="16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(Must be uploaded to the case)</a:t>
            </a:r>
            <a:endParaRPr lang="en-US" sz="16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Please confirm by checking the box that all required documentation has been included</a:t>
            </a:r>
            <a:endParaRPr lang="en-US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D6A22-277B-578D-399F-B2A6E14C715F}"/>
              </a:ext>
            </a:extLst>
          </p:cNvPr>
          <p:cNvSpPr txBox="1"/>
          <p:nvPr/>
        </p:nvSpPr>
        <p:spPr>
          <a:xfrm>
            <a:off x="6096000" y="259471"/>
            <a:ext cx="5829115" cy="65633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>
              <a:spcAft>
                <a:spcPts val="300"/>
              </a:spcAft>
            </a:pPr>
            <a:endParaRPr lang="en-US" sz="1400" dirty="0">
              <a:solidFill>
                <a:srgbClr val="404040"/>
              </a:solidFill>
            </a:endParaRPr>
          </a:p>
          <a:p>
            <a:pPr marL="457200" lvl="2">
              <a:spcAft>
                <a:spcPts val="600"/>
              </a:spcAft>
            </a:pPr>
            <a:r>
              <a:rPr lang="en-US" sz="2400" b="1" spc="100" dirty="0">
                <a:solidFill>
                  <a:srgbClr val="404040"/>
                </a:solidFill>
              </a:rPr>
              <a:t>Presence of Pathology in requested sites including:</a:t>
            </a:r>
          </a:p>
          <a:p>
            <a:pPr marL="514350" lvl="2" indent="-57150">
              <a:spcAft>
                <a:spcPts val="600"/>
              </a:spcAft>
            </a:pPr>
            <a:endParaRPr lang="en-US" sz="2000" b="1" dirty="0">
              <a:solidFill>
                <a:srgbClr val="404040"/>
              </a:solidFill>
            </a:endParaRP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404040"/>
                </a:solidFill>
              </a:rPr>
              <a:t>Bleeding </a:t>
            </a:r>
            <a:r>
              <a:rPr lang="en-US" sz="2000" i="1" dirty="0">
                <a:solidFill>
                  <a:srgbClr val="404040"/>
                </a:solidFill>
              </a:rPr>
              <a:t>per requested site</a:t>
            </a:r>
          </a:p>
          <a:p>
            <a:pPr lvl="2" indent="-457200">
              <a:spcAft>
                <a:spcPts val="600"/>
              </a:spcAft>
            </a:pPr>
            <a:r>
              <a:rPr lang="en-US" sz="2000" i="1" dirty="0">
                <a:solidFill>
                  <a:srgbClr val="EF8A45"/>
                </a:solidFill>
              </a:rPr>
              <a:t>	Please notate on </a:t>
            </a:r>
            <a:r>
              <a:rPr lang="en-US" sz="2000" i="1" dirty="0" err="1">
                <a:solidFill>
                  <a:srgbClr val="EF8A45"/>
                </a:solidFill>
              </a:rPr>
              <a:t>Perio</a:t>
            </a:r>
            <a:r>
              <a:rPr lang="en-US" sz="2000" i="1" dirty="0">
                <a:solidFill>
                  <a:srgbClr val="EF8A45"/>
                </a:solidFill>
              </a:rPr>
              <a:t> Charting</a:t>
            </a:r>
          </a:p>
          <a:p>
            <a:pPr lvl="2" indent="-457200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1200" b="1" dirty="0">
                <a:solidFill>
                  <a:schemeClr val="bg1"/>
                </a:solidFill>
                <a:highlight>
                  <a:srgbClr val="546980"/>
                </a:highlight>
              </a:rPr>
              <a:t>If </a:t>
            </a:r>
            <a:r>
              <a:rPr lang="en-US" sz="1200" b="1" dirty="0" err="1">
                <a:solidFill>
                  <a:schemeClr val="bg1"/>
                </a:solidFill>
                <a:highlight>
                  <a:srgbClr val="546980"/>
                </a:highlight>
              </a:rPr>
              <a:t>Perio</a:t>
            </a:r>
            <a:r>
              <a:rPr lang="en-US" sz="1200" b="1" dirty="0">
                <a:solidFill>
                  <a:schemeClr val="bg1"/>
                </a:solidFill>
                <a:highlight>
                  <a:srgbClr val="546980"/>
                </a:highlight>
              </a:rPr>
              <a:t> charting is color coded, please submit a colored copy		       </a:t>
            </a:r>
          </a:p>
          <a:p>
            <a:pPr lvl="2" indent="-457200">
              <a:spcAft>
                <a:spcPts val="600"/>
              </a:spcAft>
            </a:pPr>
            <a:endParaRPr lang="en-US" sz="2000" i="1" dirty="0">
              <a:solidFill>
                <a:schemeClr val="bg1"/>
              </a:solidFill>
            </a:endParaRP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404040"/>
                </a:solidFill>
              </a:rPr>
              <a:t>Deposit levels (plaque and calculus) </a:t>
            </a:r>
            <a:r>
              <a:rPr lang="en-US" sz="2000" i="1" dirty="0">
                <a:solidFill>
                  <a:srgbClr val="404040"/>
                </a:solidFill>
              </a:rPr>
              <a:t>per requested site</a:t>
            </a:r>
          </a:p>
          <a:p>
            <a:pPr lvl="2" indent="-457200">
              <a:spcAft>
                <a:spcPts val="600"/>
              </a:spcAft>
            </a:pPr>
            <a:endParaRPr lang="en-US" sz="2000" i="1" dirty="0">
              <a:solidFill>
                <a:srgbClr val="404040"/>
              </a:solidFill>
            </a:endParaRP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404040"/>
                </a:solidFill>
              </a:rPr>
              <a:t>Tissue conditions </a:t>
            </a:r>
            <a:r>
              <a:rPr lang="en-US" sz="2000" i="1" dirty="0">
                <a:solidFill>
                  <a:srgbClr val="404040"/>
                </a:solidFill>
              </a:rPr>
              <a:t>per requested site</a:t>
            </a:r>
          </a:p>
          <a:p>
            <a:pPr marL="457200" lvl="2">
              <a:spcAft>
                <a:spcPts val="600"/>
              </a:spcAft>
            </a:pPr>
            <a:r>
              <a:rPr lang="en-US" sz="2000" i="1" dirty="0">
                <a:solidFill>
                  <a:srgbClr val="404040"/>
                </a:solidFill>
              </a:rPr>
              <a:t>	</a:t>
            </a:r>
            <a:r>
              <a:rPr lang="en-US" sz="2000" i="1" dirty="0">
                <a:solidFill>
                  <a:srgbClr val="EF8A45"/>
                </a:solidFill>
              </a:rPr>
              <a:t>(Ex: Color, texture, shape)</a:t>
            </a:r>
          </a:p>
          <a:p>
            <a:pPr lvl="2">
              <a:spcAft>
                <a:spcPts val="600"/>
              </a:spcAft>
            </a:pPr>
            <a:endParaRPr lang="en-US" sz="2000" i="1" dirty="0">
              <a:solidFill>
                <a:srgbClr val="404040"/>
              </a:solidFill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  <a:p>
            <a:pPr marL="285750" lvl="2">
              <a:spcAft>
                <a:spcPts val="600"/>
              </a:spcAft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DHS Approved 06/14/2022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endParaRPr lang="en-US" sz="14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1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78CE0-DD3D-470D-AA36-3B76EA60058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651244" y="1629655"/>
            <a:ext cx="6121658" cy="685160"/>
          </a:xfrm>
        </p:spPr>
        <p:txBody>
          <a:bodyPr/>
          <a:lstStyle/>
          <a:p>
            <a:r>
              <a:rPr lang="en-US" sz="2800" b="1" spc="50" dirty="0">
                <a:solidFill>
                  <a:srgbClr val="546980"/>
                </a:solidFill>
              </a:rPr>
              <a:t>Frequency, Limitations of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73" y="745215"/>
            <a:ext cx="5775588" cy="436093"/>
          </a:xfrm>
        </p:spPr>
        <p:txBody>
          <a:bodyPr/>
          <a:lstStyle/>
          <a:p>
            <a:r>
              <a:rPr lang="en-US" spc="-100" dirty="0"/>
              <a:t>SCALING &amp; ROOT PLANING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7FD9F8-2094-4B2A-80A8-7D5A6742B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1244" y="2740559"/>
            <a:ext cx="5561646" cy="191794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7465E"/>
                </a:solidFill>
              </a:rPr>
              <a:t>Allowed once per two years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37465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7465E"/>
                </a:solidFill>
              </a:rPr>
              <a:t>Cannot be performed on the same day as D1110 or D</a:t>
            </a:r>
            <a:r>
              <a:rPr lang="en-US" sz="3600" baseline="12000" dirty="0">
                <a:solidFill>
                  <a:srgbClr val="37465E"/>
                </a:solidFill>
              </a:rPr>
              <a:t>4355</a:t>
            </a:r>
            <a:endParaRPr lang="en-US" sz="2800" baseline="12000" dirty="0">
              <a:solidFill>
                <a:srgbClr val="37465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12468-C4D6-4968-AC03-797DA09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6C8BDDB-1AA9-4CDC-80A0-B0BF343FFE1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D531DB-18D4-6735-A770-DE35BC1AF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1" r="16920" b="22917"/>
          <a:stretch/>
        </p:blipFill>
        <p:spPr>
          <a:xfrm>
            <a:off x="633040" y="557211"/>
            <a:ext cx="3952494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9AF4-48E6-43BA-8175-73D40311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394" y="357360"/>
            <a:ext cx="6384177" cy="436093"/>
          </a:xfrm>
        </p:spPr>
        <p:txBody>
          <a:bodyPr/>
          <a:lstStyle/>
          <a:p>
            <a:r>
              <a:rPr lang="en-US" dirty="0">
                <a:latin typeface="Raleway"/>
              </a:rPr>
              <a:t>Periodontal Maintenance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58AB1-89EE-4745-B1C9-8D52599F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55" y="3169140"/>
            <a:ext cx="2605187" cy="307579"/>
          </a:xfrm>
        </p:spPr>
        <p:txBody>
          <a:bodyPr/>
          <a:lstStyle/>
          <a:p>
            <a:r>
              <a:rPr lang="en-US" sz="2400" dirty="0"/>
              <a:t>PRIOR AUTHORIZATION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06D39-0AF7-4458-8192-A49C5873FF7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Prior authorization IS NOT REQUIRED</a:t>
            </a:r>
          </a:p>
          <a:p>
            <a:r>
              <a:rPr lang="en-US" dirty="0"/>
              <a:t>Do not submit to review agent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14828-F43A-4BAE-94EC-5C2C41B21DA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515350" y="3147311"/>
            <a:ext cx="3152775" cy="307579"/>
          </a:xfrm>
        </p:spPr>
        <p:txBody>
          <a:bodyPr/>
          <a:lstStyle/>
          <a:p>
            <a:r>
              <a:rPr lang="en-US" sz="2800" dirty="0"/>
              <a:t>SERVICE FREQUENCY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107153-B5A0-4943-B553-49B980DDDEC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364647" y="4236570"/>
            <a:ext cx="3637560" cy="1467982"/>
          </a:xfrm>
        </p:spPr>
        <p:txBody>
          <a:bodyPr/>
          <a:lstStyle/>
          <a:p>
            <a:r>
              <a:rPr lang="en-US" dirty="0"/>
              <a:t>Allowed once every 91 days for 730 days following the completion of srp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2F8678-8FC4-406D-A268-3C3A49CC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6C8BDDB-1AA9-4CDC-80A0-B0BF343FFE1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1A31E066-0D86-4490-AF68-608BC9760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83" y="2150969"/>
            <a:ext cx="635033" cy="812842"/>
          </a:xfrm>
          <a:prstGeom prst="rect">
            <a:avLst/>
          </a:prstGeom>
        </p:spPr>
      </p:pic>
      <p:pic>
        <p:nvPicPr>
          <p:cNvPr id="14" name="Graphic 13" descr="Dental Care with solid fill">
            <a:extLst>
              <a:ext uri="{FF2B5EF4-FFF2-40B4-BE49-F238E27FC236}">
                <a16:creationId xmlns:a16="http://schemas.microsoft.com/office/drawing/2014/main" id="{9A08704E-F09D-75DD-BB99-81BE3979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0786" y="2189069"/>
            <a:ext cx="3882461" cy="388246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4C348A0-136D-056C-E516-48338B29134E}"/>
              </a:ext>
            </a:extLst>
          </p:cNvPr>
          <p:cNvGrpSpPr/>
          <p:nvPr/>
        </p:nvGrpSpPr>
        <p:grpSpPr>
          <a:xfrm>
            <a:off x="1755429" y="2259937"/>
            <a:ext cx="692713" cy="741973"/>
            <a:chOff x="1862138" y="2182813"/>
            <a:chExt cx="357188" cy="382588"/>
          </a:xfrm>
          <a:noFill/>
        </p:grpSpPr>
        <p:sp>
          <p:nvSpPr>
            <p:cNvPr id="19" name="Line 66">
              <a:extLst>
                <a:ext uri="{FF2B5EF4-FFF2-40B4-BE49-F238E27FC236}">
                  <a16:creationId xmlns:a16="http://schemas.microsoft.com/office/drawing/2014/main" id="{5C2549B5-C3A9-E2FF-DFB2-1E7113806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563" y="2306638"/>
              <a:ext cx="123825" cy="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Line 67">
              <a:extLst>
                <a:ext uri="{FF2B5EF4-FFF2-40B4-BE49-F238E27FC236}">
                  <a16:creationId xmlns:a16="http://schemas.microsoft.com/office/drawing/2014/main" id="{F579B003-9C0C-CA9A-7107-6C5AC8C84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563" y="2355851"/>
              <a:ext cx="123825" cy="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Line 68">
              <a:extLst>
                <a:ext uri="{FF2B5EF4-FFF2-40B4-BE49-F238E27FC236}">
                  <a16:creationId xmlns:a16="http://schemas.microsoft.com/office/drawing/2014/main" id="{BCE19D15-2AB1-80C3-6D71-5DC853BE1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563" y="2405063"/>
              <a:ext cx="85725" cy="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Line 69">
              <a:extLst>
                <a:ext uri="{FF2B5EF4-FFF2-40B4-BE49-F238E27FC236}">
                  <a16:creationId xmlns:a16="http://schemas.microsoft.com/office/drawing/2014/main" id="{948789E7-4D7D-FD92-C76E-611E75AAA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563" y="2454276"/>
              <a:ext cx="55563" cy="0"/>
            </a:xfrm>
            <a:prstGeom prst="lin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Oval 70">
              <a:extLst>
                <a:ext uri="{FF2B5EF4-FFF2-40B4-BE49-F238E27FC236}">
                  <a16:creationId xmlns:a16="http://schemas.microsoft.com/office/drawing/2014/main" id="{CD05F78B-6038-B681-2FCF-CEB9B1AF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1" y="2293938"/>
              <a:ext cx="25400" cy="2381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Oval 71">
              <a:extLst>
                <a:ext uri="{FF2B5EF4-FFF2-40B4-BE49-F238E27FC236}">
                  <a16:creationId xmlns:a16="http://schemas.microsoft.com/office/drawing/2014/main" id="{ACF1B1F0-CA17-288C-4B10-4C43613E4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1" y="2343151"/>
              <a:ext cx="25400" cy="2381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val 72">
              <a:extLst>
                <a:ext uri="{FF2B5EF4-FFF2-40B4-BE49-F238E27FC236}">
                  <a16:creationId xmlns:a16="http://schemas.microsoft.com/office/drawing/2014/main" id="{320FEC13-7B30-FCA7-AE30-CF80E38B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1" y="2392363"/>
              <a:ext cx="25400" cy="25400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Oval 73">
              <a:extLst>
                <a:ext uri="{FF2B5EF4-FFF2-40B4-BE49-F238E27FC236}">
                  <a16:creationId xmlns:a16="http://schemas.microsoft.com/office/drawing/2014/main" id="{56965424-CD83-DA1C-AED3-919C434E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1" y="2441576"/>
              <a:ext cx="25400" cy="25400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id="{8328B4E1-1452-A8E3-F60E-9F095185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2182813"/>
              <a:ext cx="271463" cy="382588"/>
            </a:xfrm>
            <a:custGeom>
              <a:avLst/>
              <a:gdLst>
                <a:gd name="T0" fmla="*/ 176 w 176"/>
                <a:gd name="T1" fmla="*/ 112 h 248"/>
                <a:gd name="T2" fmla="*/ 176 w 176"/>
                <a:gd name="T3" fmla="*/ 52 h 248"/>
                <a:gd name="T4" fmla="*/ 124 w 176"/>
                <a:gd name="T5" fmla="*/ 0 h 248"/>
                <a:gd name="T6" fmla="*/ 8 w 176"/>
                <a:gd name="T7" fmla="*/ 0 h 248"/>
                <a:gd name="T8" fmla="*/ 0 w 176"/>
                <a:gd name="T9" fmla="*/ 8 h 248"/>
                <a:gd name="T10" fmla="*/ 0 w 176"/>
                <a:gd name="T11" fmla="*/ 240 h 248"/>
                <a:gd name="T12" fmla="*/ 8 w 176"/>
                <a:gd name="T13" fmla="*/ 248 h 248"/>
                <a:gd name="T14" fmla="*/ 124 w 176"/>
                <a:gd name="T1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8">
                  <a:moveTo>
                    <a:pt x="176" y="112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5"/>
                    <a:pt x="4" y="248"/>
                    <a:pt x="8" y="248"/>
                  </a:cubicBezTo>
                  <a:cubicBezTo>
                    <a:pt x="124" y="248"/>
                    <a:pt x="124" y="248"/>
                    <a:pt x="124" y="248"/>
                  </a:cubicBezTo>
                </a:path>
              </a:pathLst>
            </a:custGeom>
            <a:grpFill/>
            <a:ln w="25400" cap="sq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F23566C5-E38B-310E-B4E7-507E2889C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2232026"/>
              <a:ext cx="74613" cy="30163"/>
            </a:xfrm>
            <a:custGeom>
              <a:avLst/>
              <a:gdLst>
                <a:gd name="T0" fmla="*/ 48 w 48"/>
                <a:gd name="T1" fmla="*/ 20 h 20"/>
                <a:gd name="T2" fmla="*/ 4 w 48"/>
                <a:gd name="T3" fmla="*/ 20 h 20"/>
                <a:gd name="T4" fmla="*/ 0 w 48"/>
                <a:gd name="T5" fmla="*/ 16 h 20"/>
                <a:gd name="T6" fmla="*/ 0 w 4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0">
                  <a:moveTo>
                    <a:pt x="48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Oval 76">
              <a:extLst>
                <a:ext uri="{FF2B5EF4-FFF2-40B4-BE49-F238E27FC236}">
                  <a16:creationId xmlns:a16="http://schemas.microsoft.com/office/drawing/2014/main" id="{1AC261B3-52D4-C358-7448-4F35E2C6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288" y="2392363"/>
              <a:ext cx="173038" cy="173038"/>
            </a:xfrm>
            <a:prstGeom prst="ellipse">
              <a:avLst/>
            </a:pr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BF43A112-9050-5272-1E21-6F7E00C15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01" y="2447926"/>
              <a:ext cx="74613" cy="61913"/>
            </a:xfrm>
            <a:custGeom>
              <a:avLst/>
              <a:gdLst>
                <a:gd name="T0" fmla="*/ 0 w 47"/>
                <a:gd name="T1" fmla="*/ 20 h 39"/>
                <a:gd name="T2" fmla="*/ 20 w 47"/>
                <a:gd name="T3" fmla="*/ 39 h 39"/>
                <a:gd name="T4" fmla="*/ 47 w 47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9">
                  <a:moveTo>
                    <a:pt x="0" y="20"/>
                  </a:moveTo>
                  <a:lnTo>
                    <a:pt x="20" y="39"/>
                  </a:lnTo>
                  <a:lnTo>
                    <a:pt x="47" y="0"/>
                  </a:lnTo>
                </a:path>
              </a:pathLst>
            </a:custGeom>
            <a:grpFill/>
            <a:ln w="254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161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E7CD09309164188C9B7DC0F81E1FF" ma:contentTypeVersion="4" ma:contentTypeDescription="Create a new document." ma:contentTypeScope="" ma:versionID="76840f265002f9ec98d6f3577b6af681">
  <xsd:schema xmlns:xsd="http://www.w3.org/2001/XMLSchema" xmlns:xs="http://www.w3.org/2001/XMLSchema" xmlns:p="http://schemas.microsoft.com/office/2006/metadata/properties" xmlns:ns2="c17a2438-8fd9-4895-9405-c877f00eba37" xmlns:ns3="83f24fd9-ebb3-4c4e-9d0a-987a95872ff7" targetNamespace="http://schemas.microsoft.com/office/2006/metadata/properties" ma:root="true" ma:fieldsID="6455f6c139d04d446917e9928c0cb750" ns2:_="" ns3:_="">
    <xsd:import namespace="c17a2438-8fd9-4895-9405-c877f00eba37"/>
    <xsd:import namespace="83f24fd9-ebb3-4c4e-9d0a-987a95872f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2438-8fd9-4895-9405-c877f00eb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4fd9-ebb3-4c4e-9d0a-987a95872f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1DC36-D34F-418C-AB54-3E11B0411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2438-8fd9-4895-9405-c877f00eba37"/>
    <ds:schemaRef ds:uri="83f24fd9-ebb3-4c4e-9d0a-987a95872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46E3ED-FFB0-4141-9647-02E3979050BE}">
  <ds:schemaRefs>
    <ds:schemaRef ds:uri="c17a2438-8fd9-4895-9405-c877f00eba37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83f24fd9-ebb3-4c4e-9d0a-987a95872f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12834</TotalTime>
  <Words>566</Words>
  <Application>Microsoft Office PowerPoint</Application>
  <PresentationFormat>Widescreen</PresentationFormat>
  <Paragraphs>116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 Light</vt:lpstr>
      <vt:lpstr>Raleway</vt:lpstr>
      <vt:lpstr>Wingdings</vt:lpstr>
      <vt:lpstr>Arial</vt:lpstr>
      <vt:lpstr>Raleway Light</vt:lpstr>
      <vt:lpstr>Raleway ExtraBold</vt:lpstr>
      <vt:lpstr>Raleway SemiBold</vt:lpstr>
      <vt:lpstr>Calibri</vt:lpstr>
      <vt:lpstr>Open Sans</vt:lpstr>
      <vt:lpstr>-apple-system</vt:lpstr>
      <vt:lpstr>Custom Design</vt:lpstr>
      <vt:lpstr>1_Custom Design</vt:lpstr>
      <vt:lpstr>Periodontal therapy training</vt:lpstr>
      <vt:lpstr>DEFINITIONS</vt:lpstr>
      <vt:lpstr>DHS Criteria   Scaling and Root Planing</vt:lpstr>
      <vt:lpstr>Checklist: Periodontal Therapy</vt:lpstr>
      <vt:lpstr>PowerPoint Presentation</vt:lpstr>
      <vt:lpstr>Checklist: Periodontal Therapy</vt:lpstr>
      <vt:lpstr>Checklist: Periodontal Therapy</vt:lpstr>
      <vt:lpstr>SCALING &amp; ROOT PLANING</vt:lpstr>
      <vt:lpstr>Periodontal Maintenance</vt:lpstr>
      <vt:lpstr>Questions &amp; Answer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Luda Romanyuk</cp:lastModifiedBy>
  <cp:revision>346</cp:revision>
  <dcterms:created xsi:type="dcterms:W3CDTF">2020-03-20T15:14:34Z</dcterms:created>
  <dcterms:modified xsi:type="dcterms:W3CDTF">2022-06-29T16:42:33Z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0x010100EAAE7CD09309164188C9B7DC0F81E1FF</vt:lpwstr>
  </property>
</Properties>
</file>