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8" r:id="rId5"/>
  </p:sldMasterIdLst>
  <p:notesMasterIdLst>
    <p:notesMasterId r:id="rId32"/>
  </p:notesMasterIdLst>
  <p:sldIdLst>
    <p:sldId id="256" r:id="rId6"/>
    <p:sldId id="291" r:id="rId7"/>
    <p:sldId id="292" r:id="rId8"/>
    <p:sldId id="289" r:id="rId9"/>
    <p:sldId id="274" r:id="rId10"/>
    <p:sldId id="272" r:id="rId11"/>
    <p:sldId id="288" r:id="rId12"/>
    <p:sldId id="273" r:id="rId13"/>
    <p:sldId id="287" r:id="rId14"/>
    <p:sldId id="275" r:id="rId15"/>
    <p:sldId id="284" r:id="rId16"/>
    <p:sldId id="285" r:id="rId17"/>
    <p:sldId id="280" r:id="rId18"/>
    <p:sldId id="281" r:id="rId19"/>
    <p:sldId id="293" r:id="rId20"/>
    <p:sldId id="294" r:id="rId21"/>
    <p:sldId id="295" r:id="rId22"/>
    <p:sldId id="296" r:id="rId23"/>
    <p:sldId id="297" r:id="rId24"/>
    <p:sldId id="298" r:id="rId25"/>
    <p:sldId id="282" r:id="rId26"/>
    <p:sldId id="283" r:id="rId27"/>
    <p:sldId id="290" r:id="rId28"/>
    <p:sldId id="278" r:id="rId29"/>
    <p:sldId id="262" r:id="rId30"/>
    <p:sldId id="27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ige Nauman" initials="PN" lastIdx="1" clrIdx="0">
    <p:extLst>
      <p:ext uri="{19B8F6BF-5375-455C-9EA6-DF929625EA0E}">
        <p15:presenceInfo xmlns:p15="http://schemas.microsoft.com/office/powerpoint/2012/main" userId="S-1-5-21-703994706-1235811193-1903836767-15011" providerId="AD"/>
      </p:ext>
    </p:extLst>
  </p:cmAuthor>
  <p:cmAuthor id="2" name="Theresa L. Niederkruger" initials="TLN" lastIdx="5" clrIdx="1">
    <p:extLst>
      <p:ext uri="{19B8F6BF-5375-455C-9EA6-DF929625EA0E}">
        <p15:presenceInfo xmlns:p15="http://schemas.microsoft.com/office/powerpoint/2012/main" userId="S-1-5-21-703994706-1235811193-1903836767-283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8B00"/>
    <a:srgbClr val="002855"/>
    <a:srgbClr val="002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69CF63-C06A-47BF-83C8-336AAD2C2E98}" v="14" dt="2018-08-31T17:21:15.7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15" autoAdjust="0"/>
  </p:normalViewPr>
  <p:slideViewPr>
    <p:cSldViewPr>
      <p:cViewPr varScale="1">
        <p:scale>
          <a:sx n="86" d="100"/>
          <a:sy n="86" d="100"/>
        </p:scale>
        <p:origin x="152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ige Nauman" userId="S::pnauman@kepro.com::9edcfe9d-b821-43a9-b1db-a1cf9e73a001" providerId="AD" clId="Web-{6F0BD9AA-5DFC-A410-5BBA-DD9FA8FBBD8F}"/>
    <pc:docChg chg="modSld">
      <pc:chgData name="Paige Nauman" userId="S::pnauman@kepro.com::9edcfe9d-b821-43a9-b1db-a1cf9e73a001" providerId="AD" clId="Web-{6F0BD9AA-5DFC-A410-5BBA-DD9FA8FBBD8F}" dt="2018-09-26T17:25:20.118" v="4" actId="20577"/>
      <pc:docMkLst>
        <pc:docMk/>
      </pc:docMkLst>
      <pc:sldChg chg="modSp">
        <pc:chgData name="Paige Nauman" userId="S::pnauman@kepro.com::9edcfe9d-b821-43a9-b1db-a1cf9e73a001" providerId="AD" clId="Web-{6F0BD9AA-5DFC-A410-5BBA-DD9FA8FBBD8F}" dt="2018-09-26T17:25:20.118" v="4" actId="20577"/>
        <pc:sldMkLst>
          <pc:docMk/>
          <pc:sldMk cId="616119853" sldId="256"/>
        </pc:sldMkLst>
        <pc:spChg chg="mod">
          <ac:chgData name="Paige Nauman" userId="S::pnauman@kepro.com::9edcfe9d-b821-43a9-b1db-a1cf9e73a001" providerId="AD" clId="Web-{6F0BD9AA-5DFC-A410-5BBA-DD9FA8FBBD8F}" dt="2018-09-26T17:25:20.118" v="4" actId="20577"/>
          <ac:spMkLst>
            <pc:docMk/>
            <pc:sldMk cId="616119853" sldId="256"/>
            <ac:spMk id="2" creationId="{36364A10-D99C-478E-BFBF-D09F302117D4}"/>
          </ac:spMkLst>
        </pc:spChg>
        <pc:spChg chg="mod">
          <ac:chgData name="Paige Nauman" userId="S::pnauman@kepro.com::9edcfe9d-b821-43a9-b1db-a1cf9e73a001" providerId="AD" clId="Web-{6F0BD9AA-5DFC-A410-5BBA-DD9FA8FBBD8F}" dt="2018-09-26T17:25:18.930" v="2" actId="20577"/>
          <ac:spMkLst>
            <pc:docMk/>
            <pc:sldMk cId="616119853" sldId="256"/>
            <ac:spMk id="3" creationId="{2F8C3800-5AD5-4FC9-961D-4A999EFA863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4DD40E-39CD-4A9E-8959-9D3CE793FE19}" type="datetimeFigureOut">
              <a:rPr lang="en-US" smtClean="0"/>
              <a:t>6/5/2020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4AF393-9E93-4AB0-8E1C-74AFA5FD1E32}" type="slidenum">
              <a:rPr lang="en-US" smtClean="0"/>
              <a:t>‹#›</a:t>
            </a:fld>
            <a:endParaRPr lang="en-US" dirty="0"/>
          </a:p>
        </p:txBody>
      </p:sp>
    </p:spTree>
    <p:extLst>
      <p:ext uri="{BB962C8B-B14F-4D97-AF65-F5344CB8AC3E}">
        <p14:creationId xmlns:p14="http://schemas.microsoft.com/office/powerpoint/2010/main" val="2997216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my own notes </a:t>
            </a:r>
            <a:endParaRPr lang="en-US" dirty="0"/>
          </a:p>
        </p:txBody>
      </p:sp>
      <p:sp>
        <p:nvSpPr>
          <p:cNvPr id="4" name="Slide Number Placeholder 3"/>
          <p:cNvSpPr>
            <a:spLocks noGrp="1"/>
          </p:cNvSpPr>
          <p:nvPr>
            <p:ph type="sldNum" sz="quarter" idx="10"/>
          </p:nvPr>
        </p:nvSpPr>
        <p:spPr/>
        <p:txBody>
          <a:bodyPr/>
          <a:lstStyle/>
          <a:p>
            <a:fld id="{D24AF393-9E93-4AB0-8E1C-74AFA5FD1E32}" type="slidenum">
              <a:rPr lang="en-US" smtClean="0"/>
              <a:t>1</a:t>
            </a:fld>
            <a:endParaRPr lang="en-US" dirty="0"/>
          </a:p>
        </p:txBody>
      </p:sp>
    </p:spTree>
    <p:extLst>
      <p:ext uri="{BB962C8B-B14F-4D97-AF65-F5344CB8AC3E}">
        <p14:creationId xmlns:p14="http://schemas.microsoft.com/office/powerpoint/2010/main" val="73822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4AF393-9E93-4AB0-8E1C-74AFA5FD1E32}" type="slidenum">
              <a:rPr lang="en-US" smtClean="0"/>
              <a:t>6</a:t>
            </a:fld>
            <a:endParaRPr lang="en-US" dirty="0"/>
          </a:p>
        </p:txBody>
      </p:sp>
    </p:spTree>
    <p:extLst>
      <p:ext uri="{BB962C8B-B14F-4D97-AF65-F5344CB8AC3E}">
        <p14:creationId xmlns:p14="http://schemas.microsoft.com/office/powerpoint/2010/main" val="742903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4AF393-9E93-4AB0-8E1C-74AFA5FD1E32}" type="slidenum">
              <a:rPr lang="en-US" smtClean="0"/>
              <a:t>7</a:t>
            </a:fld>
            <a:endParaRPr lang="en-US" dirty="0"/>
          </a:p>
        </p:txBody>
      </p:sp>
    </p:spTree>
    <p:extLst>
      <p:ext uri="{BB962C8B-B14F-4D97-AF65-F5344CB8AC3E}">
        <p14:creationId xmlns:p14="http://schemas.microsoft.com/office/powerpoint/2010/main" val="2796612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24AF393-9E93-4AB0-8E1C-74AFA5FD1E32}" type="slidenum">
              <a:rPr lang="en-US" smtClean="0"/>
              <a:t>15</a:t>
            </a:fld>
            <a:endParaRPr lang="en-US" dirty="0"/>
          </a:p>
        </p:txBody>
      </p:sp>
    </p:spTree>
    <p:extLst>
      <p:ext uri="{BB962C8B-B14F-4D97-AF65-F5344CB8AC3E}">
        <p14:creationId xmlns:p14="http://schemas.microsoft.com/office/powerpoint/2010/main" val="701412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84CBF1-84FF-43DC-8253-64AF97B550D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91415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84CBF1-84FF-43DC-8253-64AF97B550D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8838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dirty="0"/>
              <a:t>Click to edit Master title style</a:t>
            </a:r>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a:xfrm rot="19147510">
            <a:off x="109384" y="5935382"/>
            <a:ext cx="1104577" cy="249310"/>
          </a:xfrm>
        </p:spPr>
        <p:txBody>
          <a:bodyPr/>
          <a:lstStyle/>
          <a:p>
            <a:fld id="{064C2B82-7871-48D4-AA17-B96E40B555E7}" type="datetimeFigureOut">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pic>
        <p:nvPicPr>
          <p:cNvPr id="9" name="Picture 8">
            <a:extLst>
              <a:ext uri="{FF2B5EF4-FFF2-40B4-BE49-F238E27FC236}">
                <a16:creationId xmlns:a16="http://schemas.microsoft.com/office/drawing/2014/main" id="{31B6E3A6-63BF-46FA-B55A-0EACEF916A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49926" y="5946921"/>
            <a:ext cx="486062" cy="81390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4C2B82-7871-48D4-AA17-B96E40B555E7}" type="datetimeFigureOut">
              <a:rPr lang="en-US" smtClean="0"/>
              <a:t>6/5/2020</a:t>
            </a:fld>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C2B82-7871-48D4-AA17-B96E40B555E7}" type="datetimeFigureOut">
              <a:rPr lang="en-US" smtClean="0"/>
              <a:t>6/5/2020</a:t>
            </a:fld>
            <a:endParaRPr lang="en-US" dirty="0"/>
          </a:p>
        </p:txBody>
      </p:sp>
      <p:sp>
        <p:nvSpPr>
          <p:cNvPr id="3" name="Footer Placeholder 2"/>
          <p:cNvSpPr>
            <a:spLocks noGrp="1"/>
          </p:cNvSpPr>
          <p:nvPr>
            <p:ph type="ftr" sz="quarter" idx="11"/>
          </p:nvPr>
        </p:nvSpPr>
        <p:spPr/>
        <p:txBody>
          <a:bodyPr/>
          <a:lstStyle/>
          <a:p>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DIN Pro Cond Bold" panose="020B0806020101010102" pitchFamily="34" charset="0"/>
                <a:ea typeface="+mj-ea"/>
                <a:cs typeface="DIN Pro Cond Bold" panose="020B0806020101010102"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a:t>Click to edit Master title style</a:t>
            </a:r>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Calibri" panose="020F0502020204030204" pitchFamily="34" charset="0"/>
                <a:ea typeface="+mn-ea"/>
                <a:cs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dirty="0"/>
              <a:t>Click to edit Master text styles</a:t>
            </a:r>
          </a:p>
        </p:txBody>
      </p:sp>
      <p:sp>
        <p:nvSpPr>
          <p:cNvPr id="5" name="Date Placeholder 4"/>
          <p:cNvSpPr>
            <a:spLocks noGrp="1"/>
          </p:cNvSpPr>
          <p:nvPr>
            <p:ph type="dt" sz="half" idx="10"/>
          </p:nvPr>
        </p:nvSpPr>
        <p:spPr>
          <a:xfrm rot="19145763">
            <a:off x="15466" y="5978938"/>
            <a:ext cx="1104577" cy="249310"/>
          </a:xfrm>
        </p:spPr>
        <p:txBody>
          <a:bodyPr/>
          <a:lstStyle/>
          <a:p>
            <a:fld id="{064C2B82-7871-48D4-AA17-B96E40B555E7}" type="datetimeFigureOut">
              <a:rPr lang="en-US" smtClean="0"/>
              <a:t>6/5/2020</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pic>
        <p:nvPicPr>
          <p:cNvPr id="11" name="Picture 10">
            <a:extLst>
              <a:ext uri="{FF2B5EF4-FFF2-40B4-BE49-F238E27FC236}">
                <a16:creationId xmlns:a16="http://schemas.microsoft.com/office/drawing/2014/main" id="{2838E25A-668F-419A-91D4-A0E39907AC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24778" y="5138712"/>
            <a:ext cx="1884218" cy="24384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a:t>Click icon to add picture</a:t>
            </a:r>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DIN Pro Cond Bold" panose="020B0806020101010102" pitchFamily="34" charset="0"/>
                <a:cs typeface="DIN Pro Cond Bold" panose="020B0806020101010102" pitchFamily="34" charset="0"/>
              </a:defRPr>
            </a:lvl1pPr>
          </a:lstStyle>
          <a:p>
            <a:r>
              <a:rPr lang="en-US" dirty="0"/>
              <a:t>Click to edit Master title style</a:t>
            </a:r>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rot="19093814">
            <a:off x="31249" y="5973914"/>
            <a:ext cx="1104577" cy="249310"/>
          </a:xfrm>
        </p:spPr>
        <p:txBody>
          <a:bodyPr/>
          <a:lstStyle/>
          <a:p>
            <a:fld id="{064C2B82-7871-48D4-AA17-B96E40B555E7}" type="datetimeFigureOut">
              <a:rPr lang="en-US" smtClean="0"/>
              <a:t>6/5/2020</a:t>
            </a:fld>
            <a:endParaRPr lang="en-US" dirty="0"/>
          </a:p>
        </p:txBody>
      </p:sp>
      <p:sp>
        <p:nvSpPr>
          <p:cNvPr id="6" name="Footer Placeholder 5"/>
          <p:cNvSpPr>
            <a:spLocks noGrp="1"/>
          </p:cNvSpPr>
          <p:nvPr>
            <p:ph type="ftr" sz="quarter" idx="11"/>
          </p:nvPr>
        </p:nvSpPr>
        <p:spPr/>
        <p:txBody>
          <a:bodyPr/>
          <a:lstStyle/>
          <a:p>
            <a:endParaRPr lang="en-US" dirty="0"/>
          </a:p>
        </p:txBody>
      </p:sp>
      <p:pic>
        <p:nvPicPr>
          <p:cNvPr id="12" name="Picture 11">
            <a:extLst>
              <a:ext uri="{FF2B5EF4-FFF2-40B4-BE49-F238E27FC236}">
                <a16:creationId xmlns:a16="http://schemas.microsoft.com/office/drawing/2014/main" id="{A62B9499-B6BC-405A-8925-5618564018E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49926" y="5946921"/>
            <a:ext cx="486062" cy="813905"/>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64C2B82-7871-48D4-AA17-B96E40B555E7}" type="datetimeFigureOut">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4C2B82-7871-48D4-AA17-B96E40B555E7}" type="datetimeFigureOut">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025CDC-A698-4603-9BD5-F875C0F41844}" type="datetimeFigureOut">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914B8-5E71-4D6D-A2E1-C54A4B5F05D1}" type="slidenum">
              <a:rPr lang="en-US" smtClean="0"/>
              <a:t>‹#›</a:t>
            </a:fld>
            <a:endParaRPr lang="en-US" dirty="0"/>
          </a:p>
        </p:txBody>
      </p:sp>
    </p:spTree>
    <p:extLst>
      <p:ext uri="{BB962C8B-B14F-4D97-AF65-F5344CB8AC3E}">
        <p14:creationId xmlns:p14="http://schemas.microsoft.com/office/powerpoint/2010/main" val="32449609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25CDC-A698-4603-9BD5-F875C0F41844}" type="datetimeFigureOut">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914B8-5E71-4D6D-A2E1-C54A4B5F05D1}" type="slidenum">
              <a:rPr lang="en-US" smtClean="0"/>
              <a:t>‹#›</a:t>
            </a:fld>
            <a:endParaRPr lang="en-US" dirty="0"/>
          </a:p>
        </p:txBody>
      </p:sp>
    </p:spTree>
    <p:extLst>
      <p:ext uri="{BB962C8B-B14F-4D97-AF65-F5344CB8AC3E}">
        <p14:creationId xmlns:p14="http://schemas.microsoft.com/office/powerpoint/2010/main" val="3890193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25CDC-A698-4603-9BD5-F875C0F41844}" type="datetimeFigureOut">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914B8-5E71-4D6D-A2E1-C54A4B5F05D1}" type="slidenum">
              <a:rPr lang="en-US" smtClean="0"/>
              <a:t>‹#›</a:t>
            </a:fld>
            <a:endParaRPr lang="en-US" dirty="0"/>
          </a:p>
        </p:txBody>
      </p:sp>
    </p:spTree>
    <p:extLst>
      <p:ext uri="{BB962C8B-B14F-4D97-AF65-F5344CB8AC3E}">
        <p14:creationId xmlns:p14="http://schemas.microsoft.com/office/powerpoint/2010/main" val="38648824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025CDC-A698-4603-9BD5-F875C0F41844}" type="datetimeFigureOut">
              <a:rPr lang="en-US" smtClean="0"/>
              <a:t>6/5/2020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9914B8-5E71-4D6D-A2E1-C54A4B5F05D1}" type="slidenum">
              <a:rPr lang="en-US" smtClean="0"/>
              <a:t>‹#›</a:t>
            </a:fld>
            <a:endParaRPr lang="en-US" dirty="0"/>
          </a:p>
        </p:txBody>
      </p:sp>
    </p:spTree>
    <p:extLst>
      <p:ext uri="{BB962C8B-B14F-4D97-AF65-F5344CB8AC3E}">
        <p14:creationId xmlns:p14="http://schemas.microsoft.com/office/powerpoint/2010/main" val="2045730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6177233-3199-4DFF-B647-7D8C6B337AEA}"/>
              </a:ext>
            </a:extLst>
          </p:cNvPr>
          <p:cNvSpPr/>
          <p:nvPr userDrawn="1"/>
        </p:nvSpPr>
        <p:spPr>
          <a:xfrm>
            <a:off x="0" y="-1"/>
            <a:ext cx="9144000" cy="4590393"/>
          </a:xfrm>
          <a:prstGeom prst="rect">
            <a:avLst/>
          </a:prstGeom>
          <a:solidFill>
            <a:srgbClr val="002F5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533399" y="914400"/>
            <a:ext cx="8077201" cy="2286000"/>
          </a:xfrm>
        </p:spPr>
        <p:txBody>
          <a:bodyPr tIns="9144">
            <a:normAutofit/>
          </a:bodyPr>
          <a:lstStyle>
            <a:lvl1pPr marL="0" indent="0" algn="l">
              <a:buNone/>
              <a:defRPr kumimoji="0" lang="en-US" sz="3200" b="0" i="0" u="none" strike="noStrike" kern="1200" cap="all" spc="400" normalizeH="0" baseline="0" noProof="0" dirty="0" smtClean="0">
                <a:ln>
                  <a:noFill/>
                </a:ln>
                <a:solidFill>
                  <a:schemeClr val="bg1"/>
                </a:solidFill>
                <a:effectLst/>
                <a:uLnTx/>
                <a:uFillTx/>
                <a:latin typeface="DIN Pro Cond Bold" panose="020B0806020101010102" pitchFamily="34" charset="0"/>
                <a:ea typeface="+mj-ea"/>
                <a:cs typeface="DIN Pro Cond Bold" panose="020B0806020101010102"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dirty="0"/>
              <a:t>Click to edit Master subtitle style</a:t>
            </a:r>
          </a:p>
        </p:txBody>
      </p:sp>
      <p:pic>
        <p:nvPicPr>
          <p:cNvPr id="10" name="Picture 9">
            <a:extLst>
              <a:ext uri="{FF2B5EF4-FFF2-40B4-BE49-F238E27FC236}">
                <a16:creationId xmlns:a16="http://schemas.microsoft.com/office/drawing/2014/main" id="{A48C62C9-AFE6-43FB-A1FD-53C37A63598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590393"/>
            <a:ext cx="9144000" cy="2286000"/>
          </a:xfrm>
          <a:prstGeom prst="rect">
            <a:avLst/>
          </a:prstGeom>
        </p:spPr>
      </p:pic>
      <p:pic>
        <p:nvPicPr>
          <p:cNvPr id="12" name="Picture 11">
            <a:extLst>
              <a:ext uri="{FF2B5EF4-FFF2-40B4-BE49-F238E27FC236}">
                <a16:creationId xmlns:a16="http://schemas.microsoft.com/office/drawing/2014/main" id="{74121BDA-B022-466B-900A-902025D8D23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24778" y="5138712"/>
            <a:ext cx="1884218" cy="2438400"/>
          </a:xfrm>
          <a:prstGeom prst="rect">
            <a:avLst/>
          </a:prstGeom>
        </p:spPr>
      </p:pic>
    </p:spTree>
    <p:extLst>
      <p:ext uri="{BB962C8B-B14F-4D97-AF65-F5344CB8AC3E}">
        <p14:creationId xmlns:p14="http://schemas.microsoft.com/office/powerpoint/2010/main" val="34561430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025CDC-A698-4603-9BD5-F875C0F41844}" type="datetimeFigureOut">
              <a:rPr lang="en-US" smtClean="0"/>
              <a:t>6/5/2020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39914B8-5E71-4D6D-A2E1-C54A4B5F05D1}" type="slidenum">
              <a:rPr lang="en-US" smtClean="0"/>
              <a:t>‹#›</a:t>
            </a:fld>
            <a:endParaRPr lang="en-US" dirty="0"/>
          </a:p>
        </p:txBody>
      </p:sp>
    </p:spTree>
    <p:extLst>
      <p:ext uri="{BB962C8B-B14F-4D97-AF65-F5344CB8AC3E}">
        <p14:creationId xmlns:p14="http://schemas.microsoft.com/office/powerpoint/2010/main" val="12785607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025CDC-A698-4603-9BD5-F875C0F41844}" type="datetimeFigureOut">
              <a:rPr lang="en-US" smtClean="0"/>
              <a:t>6/5/2020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39914B8-5E71-4D6D-A2E1-C54A4B5F05D1}" type="slidenum">
              <a:rPr lang="en-US" smtClean="0"/>
              <a:t>‹#›</a:t>
            </a:fld>
            <a:endParaRPr lang="en-US" dirty="0"/>
          </a:p>
        </p:txBody>
      </p:sp>
    </p:spTree>
    <p:extLst>
      <p:ext uri="{BB962C8B-B14F-4D97-AF65-F5344CB8AC3E}">
        <p14:creationId xmlns:p14="http://schemas.microsoft.com/office/powerpoint/2010/main" val="14275587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025CDC-A698-4603-9BD5-F875C0F41844}" type="datetimeFigureOut">
              <a:rPr lang="en-US" smtClean="0"/>
              <a:t>6/5/2020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39914B8-5E71-4D6D-A2E1-C54A4B5F05D1}" type="slidenum">
              <a:rPr lang="en-US" smtClean="0"/>
              <a:t>‹#›</a:t>
            </a:fld>
            <a:endParaRPr lang="en-US" dirty="0"/>
          </a:p>
        </p:txBody>
      </p:sp>
    </p:spTree>
    <p:extLst>
      <p:ext uri="{BB962C8B-B14F-4D97-AF65-F5344CB8AC3E}">
        <p14:creationId xmlns:p14="http://schemas.microsoft.com/office/powerpoint/2010/main" val="1992397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25CDC-A698-4603-9BD5-F875C0F41844}" type="datetimeFigureOut">
              <a:rPr lang="en-US" smtClean="0"/>
              <a:t>6/5/2020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9914B8-5E71-4D6D-A2E1-C54A4B5F05D1}" type="slidenum">
              <a:rPr lang="en-US" smtClean="0"/>
              <a:t>‹#›</a:t>
            </a:fld>
            <a:endParaRPr lang="en-US" dirty="0"/>
          </a:p>
        </p:txBody>
      </p:sp>
    </p:spTree>
    <p:extLst>
      <p:ext uri="{BB962C8B-B14F-4D97-AF65-F5344CB8AC3E}">
        <p14:creationId xmlns:p14="http://schemas.microsoft.com/office/powerpoint/2010/main" val="18257573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25CDC-A698-4603-9BD5-F875C0F41844}" type="datetimeFigureOut">
              <a:rPr lang="en-US" smtClean="0"/>
              <a:t>6/5/2020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9914B8-5E71-4D6D-A2E1-C54A4B5F05D1}" type="slidenum">
              <a:rPr lang="en-US" smtClean="0"/>
              <a:t>‹#›</a:t>
            </a:fld>
            <a:endParaRPr lang="en-US" dirty="0"/>
          </a:p>
        </p:txBody>
      </p:sp>
    </p:spTree>
    <p:extLst>
      <p:ext uri="{BB962C8B-B14F-4D97-AF65-F5344CB8AC3E}">
        <p14:creationId xmlns:p14="http://schemas.microsoft.com/office/powerpoint/2010/main" val="8143548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25CDC-A698-4603-9BD5-F875C0F41844}" type="datetimeFigureOut">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914B8-5E71-4D6D-A2E1-C54A4B5F05D1}" type="slidenum">
              <a:rPr lang="en-US" smtClean="0"/>
              <a:t>‹#›</a:t>
            </a:fld>
            <a:endParaRPr lang="en-US" dirty="0"/>
          </a:p>
        </p:txBody>
      </p:sp>
    </p:spTree>
    <p:extLst>
      <p:ext uri="{BB962C8B-B14F-4D97-AF65-F5344CB8AC3E}">
        <p14:creationId xmlns:p14="http://schemas.microsoft.com/office/powerpoint/2010/main" val="30113177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25CDC-A698-4603-9BD5-F875C0F41844}" type="datetimeFigureOut">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914B8-5E71-4D6D-A2E1-C54A4B5F05D1}" type="slidenum">
              <a:rPr lang="en-US" smtClean="0"/>
              <a:t>‹#›</a:t>
            </a:fld>
            <a:endParaRPr lang="en-US" dirty="0"/>
          </a:p>
        </p:txBody>
      </p:sp>
    </p:spTree>
    <p:extLst>
      <p:ext uri="{BB962C8B-B14F-4D97-AF65-F5344CB8AC3E}">
        <p14:creationId xmlns:p14="http://schemas.microsoft.com/office/powerpoint/2010/main" val="3040396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 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4C2B82-7871-48D4-AA17-B96E40B555E7}" type="datetimeFigureOut">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pic>
        <p:nvPicPr>
          <p:cNvPr id="6" name="Picture 5">
            <a:extLst>
              <a:ext uri="{FF2B5EF4-FFF2-40B4-BE49-F238E27FC236}">
                <a16:creationId xmlns:a16="http://schemas.microsoft.com/office/drawing/2014/main" id="{ADA3730D-42D1-4D01-992E-642C11F7E92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14991" y="177053"/>
            <a:ext cx="857818" cy="92605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w Ge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4C2B82-7871-48D4-AA17-B96E40B555E7}" type="datetimeFigureOut">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pic>
        <p:nvPicPr>
          <p:cNvPr id="7" name="Picture 6">
            <a:extLst>
              <a:ext uri="{FF2B5EF4-FFF2-40B4-BE49-F238E27FC236}">
                <a16:creationId xmlns:a16="http://schemas.microsoft.com/office/drawing/2014/main" id="{6B048F65-1DB6-4AC3-9353-EB1B4B40D5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34200" y="243059"/>
            <a:ext cx="1897046" cy="857569"/>
          </a:xfrm>
          <a:prstGeom prst="rect">
            <a:avLst/>
          </a:prstGeom>
        </p:spPr>
      </p:pic>
    </p:spTree>
    <p:extLst>
      <p:ext uri="{BB962C8B-B14F-4D97-AF65-F5344CB8AC3E}">
        <p14:creationId xmlns:p14="http://schemas.microsoft.com/office/powerpoint/2010/main" val="39909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w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4C2B82-7871-48D4-AA17-B96E40B555E7}" type="datetimeFigureOut">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pic>
        <p:nvPicPr>
          <p:cNvPr id="8" name="Picture 7">
            <a:extLst>
              <a:ext uri="{FF2B5EF4-FFF2-40B4-BE49-F238E27FC236}">
                <a16:creationId xmlns:a16="http://schemas.microsoft.com/office/drawing/2014/main" id="{90ECE763-83E5-48F6-A425-A88D9DB3458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76200"/>
            <a:ext cx="1531288" cy="1437091"/>
          </a:xfrm>
          <a:prstGeom prst="rect">
            <a:avLst/>
          </a:prstGeom>
        </p:spPr>
      </p:pic>
    </p:spTree>
    <p:extLst>
      <p:ext uri="{BB962C8B-B14F-4D97-AF65-F5344CB8AC3E}">
        <p14:creationId xmlns:p14="http://schemas.microsoft.com/office/powerpoint/2010/main" val="286862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 Graphic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2590800" y="1100629"/>
            <a:ext cx="5753100" cy="728171"/>
          </a:xfrm>
        </p:spPr>
        <p:txBody>
          <a:bodyPr/>
          <a:lstStyle/>
          <a:p>
            <a:pPr lvl="0"/>
            <a:endParaRPr lang="en-US" dirty="0"/>
          </a:p>
        </p:txBody>
      </p:sp>
      <p:sp>
        <p:nvSpPr>
          <p:cNvPr id="4" name="Date Placeholder 3"/>
          <p:cNvSpPr>
            <a:spLocks noGrp="1"/>
          </p:cNvSpPr>
          <p:nvPr>
            <p:ph type="dt" sz="half" idx="10"/>
          </p:nvPr>
        </p:nvSpPr>
        <p:spPr/>
        <p:txBody>
          <a:bodyPr/>
          <a:lstStyle/>
          <a:p>
            <a:fld id="{064C2B82-7871-48D4-AA17-B96E40B555E7}" type="datetimeFigureOut">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Oval 6">
            <a:extLst>
              <a:ext uri="{FF2B5EF4-FFF2-40B4-BE49-F238E27FC236}">
                <a16:creationId xmlns:a16="http://schemas.microsoft.com/office/drawing/2014/main" id="{D1C80F9D-7025-4239-BC06-2EB3EADD7A43}"/>
              </a:ext>
            </a:extLst>
          </p:cNvPr>
          <p:cNvSpPr/>
          <p:nvPr userDrawn="1"/>
        </p:nvSpPr>
        <p:spPr>
          <a:xfrm>
            <a:off x="1035425" y="995082"/>
            <a:ext cx="1062420" cy="986118"/>
          </a:xfrm>
          <a:prstGeom prst="ellipse">
            <a:avLst/>
          </a:prstGeom>
          <a:solidFill>
            <a:schemeClr val="bg1"/>
          </a:solidFill>
          <a:ln w="57150">
            <a:solidFill>
              <a:srgbClr val="AD9F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CA3541A3-8C2C-401A-9F20-9E15F21D5B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59454" y="1204549"/>
            <a:ext cx="657107" cy="624251"/>
          </a:xfrm>
          <a:prstGeom prst="rect">
            <a:avLst/>
          </a:prstGeom>
        </p:spPr>
      </p:pic>
      <p:sp>
        <p:nvSpPr>
          <p:cNvPr id="10" name="Oval 9">
            <a:extLst>
              <a:ext uri="{FF2B5EF4-FFF2-40B4-BE49-F238E27FC236}">
                <a16:creationId xmlns:a16="http://schemas.microsoft.com/office/drawing/2014/main" id="{60CA49B9-4239-4AC2-B6C8-3D736C3C7375}"/>
              </a:ext>
            </a:extLst>
          </p:cNvPr>
          <p:cNvSpPr/>
          <p:nvPr userDrawn="1"/>
        </p:nvSpPr>
        <p:spPr>
          <a:xfrm>
            <a:off x="1035424" y="2444934"/>
            <a:ext cx="1062421" cy="984066"/>
          </a:xfrm>
          <a:prstGeom prst="ellipse">
            <a:avLst/>
          </a:prstGeom>
          <a:solidFill>
            <a:schemeClr val="bg1"/>
          </a:solidFill>
          <a:ln w="57150">
            <a:solidFill>
              <a:srgbClr val="AD9F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8164CA18-8234-4C85-818E-F882F73B86B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83237" y="2643272"/>
            <a:ext cx="733324" cy="519438"/>
          </a:xfrm>
          <a:prstGeom prst="rect">
            <a:avLst/>
          </a:prstGeom>
        </p:spPr>
      </p:pic>
      <p:sp>
        <p:nvSpPr>
          <p:cNvPr id="12" name="Oval 11">
            <a:extLst>
              <a:ext uri="{FF2B5EF4-FFF2-40B4-BE49-F238E27FC236}">
                <a16:creationId xmlns:a16="http://schemas.microsoft.com/office/drawing/2014/main" id="{88C9F0AE-ED25-45E6-B7FC-ADA3C08207B2}"/>
              </a:ext>
            </a:extLst>
          </p:cNvPr>
          <p:cNvSpPr/>
          <p:nvPr userDrawn="1"/>
        </p:nvSpPr>
        <p:spPr>
          <a:xfrm>
            <a:off x="1022082" y="3894786"/>
            <a:ext cx="1075764" cy="1020162"/>
          </a:xfrm>
          <a:prstGeom prst="ellipse">
            <a:avLst/>
          </a:prstGeom>
          <a:solidFill>
            <a:schemeClr val="bg1"/>
          </a:solidFill>
          <a:ln w="57150">
            <a:solidFill>
              <a:srgbClr val="AD9F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835C19E8-453B-4D1C-9848-75BB991CEF6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95939" y="4267200"/>
            <a:ext cx="741899" cy="434541"/>
          </a:xfrm>
          <a:prstGeom prst="rect">
            <a:avLst/>
          </a:prstGeom>
        </p:spPr>
      </p:pic>
      <p:sp>
        <p:nvSpPr>
          <p:cNvPr id="14" name="Content Placeholder 2">
            <a:extLst>
              <a:ext uri="{FF2B5EF4-FFF2-40B4-BE49-F238E27FC236}">
                <a16:creationId xmlns:a16="http://schemas.microsoft.com/office/drawing/2014/main" id="{52298BE6-D1AB-4335-97D9-7ADBF8C206D6}"/>
              </a:ext>
            </a:extLst>
          </p:cNvPr>
          <p:cNvSpPr>
            <a:spLocks noGrp="1"/>
          </p:cNvSpPr>
          <p:nvPr>
            <p:ph idx="12"/>
          </p:nvPr>
        </p:nvSpPr>
        <p:spPr>
          <a:xfrm>
            <a:off x="2590800" y="2444934"/>
            <a:ext cx="5753100" cy="728171"/>
          </a:xfrm>
        </p:spPr>
        <p:txBody>
          <a:bodyPr/>
          <a:lstStyle/>
          <a:p>
            <a:pPr lvl="0"/>
            <a:endParaRPr lang="en-US" dirty="0"/>
          </a:p>
        </p:txBody>
      </p:sp>
      <p:sp>
        <p:nvSpPr>
          <p:cNvPr id="15" name="Content Placeholder 2">
            <a:extLst>
              <a:ext uri="{FF2B5EF4-FFF2-40B4-BE49-F238E27FC236}">
                <a16:creationId xmlns:a16="http://schemas.microsoft.com/office/drawing/2014/main" id="{1B40A250-92D8-4313-A39B-C751A607AD02}"/>
              </a:ext>
            </a:extLst>
          </p:cNvPr>
          <p:cNvSpPr>
            <a:spLocks noGrp="1"/>
          </p:cNvSpPr>
          <p:nvPr>
            <p:ph idx="13"/>
          </p:nvPr>
        </p:nvSpPr>
        <p:spPr>
          <a:xfrm>
            <a:off x="2590800" y="4026417"/>
            <a:ext cx="5753100" cy="728171"/>
          </a:xfrm>
        </p:spPr>
        <p:txBody>
          <a:bodyPr/>
          <a:lstStyle/>
          <a:p>
            <a:pPr lvl="0"/>
            <a:endParaRPr lang="en-US" dirty="0"/>
          </a:p>
        </p:txBody>
      </p:sp>
    </p:spTree>
    <p:extLst>
      <p:ext uri="{BB962C8B-B14F-4D97-AF65-F5344CB8AC3E}">
        <p14:creationId xmlns:p14="http://schemas.microsoft.com/office/powerpoint/2010/main" val="2280281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userDrawn="1"/>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rgbClr val="002F5F"/>
                </a:solidFill>
                <a:effectLst/>
                <a:uLnTx/>
                <a:uFillTx/>
                <a:latin typeface="DIN Pro Cond Bold" panose="020B0806020101010102" pitchFamily="34" charset="0"/>
                <a:ea typeface="+mj-ea"/>
                <a:cs typeface="DIN Pro Cond Bold" panose="020B0806020101010102"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a:t>Click to edit Master title style</a:t>
            </a:r>
          </a:p>
        </p:txBody>
      </p:sp>
      <p:sp>
        <p:nvSpPr>
          <p:cNvPr id="3" name="Text Placeholder 2"/>
          <p:cNvSpPr>
            <a:spLocks noGrp="1"/>
          </p:cNvSpPr>
          <p:nvPr>
            <p:ph type="body" idx="1"/>
          </p:nvPr>
        </p:nvSpPr>
        <p:spPr>
          <a:xfrm rot="19140000">
            <a:off x="1216152" y="2468304"/>
            <a:ext cx="6510528" cy="329184"/>
          </a:xfrm>
        </p:spPr>
        <p:txBody>
          <a:bodyPr anchor="t">
            <a:noAutofit/>
          </a:bodyPr>
          <a:lstStyle>
            <a:lvl1pPr marL="0" indent="0">
              <a:buNone/>
              <a:defRPr kumimoji="0" lang="en-US" sz="1600" b="0" i="0" u="none" strike="noStrike" kern="1200" cap="all" spc="400" normalizeH="0" baseline="0" noProof="0" dirty="0" smtClean="0">
                <a:ln>
                  <a:noFill/>
                </a:ln>
                <a:solidFill>
                  <a:schemeClr val="tx1"/>
                </a:solidFill>
                <a:effectLst/>
                <a:uLnTx/>
                <a:uFillTx/>
                <a:latin typeface="Calibri" panose="020F0502020204030204" pitchFamily="34" charset="0"/>
                <a:ea typeface="+mj-ea"/>
                <a:cs typeface="Calibri" panose="020F05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dirty="0"/>
              <a:t>Click to edit Master text styles</a:t>
            </a:r>
          </a:p>
        </p:txBody>
      </p:sp>
      <p:sp>
        <p:nvSpPr>
          <p:cNvPr id="4" name="Date Placeholder 3"/>
          <p:cNvSpPr>
            <a:spLocks noGrp="1"/>
          </p:cNvSpPr>
          <p:nvPr>
            <p:ph type="dt" sz="half" idx="10"/>
          </p:nvPr>
        </p:nvSpPr>
        <p:spPr>
          <a:xfrm rot="19087878">
            <a:off x="133655" y="5935382"/>
            <a:ext cx="1104577" cy="249310"/>
          </a:xfrm>
        </p:spPr>
        <p:txBody>
          <a:bodyPr/>
          <a:lstStyle/>
          <a:p>
            <a:fld id="{064C2B82-7871-48D4-AA17-B96E40B555E7}" type="datetimeFigureOut">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pic>
        <p:nvPicPr>
          <p:cNvPr id="9" name="Picture 8">
            <a:extLst>
              <a:ext uri="{FF2B5EF4-FFF2-40B4-BE49-F238E27FC236}">
                <a16:creationId xmlns:a16="http://schemas.microsoft.com/office/drawing/2014/main" id="{12FCB1F6-FB1A-49E6-9FE5-002E1C3B0D3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49926" y="5946921"/>
            <a:ext cx="486062" cy="813905"/>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4C2B82-7871-48D4-AA17-B96E40B555E7}" type="datetimeFigureOut">
              <a:rPr lang="en-US" smtClean="0"/>
              <a:t>6/5/2020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Calibri" panose="020F0502020204030204" pitchFamily="34" charset="0"/>
                <a:ea typeface="+mj-ea"/>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dirty="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Calibri" panose="020F0502020204030204" pitchFamily="34" charset="0"/>
                <a:ea typeface="+mj-ea"/>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dirty="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064C2B82-7871-48D4-AA17-B96E40B555E7}" type="datetimeFigureOut">
              <a:rPr lang="en-US" smtClean="0"/>
              <a:t>6/5/2020</a:t>
            </a:fld>
            <a:endParaRPr lang="en-US" dirty="0"/>
          </a:p>
        </p:txBody>
      </p:sp>
      <p:sp>
        <p:nvSpPr>
          <p:cNvPr id="8" name="Footer Placeholder 7"/>
          <p:cNvSpPr>
            <a:spLocks noGrp="1"/>
          </p:cNvSpPr>
          <p:nvPr>
            <p:ph type="ftr" sz="quarter" idx="11"/>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867400"/>
            <a:ext cx="3574257" cy="99060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rgbClr val="ED8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userDrawn="1"/>
        </p:nvSpPr>
        <p:spPr>
          <a:xfrm>
            <a:off x="-2380" y="5867400"/>
            <a:ext cx="9146380" cy="990601"/>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rgbClr val="002F5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19976504">
            <a:off x="270769" y="6111568"/>
            <a:ext cx="1104577" cy="249310"/>
          </a:xfrm>
          <a:prstGeom prst="rect">
            <a:avLst/>
          </a:prstGeom>
        </p:spPr>
        <p:txBody>
          <a:bodyPr vert="horz" lIns="91440" tIns="45720" rIns="91440" bIns="45720" rtlCol="0" anchor="ctr"/>
          <a:lstStyle>
            <a:lvl1pPr algn="l">
              <a:defRPr sz="1200">
                <a:solidFill>
                  <a:srgbClr val="FFFFFF"/>
                </a:solidFill>
                <a:latin typeface="Calibri" panose="020F0502020204030204" pitchFamily="34" charset="0"/>
                <a:cs typeface="Calibri" panose="020F0502020204030204" pitchFamily="34" charset="0"/>
              </a:defRPr>
            </a:lvl1pPr>
          </a:lstStyle>
          <a:p>
            <a:fld id="{064C2B82-7871-48D4-AA17-B96E40B555E7}" type="datetimeFigureOut">
              <a:rPr lang="en-US" smtClean="0"/>
              <a:pPr/>
              <a:t>6/5/2020</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latin typeface="Calibri" panose="020F0502020204030204" pitchFamily="34" charset="0"/>
                <a:cs typeface="Calibri" panose="020F0502020204030204" pitchFamily="34" charset="0"/>
              </a:defRPr>
            </a:lvl1pPr>
          </a:lstStyle>
          <a:p>
            <a:endParaRPr lang="en-US" dirty="0"/>
          </a:p>
        </p:txBody>
      </p:sp>
      <p:pic>
        <p:nvPicPr>
          <p:cNvPr id="10" name="Picture 9">
            <a:extLst>
              <a:ext uri="{FF2B5EF4-FFF2-40B4-BE49-F238E27FC236}">
                <a16:creationId xmlns:a16="http://schemas.microsoft.com/office/drawing/2014/main" id="{FB5424C8-8870-4ABC-9150-D8FF5D410EE1}"/>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449926" y="5946921"/>
            <a:ext cx="486062" cy="813905"/>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84" r:id="rId2"/>
    <p:sldLayoutId id="2147483674" r:id="rId3"/>
    <p:sldLayoutId id="2147483685" r:id="rId4"/>
    <p:sldLayoutId id="2147483686" r:id="rId5"/>
    <p:sldLayoutId id="2147483687"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Lst>
  <p:txStyles>
    <p:titleStyle>
      <a:lvl1pPr algn="l" defTabSz="914400" rtl="0" eaLnBrk="1" latinLnBrk="0" hangingPunct="1">
        <a:spcBef>
          <a:spcPct val="0"/>
        </a:spcBef>
        <a:buNone/>
        <a:defRPr sz="2800" kern="1200" cap="all" baseline="0">
          <a:solidFill>
            <a:srgbClr val="002F5F"/>
          </a:solidFill>
          <a:latin typeface="DIN Pro Cond Bold" panose="020B0806020101010102" pitchFamily="34" charset="0"/>
          <a:ea typeface="+mj-ea"/>
          <a:cs typeface="DIN Pro Cond Bold" panose="020B0806020101010102" pitchFamily="34" charset="0"/>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Calibri" panose="020F0502020204030204" pitchFamily="34" charset="0"/>
          <a:ea typeface="+mn-ea"/>
          <a:cs typeface="Calibri" panose="020F0502020204030204" pitchFamily="34" charset="0"/>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Calibri" panose="020F0502020204030204" pitchFamily="34" charset="0"/>
          <a:ea typeface="+mn-ea"/>
          <a:cs typeface="Calibri" panose="020F0502020204030204" pitchFamily="34" charset="0"/>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Calibri" panose="020F0502020204030204" pitchFamily="34" charset="0"/>
          <a:ea typeface="+mn-ea"/>
          <a:cs typeface="Calibri" panose="020F0502020204030204" pitchFamily="34" charset="0"/>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Calibri" panose="020F0502020204030204" pitchFamily="34" charset="0"/>
          <a:ea typeface="+mn-ea"/>
          <a:cs typeface="Calibri" panose="020F0502020204030204" pitchFamily="34" charset="0"/>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Calibri" panose="020F0502020204030204" pitchFamily="34" charset="0"/>
          <a:ea typeface="+mn-ea"/>
          <a:cs typeface="Calibri" panose="020F0502020204030204" pitchFamily="34" charset="0"/>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025CDC-A698-4603-9BD5-F875C0F41844}" type="datetimeFigureOut">
              <a:rPr lang="en-US" smtClean="0"/>
              <a:t>6/5/2020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9914B8-5E71-4D6D-A2E1-C54A4B5F05D1}" type="slidenum">
              <a:rPr lang="en-US" smtClean="0"/>
              <a:t>‹#›</a:t>
            </a:fld>
            <a:endParaRPr lang="en-US" dirty="0"/>
          </a:p>
        </p:txBody>
      </p:sp>
    </p:spTree>
    <p:extLst>
      <p:ext uri="{BB962C8B-B14F-4D97-AF65-F5344CB8AC3E}">
        <p14:creationId xmlns:p14="http://schemas.microsoft.com/office/powerpoint/2010/main" val="3831366583"/>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Tniederkruger@Kepro.com"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mailto:Malfred@Kepro.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8" Type="http://schemas.openxmlformats.org/officeDocument/2006/relationships/hyperlink" Target="https://www.revisor.mn.gov/rules/9505.0371/" TargetMode="External"/><Relationship Id="rId3" Type="http://schemas.openxmlformats.org/officeDocument/2006/relationships/hyperlink" Target="http://edocs.dhs.state.mn.us/lfserver/Public/DHS-7696-ENG" TargetMode="External"/><Relationship Id="rId7" Type="http://schemas.openxmlformats.org/officeDocument/2006/relationships/hyperlink" Target="https://www.revisor.mn.gov/rules/9505.0370/" TargetMode="External"/><Relationship Id="rId2" Type="http://schemas.openxmlformats.org/officeDocument/2006/relationships/hyperlink" Target="https://www.dhs.state.mn.us/main/idcplg?IdcService=GET_DYNAMIC_CONVERSION&amp;RevisionSelectionMethod=LatestReleased&amp;dDocName=DHS-305532" TargetMode="External"/><Relationship Id="rId1" Type="http://schemas.openxmlformats.org/officeDocument/2006/relationships/slideLayout" Target="../slideLayouts/slideLayout3.xml"/><Relationship Id="rId6" Type="http://schemas.openxmlformats.org/officeDocument/2006/relationships/hyperlink" Target="https://www.revisor.mn.gov/statutes/cite/256B.0941" TargetMode="External"/><Relationship Id="rId5" Type="http://schemas.openxmlformats.org/officeDocument/2006/relationships/hyperlink" Target="https://www.revisor.mn.gov/statutes/cite/256B.0625" TargetMode="External"/><Relationship Id="rId4" Type="http://schemas.openxmlformats.org/officeDocument/2006/relationships/hyperlink" Target="https://edocs.dhs.state.mn.us/lfserver/Public/DHS-7666-ENG"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hyperlink" Target="https://mhcp.kepro.com/content/training.asp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edocs.dhs.state.mn.us/lfserver/Public/DHS-7696-ENG"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edocs.dhs.state.mn.us/lfserver/Public/DHS-7694-EN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edocs.dhs.state.mn.us/lfserver/Public/DHS-7666-ENG"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64A10-D99C-478E-BFBF-D09F302117D4}"/>
              </a:ext>
            </a:extLst>
          </p:cNvPr>
          <p:cNvSpPr>
            <a:spLocks noGrp="1"/>
          </p:cNvSpPr>
          <p:nvPr>
            <p:ph type="ctrTitle"/>
          </p:nvPr>
        </p:nvSpPr>
        <p:spPr/>
        <p:txBody>
          <a:bodyPr/>
          <a:lstStyle/>
          <a:p>
            <a:r>
              <a:rPr lang="en-US" dirty="0" smtClean="0"/>
              <a:t>Psychiatric Residential Treatment Facility- PRTF</a:t>
            </a:r>
            <a:endParaRPr lang="en-US" dirty="0"/>
          </a:p>
        </p:txBody>
      </p:sp>
      <p:sp>
        <p:nvSpPr>
          <p:cNvPr id="3" name="Subtitle 2">
            <a:extLst>
              <a:ext uri="{FF2B5EF4-FFF2-40B4-BE49-F238E27FC236}">
                <a16:creationId xmlns:a16="http://schemas.microsoft.com/office/drawing/2014/main" id="{2F8C3800-5AD5-4FC9-961D-4A999EFA863B}"/>
              </a:ext>
            </a:extLst>
          </p:cNvPr>
          <p:cNvSpPr>
            <a:spLocks noGrp="1"/>
          </p:cNvSpPr>
          <p:nvPr>
            <p:ph type="subTitle" idx="1"/>
          </p:nvPr>
        </p:nvSpPr>
        <p:spPr/>
        <p:txBody>
          <a:bodyPr vert="horz" lIns="91440" tIns="9144" rIns="91440" bIns="45720" rtlCol="0" anchor="t">
            <a:normAutofit/>
          </a:bodyPr>
          <a:lstStyle/>
          <a:p>
            <a:r>
              <a:rPr lang="en-US" sz="1800" dirty="0" smtClean="0">
                <a:latin typeface="Calibri" panose="020F0502020204030204" pitchFamily="34" charset="0"/>
                <a:cs typeface="Calibri" panose="020F0502020204030204" pitchFamily="34" charset="0"/>
              </a:rPr>
              <a:t>Documentation  Requirements</a:t>
            </a:r>
            <a:endParaRPr lang="en-US" sz="1800" dirty="0">
              <a:latin typeface="Calibri" panose="020F0502020204030204" pitchFamily="34" charset="0"/>
              <a:cs typeface="Calibri" panose="020F0502020204030204" pitchFamily="34" charset="0"/>
            </a:endParaRPr>
          </a:p>
        </p:txBody>
      </p:sp>
      <p:sp>
        <p:nvSpPr>
          <p:cNvPr id="4" name="TextBox 3"/>
          <p:cNvSpPr txBox="1"/>
          <p:nvPr/>
        </p:nvSpPr>
        <p:spPr>
          <a:xfrm>
            <a:off x="5585056" y="6172200"/>
            <a:ext cx="2895600" cy="338554"/>
          </a:xfrm>
          <a:prstGeom prst="rect">
            <a:avLst/>
          </a:prstGeom>
          <a:noFill/>
        </p:spPr>
        <p:txBody>
          <a:bodyPr wrap="square" rtlCol="0">
            <a:spAutoFit/>
          </a:bodyPr>
          <a:lstStyle/>
          <a:p>
            <a:pPr algn="ctr"/>
            <a:r>
              <a:rPr lang="en-US" sz="1600" dirty="0" smtClean="0">
                <a:solidFill>
                  <a:schemeClr val="bg1"/>
                </a:solidFill>
                <a:latin typeface="Calibri" panose="020F0502020204030204" pitchFamily="34" charset="0"/>
                <a:cs typeface="Calibri" panose="020F0502020204030204" pitchFamily="34" charset="0"/>
              </a:rPr>
              <a:t>June 5, 2020 </a:t>
            </a:r>
            <a:endParaRPr lang="en-US"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6119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04800"/>
            <a:ext cx="7520940" cy="609600"/>
          </a:xfrm>
        </p:spPr>
        <p:txBody>
          <a:bodyPr/>
          <a:lstStyle/>
          <a:p>
            <a:r>
              <a:rPr lang="en-US" b="1" dirty="0" smtClean="0"/>
              <a:t/>
            </a:r>
            <a:br>
              <a:rPr lang="en-US" b="1" dirty="0" smtClean="0"/>
            </a:br>
            <a:r>
              <a:rPr lang="en-US" b="1" dirty="0" smtClean="0"/>
              <a:t>Continued </a:t>
            </a:r>
            <a:r>
              <a:rPr lang="en-US" b="1" dirty="0"/>
              <a:t>Stay Authorization Requirements</a:t>
            </a:r>
            <a:br>
              <a:rPr lang="en-US" b="1" dirty="0"/>
            </a:br>
            <a:endParaRPr lang="en-US" dirty="0"/>
          </a:p>
        </p:txBody>
      </p:sp>
      <p:sp>
        <p:nvSpPr>
          <p:cNvPr id="3" name="Content Placeholder 2"/>
          <p:cNvSpPr>
            <a:spLocks noGrp="1"/>
          </p:cNvSpPr>
          <p:nvPr>
            <p:ph idx="1"/>
          </p:nvPr>
        </p:nvSpPr>
        <p:spPr>
          <a:xfrm>
            <a:off x="784860" y="914400"/>
            <a:ext cx="7520940" cy="4800600"/>
          </a:xfrm>
        </p:spPr>
        <p:txBody>
          <a:bodyPr>
            <a:noAutofit/>
          </a:bodyPr>
          <a:lstStyle/>
          <a:p>
            <a:pPr marL="461963" indent="-461963"/>
            <a:r>
              <a:rPr lang="en-US" dirty="0" smtClean="0"/>
              <a:t> </a:t>
            </a:r>
            <a:r>
              <a:rPr lang="en-US" dirty="0"/>
              <a:t>Plan of Care </a:t>
            </a:r>
            <a:r>
              <a:rPr lang="en-US" dirty="0" smtClean="0"/>
              <a:t>Concurrent Review/Continued Stay Review</a:t>
            </a:r>
            <a:endParaRPr lang="en-US" dirty="0"/>
          </a:p>
          <a:p>
            <a:pPr marL="461963" lvl="1" indent="-406400">
              <a:spcAft>
                <a:spcPts val="600"/>
              </a:spcAft>
            </a:pPr>
            <a:r>
              <a:rPr lang="en-US" b="1" u="sng" dirty="0">
                <a:solidFill>
                  <a:srgbClr val="FF0000"/>
                </a:solidFill>
              </a:rPr>
              <a:t>10</a:t>
            </a:r>
            <a:r>
              <a:rPr lang="en-US" dirty="0">
                <a:solidFill>
                  <a:srgbClr val="FF0000"/>
                </a:solidFill>
              </a:rPr>
              <a:t> days prior to the </a:t>
            </a:r>
            <a:r>
              <a:rPr lang="en-US" dirty="0" smtClean="0">
                <a:solidFill>
                  <a:srgbClr val="FF0000"/>
                </a:solidFill>
              </a:rPr>
              <a:t>expiration of the current authorization, </a:t>
            </a:r>
            <a:r>
              <a:rPr lang="en-US" dirty="0" smtClean="0">
                <a:solidFill>
                  <a:srgbClr val="002855"/>
                </a:solidFill>
              </a:rPr>
              <a:t>t</a:t>
            </a:r>
            <a:r>
              <a:rPr lang="en-US" dirty="0" smtClean="0"/>
              <a:t>he </a:t>
            </a:r>
            <a:r>
              <a:rPr lang="en-US" dirty="0"/>
              <a:t>PRTF Provider must submit the DHS Plan of Care Authorization </a:t>
            </a:r>
            <a:r>
              <a:rPr lang="en-US" dirty="0" smtClean="0"/>
              <a:t>Form. </a:t>
            </a:r>
            <a:r>
              <a:rPr lang="en-US" dirty="0" smtClean="0">
                <a:solidFill>
                  <a:srgbClr val="FF0000"/>
                </a:solidFill>
              </a:rPr>
              <a:t>  </a:t>
            </a:r>
            <a:r>
              <a:rPr lang="en-US" dirty="0"/>
              <a:t>If not </a:t>
            </a:r>
            <a:r>
              <a:rPr lang="en-US" dirty="0" smtClean="0"/>
              <a:t>submitted, </a:t>
            </a:r>
            <a:r>
              <a:rPr lang="en-US" dirty="0"/>
              <a:t>claims will be denied.  </a:t>
            </a:r>
          </a:p>
          <a:p>
            <a:pPr marL="461963" lvl="2" indent="-406400">
              <a:spcAft>
                <a:spcPts val="600"/>
              </a:spcAft>
            </a:pPr>
            <a:r>
              <a:rPr lang="en-US" dirty="0"/>
              <a:t>The Plan of Care must be reviewed </a:t>
            </a:r>
            <a:r>
              <a:rPr lang="en-US" dirty="0" smtClean="0"/>
              <a:t>at least every </a:t>
            </a:r>
            <a:r>
              <a:rPr lang="en-US" dirty="0"/>
              <a:t>90 days by </a:t>
            </a:r>
            <a:r>
              <a:rPr lang="en-US" dirty="0" smtClean="0"/>
              <a:t>KEPRO </a:t>
            </a:r>
            <a:r>
              <a:rPr lang="en-US" dirty="0"/>
              <a:t>to determine continued medical necessity for treatment.  </a:t>
            </a:r>
            <a:endParaRPr lang="en-US" dirty="0" smtClean="0"/>
          </a:p>
          <a:p>
            <a:pPr marL="461963" lvl="2" indent="-406400">
              <a:spcAft>
                <a:spcPts val="600"/>
              </a:spcAft>
            </a:pPr>
            <a:r>
              <a:rPr lang="en-US" dirty="0" smtClean="0"/>
              <a:t>This </a:t>
            </a:r>
            <a:r>
              <a:rPr lang="en-US" dirty="0"/>
              <a:t>includes whether the recipient continues to meet criteria for PRTF services, is making progress towards treatment goals and discharge, and to approve additional </a:t>
            </a:r>
            <a:r>
              <a:rPr lang="en-US" dirty="0" smtClean="0"/>
              <a:t>days </a:t>
            </a:r>
            <a:r>
              <a:rPr lang="en-US" dirty="0"/>
              <a:t>of treatment.</a:t>
            </a:r>
          </a:p>
          <a:p>
            <a:pPr marL="461963" lvl="1" indent="-406400">
              <a:spcAft>
                <a:spcPts val="600"/>
              </a:spcAft>
            </a:pPr>
            <a:r>
              <a:rPr lang="en-US" dirty="0"/>
              <a:t>The PRTF will include a Risk Management Plan (RM) </a:t>
            </a:r>
          </a:p>
          <a:p>
            <a:pPr marL="461963" lvl="1" indent="-406400">
              <a:spcAft>
                <a:spcPts val="600"/>
              </a:spcAft>
            </a:pPr>
            <a:r>
              <a:rPr lang="en-US" dirty="0" smtClean="0"/>
              <a:t>KEPRO </a:t>
            </a:r>
            <a:r>
              <a:rPr lang="en-US" dirty="0"/>
              <a:t>will </a:t>
            </a:r>
            <a:r>
              <a:rPr lang="en-US" dirty="0" smtClean="0"/>
              <a:t>use PRTF Eligibility Criteria located in the Eligible Recipients section of the Provider Manual and the MN statutory regulations.</a:t>
            </a:r>
            <a:endParaRPr lang="en-US" dirty="0"/>
          </a:p>
          <a:p>
            <a:pPr marL="461963" lvl="1" indent="-406400">
              <a:spcAft>
                <a:spcPts val="600"/>
              </a:spcAft>
            </a:pPr>
            <a:r>
              <a:rPr lang="en-US" dirty="0"/>
              <a:t>The reviewer may request additional documentation if needed to make a determination regarding any or all of the criteria in statute.</a:t>
            </a:r>
          </a:p>
          <a:p>
            <a:pPr marL="461963" lvl="1" indent="-406400"/>
            <a:r>
              <a:rPr lang="en-US" dirty="0"/>
              <a:t>KEPRO will review and authorize additional days of treatment (or deny if no longer meets medical necessity) within </a:t>
            </a:r>
            <a:r>
              <a:rPr lang="en-US" b="1" u="sng" dirty="0"/>
              <a:t>10</a:t>
            </a:r>
            <a:r>
              <a:rPr lang="en-US" dirty="0"/>
              <a:t> business </a:t>
            </a:r>
            <a:r>
              <a:rPr lang="en-US" dirty="0" smtClean="0"/>
              <a:t>days.</a:t>
            </a:r>
            <a:endParaRPr lang="en-US" dirty="0"/>
          </a:p>
        </p:txBody>
      </p:sp>
    </p:spTree>
    <p:extLst>
      <p:ext uri="{BB962C8B-B14F-4D97-AF65-F5344CB8AC3E}">
        <p14:creationId xmlns:p14="http://schemas.microsoft.com/office/powerpoint/2010/main" val="739780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Continued Stay Authorization </a:t>
            </a:r>
            <a:r>
              <a:rPr lang="en-US" b="1" dirty="0" smtClean="0"/>
              <a:t>Requirements - CONT’D.</a:t>
            </a:r>
            <a:endParaRPr lang="en-US" b="1" dirty="0"/>
          </a:p>
        </p:txBody>
      </p:sp>
      <p:sp>
        <p:nvSpPr>
          <p:cNvPr id="3" name="Content Placeholder 2"/>
          <p:cNvSpPr>
            <a:spLocks noGrp="1"/>
          </p:cNvSpPr>
          <p:nvPr>
            <p:ph idx="1"/>
          </p:nvPr>
        </p:nvSpPr>
        <p:spPr>
          <a:xfrm>
            <a:off x="822960" y="1100628"/>
            <a:ext cx="7520940" cy="4309572"/>
          </a:xfrm>
        </p:spPr>
        <p:txBody>
          <a:bodyPr>
            <a:normAutofit lnSpcReduction="10000"/>
          </a:bodyPr>
          <a:lstStyle/>
          <a:p>
            <a:pPr marL="396875" indent="-396875"/>
            <a:r>
              <a:rPr lang="en-US" sz="1800" dirty="0"/>
              <a:t>The PRTF provider must submit a new Plan of Care and current treatment plan</a:t>
            </a:r>
          </a:p>
          <a:p>
            <a:pPr marL="396875" lvl="1" indent="-396875"/>
            <a:r>
              <a:rPr lang="en-US" sz="1800" b="1" u="sng" dirty="0" smtClean="0">
                <a:solidFill>
                  <a:srgbClr val="FF0000"/>
                </a:solidFill>
              </a:rPr>
              <a:t>10</a:t>
            </a:r>
            <a:r>
              <a:rPr lang="en-US" sz="1800" dirty="0" smtClean="0">
                <a:solidFill>
                  <a:srgbClr val="FF0000"/>
                </a:solidFill>
              </a:rPr>
              <a:t> days before the end of the existing authorization </a:t>
            </a:r>
            <a:r>
              <a:rPr lang="en-US" sz="1800" dirty="0">
                <a:solidFill>
                  <a:srgbClr val="FF0000"/>
                </a:solidFill>
              </a:rPr>
              <a:t>if requesting additional </a:t>
            </a:r>
            <a:r>
              <a:rPr lang="en-US" sz="1800" dirty="0" smtClean="0">
                <a:solidFill>
                  <a:srgbClr val="FF0000"/>
                </a:solidFill>
              </a:rPr>
              <a:t>days </a:t>
            </a:r>
            <a:endParaRPr lang="en-US" sz="1800" dirty="0">
              <a:solidFill>
                <a:srgbClr val="FF0000"/>
              </a:solidFill>
            </a:endParaRPr>
          </a:p>
          <a:p>
            <a:pPr marL="396875" lvl="1" indent="-396875"/>
            <a:r>
              <a:rPr lang="en-US" sz="1800" dirty="0"/>
              <a:t>when adding or changing arranged services that require </a:t>
            </a:r>
            <a:r>
              <a:rPr lang="en-US" sz="1800" dirty="0" smtClean="0"/>
              <a:t>authorization </a:t>
            </a:r>
            <a:endParaRPr lang="en-US" sz="1800" dirty="0"/>
          </a:p>
          <a:p>
            <a:pPr marL="396875" lvl="1" indent="-396875"/>
            <a:r>
              <a:rPr lang="en-US" sz="1800" dirty="0"/>
              <a:t>when adding or changing concurrent services to the Plan of Care as part of discharge planning, or</a:t>
            </a:r>
          </a:p>
          <a:p>
            <a:pPr marL="396875" lvl="1" indent="-396875"/>
            <a:r>
              <a:rPr lang="en-US" sz="1800" dirty="0"/>
              <a:t>when adding or changing therapeutic leave days</a:t>
            </a:r>
          </a:p>
          <a:p>
            <a:pPr marL="396875" indent="-396875">
              <a:buFont typeface="Arial" panose="020B0604020202020204" pitchFamily="34" charset="0"/>
              <a:buChar char="•"/>
            </a:pPr>
            <a:endParaRPr lang="en-US" sz="1800" dirty="0"/>
          </a:p>
          <a:p>
            <a:pPr marL="396875" indent="-396875"/>
            <a:r>
              <a:rPr lang="en-US" sz="1800" dirty="0" smtClean="0"/>
              <a:t>KEPRO </a:t>
            </a:r>
            <a:r>
              <a:rPr lang="en-US" sz="1800" dirty="0"/>
              <a:t>will review the Plan of Care within </a:t>
            </a:r>
            <a:r>
              <a:rPr lang="en-US" sz="1800" u="sng" dirty="0"/>
              <a:t>10</a:t>
            </a:r>
            <a:r>
              <a:rPr lang="en-US" sz="1800" dirty="0"/>
              <a:t> business days, </a:t>
            </a:r>
            <a:r>
              <a:rPr lang="en-US" sz="1800" dirty="0" smtClean="0"/>
              <a:t>PRTF Eligibility criteria located in the Eligible Recipients section of the Provider Manual and the State’s </a:t>
            </a:r>
            <a:r>
              <a:rPr lang="en-US" sz="1800" dirty="0"/>
              <a:t>statutory </a:t>
            </a:r>
            <a:r>
              <a:rPr lang="en-US" sz="1800" dirty="0" smtClean="0"/>
              <a:t>regulations to approve or deny </a:t>
            </a:r>
            <a:r>
              <a:rPr lang="en-US" sz="1800" dirty="0"/>
              <a:t>a continued stay.</a:t>
            </a:r>
          </a:p>
          <a:p>
            <a:pPr marL="396875" lvl="1" indent="-396875"/>
            <a:r>
              <a:rPr lang="en-US" sz="1800" dirty="0"/>
              <a:t>Does the member continue to meet criteria for PRTF services?</a:t>
            </a:r>
          </a:p>
          <a:p>
            <a:pPr marL="396875" lvl="1" indent="-396875"/>
            <a:r>
              <a:rPr lang="en-US" sz="1800" dirty="0"/>
              <a:t>Is the member making progress toward treatment goals and discharge?</a:t>
            </a:r>
          </a:p>
          <a:p>
            <a:endParaRPr lang="en-US" dirty="0"/>
          </a:p>
        </p:txBody>
      </p:sp>
    </p:spTree>
    <p:extLst>
      <p:ext uri="{BB962C8B-B14F-4D97-AF65-F5344CB8AC3E}">
        <p14:creationId xmlns:p14="http://schemas.microsoft.com/office/powerpoint/2010/main" val="11871176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Continued Stay Authorization Requirements - CONT’D.</a:t>
            </a:r>
          </a:p>
        </p:txBody>
      </p:sp>
      <p:sp>
        <p:nvSpPr>
          <p:cNvPr id="3" name="Content Placeholder 2"/>
          <p:cNvSpPr>
            <a:spLocks noGrp="1"/>
          </p:cNvSpPr>
          <p:nvPr>
            <p:ph idx="1"/>
          </p:nvPr>
        </p:nvSpPr>
        <p:spPr>
          <a:xfrm>
            <a:off x="822960" y="1295400"/>
            <a:ext cx="7520940" cy="3276599"/>
          </a:xfrm>
        </p:spPr>
        <p:txBody>
          <a:bodyPr>
            <a:normAutofit/>
          </a:bodyPr>
          <a:lstStyle/>
          <a:p>
            <a:pPr marL="0" indent="0"/>
            <a:r>
              <a:rPr lang="en-US" sz="1800" dirty="0"/>
              <a:t>If </a:t>
            </a:r>
            <a:r>
              <a:rPr lang="en-US" sz="1800" dirty="0" smtClean="0"/>
              <a:t>KEPRO </a:t>
            </a:r>
            <a:r>
              <a:rPr lang="en-US" sz="1800" dirty="0"/>
              <a:t>determines the member does not meet criteria, additional days will be denied. </a:t>
            </a:r>
          </a:p>
          <a:p>
            <a:endParaRPr lang="en-US" sz="1800" dirty="0"/>
          </a:p>
          <a:p>
            <a:pPr marL="0" indent="0"/>
            <a:r>
              <a:rPr lang="en-US" sz="1800" dirty="0"/>
              <a:t>If </a:t>
            </a:r>
            <a:r>
              <a:rPr lang="en-US" sz="1800" dirty="0" smtClean="0"/>
              <a:t>KEPRO </a:t>
            </a:r>
            <a:r>
              <a:rPr lang="en-US" sz="1800" dirty="0"/>
              <a:t>determines the member does meet criteria, up to 90 additional days will be approved.</a:t>
            </a:r>
          </a:p>
          <a:p>
            <a:pPr lvl="1"/>
            <a:r>
              <a:rPr lang="en-US" sz="1800" dirty="0"/>
              <a:t>Additional IHAs will be created as described above.</a:t>
            </a:r>
          </a:p>
          <a:p>
            <a:pPr lvl="1"/>
            <a:r>
              <a:rPr lang="en-US" sz="1800" dirty="0"/>
              <a:t>Each IHA will </a:t>
            </a:r>
            <a:r>
              <a:rPr lang="en-US" sz="1800" dirty="0" smtClean="0"/>
              <a:t>include up to one full calendar </a:t>
            </a:r>
            <a:r>
              <a:rPr lang="en-US" sz="1800" dirty="0"/>
              <a:t>month</a:t>
            </a:r>
            <a:r>
              <a:rPr lang="en-US" sz="1800" dirty="0" smtClean="0"/>
              <a:t>.</a:t>
            </a:r>
            <a:endParaRPr lang="en-US" sz="1800" dirty="0"/>
          </a:p>
        </p:txBody>
      </p:sp>
    </p:spTree>
    <p:extLst>
      <p:ext uri="{BB962C8B-B14F-4D97-AF65-F5344CB8AC3E}">
        <p14:creationId xmlns:p14="http://schemas.microsoft.com/office/powerpoint/2010/main" val="10373575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Discharge of the member</a:t>
            </a:r>
          </a:p>
        </p:txBody>
      </p:sp>
      <p:sp>
        <p:nvSpPr>
          <p:cNvPr id="3" name="Content Placeholder 2"/>
          <p:cNvSpPr>
            <a:spLocks noGrp="1"/>
          </p:cNvSpPr>
          <p:nvPr>
            <p:ph idx="1"/>
          </p:nvPr>
        </p:nvSpPr>
        <p:spPr>
          <a:xfrm>
            <a:off x="822960" y="1100628"/>
            <a:ext cx="7520940" cy="3852372"/>
          </a:xfrm>
        </p:spPr>
        <p:txBody>
          <a:bodyPr>
            <a:normAutofit lnSpcReduction="10000"/>
          </a:bodyPr>
          <a:lstStyle/>
          <a:p>
            <a:endParaRPr lang="en-US" dirty="0" smtClean="0"/>
          </a:p>
          <a:p>
            <a:r>
              <a:rPr lang="en-US" sz="1800" dirty="0">
                <a:solidFill>
                  <a:srgbClr val="FF0000"/>
                </a:solidFill>
              </a:rPr>
              <a:t>Within </a:t>
            </a:r>
            <a:r>
              <a:rPr lang="en-US" sz="1800" u="sng" dirty="0">
                <a:solidFill>
                  <a:srgbClr val="FF0000"/>
                </a:solidFill>
              </a:rPr>
              <a:t>7</a:t>
            </a:r>
            <a:r>
              <a:rPr lang="en-US" sz="1800" dirty="0">
                <a:solidFill>
                  <a:srgbClr val="FF0000"/>
                </a:solidFill>
              </a:rPr>
              <a:t> days of discharge </a:t>
            </a:r>
            <a:r>
              <a:rPr lang="en-US" sz="1800" dirty="0" smtClean="0"/>
              <a:t>from </a:t>
            </a:r>
            <a:r>
              <a:rPr lang="en-US" sz="1800" dirty="0"/>
              <a:t>the PRTF, the provider will </a:t>
            </a:r>
            <a:r>
              <a:rPr lang="en-US" sz="1800" dirty="0" smtClean="0"/>
              <a:t>submit</a:t>
            </a:r>
          </a:p>
          <a:p>
            <a:endParaRPr lang="en-US" sz="1800" dirty="0"/>
          </a:p>
          <a:p>
            <a:pPr>
              <a:buClr>
                <a:srgbClr val="ED8B00"/>
              </a:buClr>
              <a:buFont typeface="Wingdings" panose="05000000000000000000" pitchFamily="2" charset="2"/>
              <a:buChar char="v"/>
            </a:pPr>
            <a:r>
              <a:rPr lang="en-US" sz="1800" dirty="0"/>
              <a:t>U</a:t>
            </a:r>
            <a:r>
              <a:rPr lang="en-US" sz="1800" dirty="0" smtClean="0"/>
              <a:t>pdated </a:t>
            </a:r>
            <a:r>
              <a:rPr lang="en-US" sz="1800" dirty="0"/>
              <a:t>Plan of Care (DHS-7666) </a:t>
            </a:r>
            <a:r>
              <a:rPr lang="en-US" sz="1800" dirty="0" smtClean="0"/>
              <a:t>and Clinical Discharge Summary indicating </a:t>
            </a:r>
            <a:r>
              <a:rPr lang="en-US" sz="1800" dirty="0"/>
              <a:t>the following:</a:t>
            </a:r>
          </a:p>
          <a:p>
            <a:pPr marL="682625" lvl="2" indent="-341313">
              <a:buFont typeface="Wingdings" panose="05000000000000000000" pitchFamily="2" charset="2"/>
              <a:buChar char="Ø"/>
            </a:pPr>
            <a:r>
              <a:rPr lang="en-US" sz="1800" dirty="0" smtClean="0"/>
              <a:t>Date </a:t>
            </a:r>
            <a:r>
              <a:rPr lang="en-US" sz="1800" dirty="0"/>
              <a:t>of discharge </a:t>
            </a:r>
          </a:p>
          <a:p>
            <a:pPr marL="682625" lvl="2" indent="-341313">
              <a:buFont typeface="Wingdings" panose="05000000000000000000" pitchFamily="2" charset="2"/>
              <a:buChar char="Ø"/>
            </a:pPr>
            <a:r>
              <a:rPr lang="en-US" sz="1800" dirty="0"/>
              <a:t>Comprehensive discharge </a:t>
            </a:r>
            <a:r>
              <a:rPr lang="en-US" sz="1800" dirty="0" smtClean="0"/>
              <a:t>services</a:t>
            </a:r>
          </a:p>
          <a:p>
            <a:pPr marL="682625" lvl="2" indent="-341313">
              <a:buFont typeface="Wingdings" panose="05000000000000000000" pitchFamily="2" charset="2"/>
              <a:buChar char="Ø"/>
            </a:pPr>
            <a:r>
              <a:rPr lang="en-US" sz="1800" dirty="0" smtClean="0"/>
              <a:t>Completed clinical course of treatment</a:t>
            </a:r>
          </a:p>
          <a:p>
            <a:pPr marL="682625" lvl="2" indent="-341313">
              <a:buFont typeface="Wingdings" panose="05000000000000000000" pitchFamily="2" charset="2"/>
              <a:buChar char="Ø"/>
            </a:pPr>
            <a:r>
              <a:rPr lang="en-US" sz="1800" dirty="0" smtClean="0"/>
              <a:t>Disposition </a:t>
            </a:r>
          </a:p>
          <a:p>
            <a:pPr lvl="2">
              <a:buFont typeface="Wingdings" panose="05000000000000000000" pitchFamily="2" charset="2"/>
              <a:buChar char="Ø"/>
            </a:pPr>
            <a:endParaRPr lang="en-US" sz="1800" dirty="0"/>
          </a:p>
          <a:p>
            <a:pPr marL="342900" lvl="1" indent="-342900">
              <a:spcBef>
                <a:spcPts val="800"/>
              </a:spcBef>
              <a:buClr>
                <a:srgbClr val="ED8B00"/>
              </a:buClr>
              <a:buFont typeface="Wingdings" panose="05000000000000000000" pitchFamily="2" charset="2"/>
              <a:buChar char="v"/>
            </a:pPr>
            <a:r>
              <a:rPr lang="en-US" sz="1800" b="1" dirty="0"/>
              <a:t>KEPRO will enter the date of discharge in the </a:t>
            </a:r>
            <a:r>
              <a:rPr lang="en-US" sz="1800" b="1" dirty="0" smtClean="0"/>
              <a:t>IHA </a:t>
            </a:r>
            <a:r>
              <a:rPr lang="en-US" sz="1800" b="1" dirty="0"/>
              <a:t>and will request that DHS delete any IHAs after the discharge date.</a:t>
            </a:r>
          </a:p>
          <a:p>
            <a:pPr marL="342900" lvl="1" indent="-342900">
              <a:spcBef>
                <a:spcPts val="800"/>
              </a:spcBef>
              <a:buClr>
                <a:schemeClr val="tx1"/>
              </a:buClr>
              <a:buFont typeface="Wingdings" panose="05000000000000000000" pitchFamily="2" charset="2"/>
              <a:buChar char="v"/>
            </a:pPr>
            <a:endParaRPr lang="en-US" b="1" dirty="0"/>
          </a:p>
          <a:p>
            <a:pPr lvl="2">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1310387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Changes </a:t>
            </a:r>
            <a:r>
              <a:rPr lang="en-US" b="1" dirty="0"/>
              <a:t>in Insurance Coverage</a:t>
            </a:r>
            <a:br>
              <a:rPr lang="en-US" b="1" dirty="0"/>
            </a:br>
            <a:endParaRPr lang="en-US" dirty="0"/>
          </a:p>
        </p:txBody>
      </p:sp>
      <p:sp>
        <p:nvSpPr>
          <p:cNvPr id="3" name="Content Placeholder 2"/>
          <p:cNvSpPr>
            <a:spLocks noGrp="1"/>
          </p:cNvSpPr>
          <p:nvPr>
            <p:ph idx="1"/>
          </p:nvPr>
        </p:nvSpPr>
        <p:spPr>
          <a:xfrm>
            <a:off x="822960" y="1100628"/>
            <a:ext cx="7520940" cy="4461972"/>
          </a:xfrm>
        </p:spPr>
        <p:txBody>
          <a:bodyPr>
            <a:normAutofit/>
          </a:bodyPr>
          <a:lstStyle/>
          <a:p>
            <a:r>
              <a:rPr lang="en-US" sz="1800" dirty="0" smtClean="0"/>
              <a:t>Only </a:t>
            </a:r>
            <a:r>
              <a:rPr lang="en-US" sz="1800" dirty="0"/>
              <a:t>applies for changes from MCO to MA FFS.  If a provider submits an MCO covered admission for review, </a:t>
            </a:r>
            <a:r>
              <a:rPr lang="en-US" sz="1800" dirty="0" smtClean="0"/>
              <a:t>KEPRO </a:t>
            </a:r>
            <a:r>
              <a:rPr lang="en-US" sz="1800" dirty="0"/>
              <a:t>will deny the referral.  </a:t>
            </a:r>
            <a:endParaRPr lang="en-US" sz="1800" dirty="0" smtClean="0"/>
          </a:p>
          <a:p>
            <a:r>
              <a:rPr lang="en-US" sz="1800" dirty="0" smtClean="0"/>
              <a:t>  </a:t>
            </a:r>
            <a:endParaRPr lang="en-US" sz="1800" dirty="0"/>
          </a:p>
          <a:p>
            <a:r>
              <a:rPr lang="en-US" sz="1800" dirty="0"/>
              <a:t>PRTF must submit the Plan of Care &amp; Authorization request within </a:t>
            </a:r>
            <a:r>
              <a:rPr lang="en-US" sz="1800" u="sng" dirty="0"/>
              <a:t>14</a:t>
            </a:r>
            <a:r>
              <a:rPr lang="en-US" sz="1800" dirty="0"/>
              <a:t> days of the effective date of change in coverage</a:t>
            </a:r>
            <a:r>
              <a:rPr lang="en-US" sz="1800" dirty="0" smtClean="0"/>
              <a:t>.</a:t>
            </a:r>
          </a:p>
          <a:p>
            <a:endParaRPr lang="en-US" sz="1800" dirty="0"/>
          </a:p>
          <a:p>
            <a:r>
              <a:rPr lang="en-US" sz="1800" dirty="0"/>
              <a:t>The PRTF must also provide to </a:t>
            </a:r>
            <a:r>
              <a:rPr lang="en-US" sz="1800" dirty="0" smtClean="0"/>
              <a:t>KEPRO:</a:t>
            </a:r>
            <a:endParaRPr lang="en-US" sz="1800" dirty="0"/>
          </a:p>
          <a:p>
            <a:pPr lvl="0">
              <a:buClr>
                <a:srgbClr val="ED8B00"/>
              </a:buClr>
              <a:buFont typeface="Wingdings" panose="05000000000000000000" pitchFamily="2" charset="2"/>
              <a:buChar char="v"/>
            </a:pPr>
            <a:r>
              <a:rPr lang="en-US" sz="1800" dirty="0" smtClean="0"/>
              <a:t>Verification </a:t>
            </a:r>
            <a:r>
              <a:rPr lang="en-US" sz="1800" dirty="0"/>
              <a:t>of the original authorization by the original payer (if any)</a:t>
            </a:r>
          </a:p>
          <a:p>
            <a:pPr lvl="0">
              <a:buClr>
                <a:srgbClr val="ED8B00"/>
              </a:buClr>
              <a:buFont typeface="Wingdings" panose="05000000000000000000" pitchFamily="2" charset="2"/>
              <a:buChar char="v"/>
            </a:pPr>
            <a:r>
              <a:rPr lang="en-US" sz="1800" dirty="0"/>
              <a:t>Current </a:t>
            </a:r>
            <a:r>
              <a:rPr lang="en-US" sz="1800" dirty="0" smtClean="0"/>
              <a:t>DA/Psychiatric Evaluation </a:t>
            </a:r>
            <a:r>
              <a:rPr lang="en-US" sz="1800" dirty="0"/>
              <a:t>and </a:t>
            </a:r>
            <a:r>
              <a:rPr lang="en-US" sz="1800" i="1" dirty="0"/>
              <a:t>DA at time of admission</a:t>
            </a:r>
            <a:endParaRPr lang="en-US" sz="1800" dirty="0"/>
          </a:p>
          <a:p>
            <a:pPr lvl="0">
              <a:buClr>
                <a:srgbClr val="ED8B00"/>
              </a:buClr>
              <a:buFont typeface="Wingdings" panose="05000000000000000000" pitchFamily="2" charset="2"/>
              <a:buChar char="v"/>
            </a:pPr>
            <a:r>
              <a:rPr lang="en-US" sz="1800" dirty="0"/>
              <a:t>Current ITP and </a:t>
            </a:r>
            <a:r>
              <a:rPr lang="en-US" sz="1800" i="1" dirty="0"/>
              <a:t>ITP at time of admission</a:t>
            </a:r>
            <a:endParaRPr lang="en-US" sz="1800" dirty="0"/>
          </a:p>
          <a:p>
            <a:pPr>
              <a:buClr>
                <a:srgbClr val="ED8B00"/>
              </a:buClr>
              <a:buFont typeface="Wingdings" panose="05000000000000000000" pitchFamily="2" charset="2"/>
              <a:buChar char="v"/>
            </a:pPr>
            <a:r>
              <a:rPr lang="en-US" sz="1800" dirty="0"/>
              <a:t>Current Risk Management </a:t>
            </a:r>
            <a:r>
              <a:rPr lang="en-US" sz="1800" dirty="0" smtClean="0"/>
              <a:t>Plan </a:t>
            </a:r>
            <a:r>
              <a:rPr lang="en-US" sz="1800" dirty="0"/>
              <a:t>and </a:t>
            </a:r>
            <a:r>
              <a:rPr lang="en-US" sz="1800" i="1" dirty="0"/>
              <a:t>Risk </a:t>
            </a:r>
            <a:r>
              <a:rPr lang="en-US" sz="1800" i="1" dirty="0" smtClean="0"/>
              <a:t>assessment </a:t>
            </a:r>
            <a:r>
              <a:rPr lang="en-US" sz="1800" i="1" dirty="0"/>
              <a:t>at time of admission</a:t>
            </a:r>
            <a:endParaRPr lang="en-US" sz="1800" dirty="0"/>
          </a:p>
        </p:txBody>
      </p:sp>
    </p:spTree>
    <p:extLst>
      <p:ext uri="{BB962C8B-B14F-4D97-AF65-F5344CB8AC3E}">
        <p14:creationId xmlns:p14="http://schemas.microsoft.com/office/powerpoint/2010/main" val="4091456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Communications through Atrezzo 		</a:t>
            </a:r>
            <a:endParaRPr lang="en-US" dirty="0"/>
          </a:p>
        </p:txBody>
      </p:sp>
      <p:sp>
        <p:nvSpPr>
          <p:cNvPr id="3" name="Content Placeholder 2"/>
          <p:cNvSpPr>
            <a:spLocks noGrp="1"/>
          </p:cNvSpPr>
          <p:nvPr>
            <p:ph idx="1"/>
          </p:nvPr>
        </p:nvSpPr>
        <p:spPr/>
        <p:txBody>
          <a:bodyPr>
            <a:normAutofit fontScale="92500" lnSpcReduction="20000"/>
          </a:bodyPr>
          <a:lstStyle/>
          <a:p>
            <a:r>
              <a:rPr lang="en-US" dirty="0"/>
              <a:t>Notes entered to an existing Case in Atrezzo </a:t>
            </a:r>
            <a:r>
              <a:rPr lang="en-US" dirty="0" smtClean="0"/>
              <a:t>create </a:t>
            </a:r>
            <a:r>
              <a:rPr lang="en-US" dirty="0"/>
              <a:t>an “additional information received” task which </a:t>
            </a:r>
            <a:r>
              <a:rPr lang="en-US" dirty="0" smtClean="0"/>
              <a:t>moves </a:t>
            </a:r>
            <a:r>
              <a:rPr lang="en-US" dirty="0"/>
              <a:t>the Case to the PRTF queue. </a:t>
            </a:r>
            <a:endParaRPr lang="en-US" dirty="0" smtClean="0"/>
          </a:p>
          <a:p>
            <a:r>
              <a:rPr lang="en-US" dirty="0" smtClean="0"/>
              <a:t>Communications </a:t>
            </a:r>
            <a:r>
              <a:rPr lang="en-US" dirty="0"/>
              <a:t>are to be relevant to the clinical review </a:t>
            </a:r>
            <a:r>
              <a:rPr lang="en-US" dirty="0" smtClean="0"/>
              <a:t>process</a:t>
            </a:r>
            <a:r>
              <a:rPr lang="en-US" dirty="0"/>
              <a:t>:</a:t>
            </a:r>
            <a:endParaRPr lang="en-US" dirty="0" smtClean="0"/>
          </a:p>
          <a:p>
            <a:pPr>
              <a:buFont typeface="Wingdings" panose="05000000000000000000" pitchFamily="2" charset="2"/>
              <a:buChar char="§"/>
            </a:pPr>
            <a:r>
              <a:rPr lang="en-US" dirty="0" smtClean="0"/>
              <a:t>Notification </a:t>
            </a:r>
            <a:r>
              <a:rPr lang="en-US" dirty="0"/>
              <a:t>that a new documents uploaded for the current </a:t>
            </a:r>
            <a:r>
              <a:rPr lang="en-US" dirty="0" smtClean="0"/>
              <a:t>review</a:t>
            </a:r>
          </a:p>
          <a:p>
            <a:pPr>
              <a:buFont typeface="Wingdings" panose="05000000000000000000" pitchFamily="2" charset="2"/>
              <a:buChar char="§"/>
            </a:pPr>
            <a:r>
              <a:rPr lang="en-US" dirty="0" smtClean="0"/>
              <a:t>Individual </a:t>
            </a:r>
            <a:r>
              <a:rPr lang="en-US" dirty="0"/>
              <a:t>Plan of Care (IPC) update and/or change </a:t>
            </a:r>
            <a:r>
              <a:rPr lang="en-US" dirty="0" smtClean="0"/>
              <a:t>diagnosis</a:t>
            </a:r>
          </a:p>
          <a:p>
            <a:pPr>
              <a:buFont typeface="Wingdings" panose="05000000000000000000" pitchFamily="2" charset="2"/>
              <a:buChar char="§"/>
            </a:pPr>
            <a:r>
              <a:rPr lang="en-US" dirty="0" smtClean="0"/>
              <a:t>Discharge </a:t>
            </a:r>
            <a:r>
              <a:rPr lang="en-US" dirty="0"/>
              <a:t>has been complete and information uploaded. </a:t>
            </a:r>
            <a:endParaRPr lang="en-US" dirty="0" smtClean="0"/>
          </a:p>
          <a:p>
            <a:pPr>
              <a:buFont typeface="Wingdings" panose="05000000000000000000" pitchFamily="2" charset="2"/>
              <a:buChar char="§"/>
            </a:pPr>
            <a:r>
              <a:rPr lang="en-US" dirty="0" smtClean="0"/>
              <a:t>Documentation that is relevant to a clinical change in the patient’s status, i.e., therapeutic leave days, acute IP hospitalization, </a:t>
            </a:r>
            <a:r>
              <a:rPr lang="en-US" dirty="0" err="1" smtClean="0"/>
              <a:t>etc</a:t>
            </a:r>
            <a:endParaRPr lang="en-US" dirty="0" smtClean="0"/>
          </a:p>
          <a:p>
            <a:pPr>
              <a:buFont typeface="Wingdings" panose="05000000000000000000" pitchFamily="2" charset="2"/>
              <a:buChar char="§"/>
            </a:pPr>
            <a:endParaRPr lang="en-US" dirty="0"/>
          </a:p>
          <a:p>
            <a:pPr marL="0" indent="0"/>
            <a:r>
              <a:rPr lang="en-US" dirty="0" smtClean="0"/>
              <a:t>Please email and/or call the reviewer if you have any general questions about the status of your review. </a:t>
            </a:r>
          </a:p>
          <a:p>
            <a:pPr marL="0" indent="0"/>
            <a:r>
              <a:rPr lang="en-US" dirty="0" smtClean="0"/>
              <a:t>Theresa 503.404.4092 </a:t>
            </a:r>
            <a:r>
              <a:rPr lang="en-US" dirty="0" err="1" smtClean="0"/>
              <a:t>ext</a:t>
            </a:r>
            <a:r>
              <a:rPr lang="en-US" dirty="0" smtClean="0"/>
              <a:t> 4674</a:t>
            </a:r>
          </a:p>
          <a:p>
            <a:pPr marL="0" indent="0"/>
            <a:r>
              <a:rPr lang="en-US" dirty="0" smtClean="0">
                <a:hlinkClick r:id="rId3"/>
              </a:rPr>
              <a:t>Tniederkruger@Kepro.com</a:t>
            </a:r>
            <a:r>
              <a:rPr lang="en-US" dirty="0"/>
              <a:t> </a:t>
            </a:r>
            <a:r>
              <a:rPr lang="en-US" dirty="0" smtClean="0"/>
              <a:t>or </a:t>
            </a:r>
            <a:r>
              <a:rPr lang="en-US" dirty="0" smtClean="0">
                <a:hlinkClick r:id="rId4"/>
              </a:rPr>
              <a:t>Malfred@Kepro.com</a:t>
            </a:r>
            <a:r>
              <a:rPr lang="en-US" dirty="0" smtClean="0"/>
              <a:t> </a:t>
            </a:r>
            <a:endParaRPr lang="en-US" dirty="0"/>
          </a:p>
          <a:p>
            <a:endParaRPr lang="en-US" dirty="0"/>
          </a:p>
        </p:txBody>
      </p:sp>
    </p:spTree>
    <p:extLst>
      <p:ext uri="{BB962C8B-B14F-4D97-AF65-F5344CB8AC3E}">
        <p14:creationId xmlns:p14="http://schemas.microsoft.com/office/powerpoint/2010/main" val="207824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Document identification</a:t>
            </a:r>
            <a:endParaRPr lang="en-US" dirty="0"/>
          </a:p>
        </p:txBody>
      </p:sp>
      <p:sp>
        <p:nvSpPr>
          <p:cNvPr id="3" name="Content Placeholder 2"/>
          <p:cNvSpPr>
            <a:spLocks noGrp="1"/>
          </p:cNvSpPr>
          <p:nvPr>
            <p:ph idx="1"/>
          </p:nvPr>
        </p:nvSpPr>
        <p:spPr/>
        <p:txBody>
          <a:bodyPr/>
          <a:lstStyle/>
          <a:p>
            <a:r>
              <a:rPr lang="en-US" dirty="0" smtClean="0"/>
              <a:t>Eligibility for Admission</a:t>
            </a:r>
          </a:p>
          <a:p>
            <a:pPr>
              <a:buFont typeface="Wingdings" panose="05000000000000000000" pitchFamily="2" charset="2"/>
              <a:buChar char="Ø"/>
            </a:pPr>
            <a:r>
              <a:rPr lang="en-US" dirty="0" smtClean="0"/>
              <a:t>Completed DHS-7696-ENG form signed by MH professional (DHS form)</a:t>
            </a:r>
          </a:p>
          <a:p>
            <a:pPr>
              <a:buFont typeface="Wingdings" panose="05000000000000000000" pitchFamily="2" charset="2"/>
              <a:buChar char="Ø"/>
            </a:pPr>
            <a:r>
              <a:rPr lang="en-US" dirty="0" smtClean="0"/>
              <a:t>Documentation satisfying Third Party Liability (TPL) requirement per DHS</a:t>
            </a:r>
          </a:p>
          <a:p>
            <a:pPr>
              <a:buFont typeface="Wingdings" panose="05000000000000000000" pitchFamily="2" charset="2"/>
              <a:buChar char="Ø"/>
            </a:pPr>
            <a:r>
              <a:rPr lang="en-US" dirty="0" smtClean="0"/>
              <a:t>Comprehensive Diagnostic Assessment completed in the last 180 days (DA)</a:t>
            </a:r>
          </a:p>
          <a:p>
            <a:pPr>
              <a:buFont typeface="Wingdings" panose="05000000000000000000" pitchFamily="2" charset="2"/>
              <a:buChar char="Ø"/>
            </a:pPr>
            <a:r>
              <a:rPr lang="en-US" dirty="0" smtClean="0"/>
              <a:t>Documentation of history of difficulty functioning safely and successfully in the community, school, home and/or job with inability to adequately care for physical  needs or caregivers inability to safely fulfill child’s needs. (SDQ, CASII/ESCII, SUD assessments, </a:t>
            </a:r>
            <a:r>
              <a:rPr lang="en-US" dirty="0" err="1" smtClean="0"/>
              <a:t>etc</a:t>
            </a:r>
            <a:r>
              <a:rPr lang="en-US" dirty="0" smtClean="0"/>
              <a:t>)</a:t>
            </a:r>
          </a:p>
          <a:p>
            <a:pPr>
              <a:buFont typeface="Wingdings" panose="05000000000000000000" pitchFamily="2" charset="2"/>
              <a:buChar char="Ø"/>
            </a:pPr>
            <a:r>
              <a:rPr lang="en-US" dirty="0" smtClean="0"/>
              <a:t>Referral letters from MH professionals (Clinical referral, MD referral) </a:t>
            </a:r>
          </a:p>
          <a:p>
            <a:pPr>
              <a:buFont typeface="Wingdings" panose="05000000000000000000" pitchFamily="2" charset="2"/>
              <a:buChar char="Ø"/>
            </a:pPr>
            <a:endParaRPr lang="en-US" dirty="0" smtClean="0"/>
          </a:p>
          <a:p>
            <a:endParaRPr lang="en-US" dirty="0" smtClean="0"/>
          </a:p>
          <a:p>
            <a:endParaRPr lang="en-US" dirty="0"/>
          </a:p>
        </p:txBody>
      </p:sp>
    </p:spTree>
    <p:extLst>
      <p:ext uri="{BB962C8B-B14F-4D97-AF65-F5344CB8AC3E}">
        <p14:creationId xmlns:p14="http://schemas.microsoft.com/office/powerpoint/2010/main" val="469162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IDENTIFICATION, continued </a:t>
            </a:r>
            <a:endParaRPr lang="en-US" dirty="0"/>
          </a:p>
        </p:txBody>
      </p:sp>
      <p:sp>
        <p:nvSpPr>
          <p:cNvPr id="3" name="Content Placeholder 2"/>
          <p:cNvSpPr>
            <a:spLocks noGrp="1"/>
          </p:cNvSpPr>
          <p:nvPr>
            <p:ph idx="1"/>
          </p:nvPr>
        </p:nvSpPr>
        <p:spPr/>
        <p:txBody>
          <a:bodyPr>
            <a:normAutofit lnSpcReduction="10000"/>
          </a:bodyPr>
          <a:lstStyle/>
          <a:p>
            <a:r>
              <a:rPr lang="en-US" dirty="0" smtClean="0"/>
              <a:t>Initial Admission</a:t>
            </a:r>
          </a:p>
          <a:p>
            <a:pPr>
              <a:buFont typeface="Wingdings" panose="05000000000000000000" pitchFamily="2" charset="2"/>
              <a:buChar char="Ø"/>
            </a:pPr>
            <a:r>
              <a:rPr lang="en-US" dirty="0" smtClean="0"/>
              <a:t>Completed DHS-7666-ENG form (Form 7666 or IPC)</a:t>
            </a:r>
          </a:p>
          <a:p>
            <a:pPr>
              <a:buFont typeface="Wingdings" panose="05000000000000000000" pitchFamily="2" charset="2"/>
              <a:buChar char="Ø"/>
            </a:pPr>
            <a:r>
              <a:rPr lang="en-US" dirty="0" smtClean="0"/>
              <a:t>Admission psychiatric assessment with medication log (DA, psych assessment)</a:t>
            </a:r>
          </a:p>
          <a:p>
            <a:pPr>
              <a:buFont typeface="Wingdings" panose="05000000000000000000" pitchFamily="2" charset="2"/>
              <a:buChar char="Ø"/>
            </a:pPr>
            <a:r>
              <a:rPr lang="en-US" dirty="0" smtClean="0"/>
              <a:t>Initial treatment plan with signatures (Treatment plan)</a:t>
            </a:r>
          </a:p>
          <a:p>
            <a:pPr>
              <a:buFont typeface="Wingdings" panose="05000000000000000000" pitchFamily="2" charset="2"/>
              <a:buChar char="Ø"/>
            </a:pPr>
            <a:r>
              <a:rPr lang="en-US" dirty="0" smtClean="0"/>
              <a:t>Risk management plan (Risk plan, RMP)</a:t>
            </a:r>
          </a:p>
          <a:p>
            <a:pPr>
              <a:buFont typeface="Wingdings" panose="05000000000000000000" pitchFamily="2" charset="2"/>
              <a:buChar char="Ø"/>
            </a:pPr>
            <a:endParaRPr lang="en-US" dirty="0"/>
          </a:p>
          <a:p>
            <a:pPr marL="0" indent="0"/>
            <a:r>
              <a:rPr lang="en-US" dirty="0" smtClean="0"/>
              <a:t>Concurrent review</a:t>
            </a:r>
          </a:p>
          <a:p>
            <a:pPr marL="0" indent="0"/>
            <a:r>
              <a:rPr lang="en-US" dirty="0" smtClean="0"/>
              <a:t>Same as above however, please provide updated progress notes for individual, family and group therapy – as authorizations are for up to 90 days it is not necessary to send all. Please select a fair representation of 3-4 of each therapy type indicating progress and/or challenges to help documentation of ongoing medical necessity. (</a:t>
            </a:r>
            <a:r>
              <a:rPr lang="en-US" dirty="0" err="1" smtClean="0"/>
              <a:t>ProgNotes</a:t>
            </a:r>
            <a:r>
              <a:rPr lang="en-US" dirty="0" smtClean="0"/>
              <a:t>, PN) </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329945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review notes in Atrezzo / </a:t>
            </a:r>
            <a:r>
              <a:rPr lang="en-US" dirty="0" err="1" smtClean="0"/>
              <a:t>mmis</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Eligibility for Admission: </a:t>
            </a:r>
          </a:p>
          <a:p>
            <a:r>
              <a:rPr lang="en-US" b="0" dirty="0" smtClean="0"/>
              <a:t>Mental </a:t>
            </a:r>
            <a:r>
              <a:rPr lang="en-US" b="0" dirty="0"/>
              <a:t>Health </a:t>
            </a:r>
            <a:r>
              <a:rPr lang="en-US" b="0" u="sng" dirty="0"/>
              <a:t>prior</a:t>
            </a:r>
            <a:r>
              <a:rPr lang="en-US" b="0" dirty="0"/>
              <a:t> authorization for eligibility of admission is approved per DHS criteria for PRTF and valid for 180 days or until the current DA is no longer valid. (DA dated: 04.02.2020) Recipients not admitted within the 180-day window must resubmit a new Eligibility for Admission form and updated diagnostic assessment.  </a:t>
            </a:r>
          </a:p>
          <a:p>
            <a:pPr lvl="0"/>
            <a:r>
              <a:rPr lang="en-US" b="0" dirty="0"/>
              <a:t>Once admitted, the PRTF Provider must submit the DHS Plan of Care &lt;https://edocs.dhs.state.mn.us/lfserver/Public/DHS-7666-ENG&gt; form (DHS-7666) within 14 days of admission.  If not submitted within 14 days of admission the authorization will be denied.</a:t>
            </a:r>
            <a:br>
              <a:rPr lang="en-US" b="0" dirty="0"/>
            </a:br>
            <a:r>
              <a:rPr lang="en-US" b="0" dirty="0"/>
              <a:t>a) The PRTF will indicate on the plan of care form that the treatment team has verified certification of need for treatment.</a:t>
            </a:r>
            <a:br>
              <a:rPr lang="en-US" b="0" dirty="0"/>
            </a:br>
            <a:r>
              <a:rPr lang="en-US" b="0" dirty="0"/>
              <a:t>b) The facility will attach their Individual Treatment Plan [ITP] that outlines treatment goals.</a:t>
            </a:r>
          </a:p>
          <a:p>
            <a:endParaRPr lang="en-US" dirty="0" smtClean="0"/>
          </a:p>
          <a:p>
            <a:endParaRPr lang="en-US" dirty="0"/>
          </a:p>
        </p:txBody>
      </p:sp>
    </p:spTree>
    <p:extLst>
      <p:ext uri="{BB962C8B-B14F-4D97-AF65-F5344CB8AC3E}">
        <p14:creationId xmlns:p14="http://schemas.microsoft.com/office/powerpoint/2010/main" val="2661733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review notes in Atrezzo/</a:t>
            </a:r>
            <a:r>
              <a:rPr lang="en-US" dirty="0" err="1" smtClean="0"/>
              <a:t>mmis</a:t>
            </a:r>
            <a:r>
              <a:rPr lang="en-US" dirty="0" smtClean="0"/>
              <a:t> continued</a:t>
            </a:r>
            <a:endParaRPr lang="en-US" dirty="0"/>
          </a:p>
        </p:txBody>
      </p:sp>
      <p:sp>
        <p:nvSpPr>
          <p:cNvPr id="3" name="Content Placeholder 2"/>
          <p:cNvSpPr>
            <a:spLocks noGrp="1"/>
          </p:cNvSpPr>
          <p:nvPr>
            <p:ph idx="1"/>
          </p:nvPr>
        </p:nvSpPr>
        <p:spPr/>
        <p:txBody>
          <a:bodyPr/>
          <a:lstStyle/>
          <a:p>
            <a:r>
              <a:rPr lang="en-US" u="sng" dirty="0"/>
              <a:t>Initial </a:t>
            </a:r>
            <a:r>
              <a:rPr lang="en-US" u="sng" dirty="0" smtClean="0"/>
              <a:t>Admission</a:t>
            </a:r>
          </a:p>
          <a:p>
            <a:endParaRPr lang="en-US" dirty="0"/>
          </a:p>
          <a:p>
            <a:pPr>
              <a:spcBef>
                <a:spcPts val="0"/>
              </a:spcBef>
            </a:pPr>
            <a:r>
              <a:rPr lang="en-US" b="0" dirty="0"/>
              <a:t>Admit date received. Eligibility previously approved as medically necessary in Case ID 132083770 and is within the 180-day window with a valid DA. </a:t>
            </a:r>
          </a:p>
          <a:p>
            <a:pPr>
              <a:spcBef>
                <a:spcPts val="0"/>
              </a:spcBef>
            </a:pPr>
            <a:r>
              <a:rPr lang="en-US" b="0" dirty="0"/>
              <a:t>Mental Health </a:t>
            </a:r>
            <a:r>
              <a:rPr lang="en-US" b="0" u="sng" dirty="0"/>
              <a:t>prior</a:t>
            </a:r>
            <a:r>
              <a:rPr lang="en-US" b="0" dirty="0"/>
              <a:t> authorization for  PRTF initial admission authorized for DOS: 04.09.2020 to 07.08.2020</a:t>
            </a:r>
          </a:p>
          <a:p>
            <a:pPr>
              <a:spcBef>
                <a:spcPts val="0"/>
              </a:spcBef>
            </a:pPr>
            <a:r>
              <a:rPr lang="en-US" b="0" dirty="0" err="1"/>
              <a:t>Tx</a:t>
            </a:r>
            <a:r>
              <a:rPr lang="en-US" b="0" dirty="0"/>
              <a:t> plan effective dates: : 04.09.2020 to 07.08.2020</a:t>
            </a:r>
          </a:p>
          <a:p>
            <a:pPr>
              <a:spcBef>
                <a:spcPts val="0"/>
              </a:spcBef>
            </a:pPr>
            <a:r>
              <a:rPr lang="en-US" b="0" dirty="0"/>
              <a:t>Next review is due 10 days prior to end of this authorization </a:t>
            </a:r>
          </a:p>
          <a:p>
            <a:pPr>
              <a:spcBef>
                <a:spcPts val="0"/>
              </a:spcBef>
            </a:pPr>
            <a:r>
              <a:rPr lang="en-US" b="0" dirty="0"/>
              <a:t>Admission date 04.09.2020</a:t>
            </a:r>
          </a:p>
          <a:p>
            <a:pPr>
              <a:spcBef>
                <a:spcPts val="0"/>
              </a:spcBef>
            </a:pPr>
            <a:r>
              <a:rPr lang="en-US" b="0" dirty="0"/>
              <a:t>Late  notification of admission / </a:t>
            </a:r>
            <a:r>
              <a:rPr lang="en-US" b="0" dirty="0" err="1"/>
              <a:t>recv’d</a:t>
            </a:r>
            <a:r>
              <a:rPr lang="en-US" b="0" dirty="0"/>
              <a:t> 02.27.2020</a:t>
            </a:r>
          </a:p>
          <a:p>
            <a:pPr>
              <a:spcBef>
                <a:spcPts val="0"/>
              </a:spcBef>
            </a:pPr>
            <a:r>
              <a:rPr lang="en-US" b="0" dirty="0"/>
              <a:t>TPL notification submitted by Provider; please provide with each concurrent review for verification</a:t>
            </a:r>
          </a:p>
          <a:p>
            <a:endParaRPr lang="en-US" dirty="0"/>
          </a:p>
        </p:txBody>
      </p:sp>
    </p:spTree>
    <p:extLst>
      <p:ext uri="{BB962C8B-B14F-4D97-AF65-F5344CB8AC3E}">
        <p14:creationId xmlns:p14="http://schemas.microsoft.com/office/powerpoint/2010/main" val="106827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party Liability (TPL)</a:t>
            </a:r>
            <a:endParaRPr lang="en-US" dirty="0"/>
          </a:p>
        </p:txBody>
      </p:sp>
      <p:sp>
        <p:nvSpPr>
          <p:cNvPr id="3" name="Content Placeholder 2"/>
          <p:cNvSpPr>
            <a:spLocks noGrp="1"/>
          </p:cNvSpPr>
          <p:nvPr>
            <p:ph idx="1"/>
          </p:nvPr>
        </p:nvSpPr>
        <p:spPr>
          <a:xfrm>
            <a:off x="822960" y="1100628"/>
            <a:ext cx="7520940" cy="4385772"/>
          </a:xfrm>
        </p:spPr>
        <p:txBody>
          <a:bodyPr>
            <a:normAutofit/>
          </a:bodyPr>
          <a:lstStyle/>
          <a:p>
            <a:r>
              <a:rPr lang="en-US" dirty="0" smtClean="0"/>
              <a:t> </a:t>
            </a:r>
          </a:p>
          <a:p>
            <a:r>
              <a:rPr lang="en-US" dirty="0" smtClean="0"/>
              <a:t>• </a:t>
            </a:r>
            <a:r>
              <a:rPr lang="en-US" dirty="0"/>
              <a:t>An explanation of benefits (EOB) showing determination of payment by the primary payer(s) </a:t>
            </a:r>
            <a:endParaRPr lang="en-US" dirty="0" smtClean="0"/>
          </a:p>
          <a:p>
            <a:r>
              <a:rPr lang="en-US" dirty="0" smtClean="0"/>
              <a:t> </a:t>
            </a:r>
            <a:r>
              <a:rPr lang="en-US" dirty="0"/>
              <a:t>• A determination of authorization or denial of authorization by the primary payer(s) </a:t>
            </a:r>
          </a:p>
          <a:p>
            <a:r>
              <a:rPr lang="en-US" dirty="0"/>
              <a:t> </a:t>
            </a:r>
            <a:r>
              <a:rPr lang="en-US" dirty="0" smtClean="0"/>
              <a:t>• </a:t>
            </a:r>
            <a:r>
              <a:rPr lang="en-US" dirty="0"/>
              <a:t>Written communication from the primary payer(s) showing that the service is not covered for the member </a:t>
            </a:r>
            <a:endParaRPr lang="en-US" dirty="0" smtClean="0"/>
          </a:p>
          <a:p>
            <a:r>
              <a:rPr lang="en-US" dirty="0" smtClean="0"/>
              <a:t> </a:t>
            </a:r>
            <a:r>
              <a:rPr lang="en-US" dirty="0"/>
              <a:t>• Documentation by the provider of a phone call to the primary payer(s) and the statements made by the primary payer about coverage of the service or item for the member. </a:t>
            </a:r>
          </a:p>
          <a:p>
            <a:r>
              <a:rPr lang="en-US" dirty="0"/>
              <a:t> </a:t>
            </a:r>
            <a:r>
              <a:rPr lang="en-US" dirty="0" smtClean="0"/>
              <a:t>• </a:t>
            </a:r>
            <a:r>
              <a:rPr lang="en-US" dirty="0"/>
              <a:t>Documentation by the provider that, because of recent claim experiences with Medicare, coverage is not available for the service or </a:t>
            </a:r>
            <a:r>
              <a:rPr lang="en-US" dirty="0" smtClean="0"/>
              <a:t>item.</a:t>
            </a:r>
          </a:p>
          <a:p>
            <a:endParaRPr lang="en-US" dirty="0"/>
          </a:p>
          <a:p>
            <a:endParaRPr lang="en-US" dirty="0" smtClean="0"/>
          </a:p>
          <a:p>
            <a:endParaRPr lang="en-US" dirty="0">
              <a:solidFill>
                <a:srgbClr val="7030A0"/>
              </a:solidFill>
            </a:endParaRPr>
          </a:p>
        </p:txBody>
      </p:sp>
    </p:spTree>
    <p:extLst>
      <p:ext uri="{BB962C8B-B14F-4D97-AF65-F5344CB8AC3E}">
        <p14:creationId xmlns:p14="http://schemas.microsoft.com/office/powerpoint/2010/main" val="990831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Clinical review notes in Atrezzo/</a:t>
            </a:r>
            <a:r>
              <a:rPr lang="en-US" dirty="0" err="1"/>
              <a:t>mmis</a:t>
            </a:r>
            <a:r>
              <a:rPr lang="en-US" dirty="0"/>
              <a:t> continued</a:t>
            </a:r>
          </a:p>
        </p:txBody>
      </p:sp>
      <p:sp>
        <p:nvSpPr>
          <p:cNvPr id="3" name="Content Placeholder 2"/>
          <p:cNvSpPr>
            <a:spLocks noGrp="1"/>
          </p:cNvSpPr>
          <p:nvPr>
            <p:ph idx="1"/>
          </p:nvPr>
        </p:nvSpPr>
        <p:spPr/>
        <p:txBody>
          <a:bodyPr>
            <a:normAutofit/>
          </a:bodyPr>
          <a:lstStyle/>
          <a:p>
            <a:r>
              <a:rPr lang="en-US" dirty="0" smtClean="0"/>
              <a:t>Concurrent Review:	</a:t>
            </a:r>
          </a:p>
          <a:p>
            <a:r>
              <a:rPr lang="en-US" b="0" dirty="0" smtClean="0"/>
              <a:t>*</a:t>
            </a:r>
            <a:r>
              <a:rPr lang="en-US" b="0" dirty="0"/>
              <a:t>Per DHS email dated 03.24.2020, adjusting DOS on this service request to coordinate with submitted clinical documentation. </a:t>
            </a:r>
            <a:br>
              <a:rPr lang="en-US" b="0" dirty="0"/>
            </a:br>
            <a:r>
              <a:rPr lang="en-US" b="0" dirty="0"/>
              <a:t>Mental Health prior authorization for PRTF concurrent stay approved per DHS criteria for DOS: 05.09.2020 to 07.07.2020</a:t>
            </a:r>
            <a:br>
              <a:rPr lang="en-US" b="0" dirty="0"/>
            </a:br>
            <a:r>
              <a:rPr lang="en-US" b="0" dirty="0" err="1"/>
              <a:t>Tx</a:t>
            </a:r>
            <a:r>
              <a:rPr lang="en-US" b="0" dirty="0"/>
              <a:t> plan effective dates: 04.08.2020 to 07.07.2020</a:t>
            </a:r>
            <a:br>
              <a:rPr lang="en-US" b="0" dirty="0"/>
            </a:br>
            <a:r>
              <a:rPr lang="en-US" b="0" dirty="0"/>
              <a:t>Next review is due 10 days prior to end of this authorization</a:t>
            </a:r>
            <a:br>
              <a:rPr lang="en-US" b="0" dirty="0"/>
            </a:br>
            <a:r>
              <a:rPr lang="en-US" b="0" dirty="0"/>
              <a:t>Admission date </a:t>
            </a:r>
            <a:r>
              <a:rPr lang="en-US" b="0" dirty="0" smtClean="0"/>
              <a:t>06.28.2019</a:t>
            </a:r>
          </a:p>
          <a:p>
            <a:pPr>
              <a:lnSpc>
                <a:spcPct val="110000"/>
              </a:lnSpc>
              <a:spcBef>
                <a:spcPts val="0"/>
              </a:spcBef>
            </a:pPr>
            <a:r>
              <a:rPr lang="en-US" b="0" dirty="0" smtClean="0"/>
              <a:t>PA </a:t>
            </a:r>
            <a:r>
              <a:rPr lang="en-US" b="0" dirty="0"/>
              <a:t>19209032209 for DOS: 05.09.2020 to </a:t>
            </a:r>
            <a:r>
              <a:rPr lang="en-US" b="0" dirty="0" smtClean="0"/>
              <a:t>05.31.2020</a:t>
            </a:r>
          </a:p>
          <a:p>
            <a:pPr>
              <a:lnSpc>
                <a:spcPct val="110000"/>
              </a:lnSpc>
              <a:spcBef>
                <a:spcPts val="0"/>
              </a:spcBef>
            </a:pPr>
            <a:r>
              <a:rPr lang="en-US" b="0" dirty="0" smtClean="0"/>
              <a:t>PA </a:t>
            </a:r>
            <a:r>
              <a:rPr lang="en-US" b="0" dirty="0"/>
              <a:t>19209032266 for DOS: 06.01.2020 to </a:t>
            </a:r>
            <a:r>
              <a:rPr lang="en-US" b="0" dirty="0" smtClean="0"/>
              <a:t>06.30.2020</a:t>
            </a:r>
          </a:p>
          <a:p>
            <a:pPr>
              <a:lnSpc>
                <a:spcPct val="110000"/>
              </a:lnSpc>
              <a:spcBef>
                <a:spcPts val="0"/>
              </a:spcBef>
            </a:pPr>
            <a:r>
              <a:rPr lang="en-US" b="0" dirty="0" smtClean="0"/>
              <a:t>PA </a:t>
            </a:r>
            <a:r>
              <a:rPr lang="en-US" b="0" dirty="0"/>
              <a:t>19209032284 for DOS: 07.01.2020 to 07.07.2020</a:t>
            </a:r>
          </a:p>
          <a:p>
            <a:pPr>
              <a:lnSpc>
                <a:spcPct val="110000"/>
              </a:lnSpc>
              <a:spcBef>
                <a:spcPts val="0"/>
              </a:spcBef>
            </a:pPr>
            <a:r>
              <a:rPr lang="en-US" b="0" dirty="0"/>
              <a:t>TPL verification submitted by Provider</a:t>
            </a:r>
          </a:p>
          <a:p>
            <a:pPr>
              <a:lnSpc>
                <a:spcPct val="110000"/>
              </a:lnSpc>
              <a:spcBef>
                <a:spcPts val="0"/>
              </a:spcBef>
            </a:pPr>
            <a:r>
              <a:rPr lang="en-US" b="0" dirty="0"/>
              <a:t>TPL acknowledged by Provider</a:t>
            </a:r>
          </a:p>
          <a:p>
            <a:endParaRPr lang="en-US" dirty="0"/>
          </a:p>
        </p:txBody>
      </p:sp>
    </p:spTree>
    <p:extLst>
      <p:ext uri="{BB962C8B-B14F-4D97-AF65-F5344CB8AC3E}">
        <p14:creationId xmlns:p14="http://schemas.microsoft.com/office/powerpoint/2010/main" val="3519895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Updated </a:t>
            </a:r>
            <a:r>
              <a:rPr lang="en-US" dirty="0"/>
              <a:t>Plan of Care for Changes in Diagnoses</a:t>
            </a:r>
          </a:p>
        </p:txBody>
      </p:sp>
      <p:sp>
        <p:nvSpPr>
          <p:cNvPr id="3" name="Content Placeholder 2"/>
          <p:cNvSpPr>
            <a:spLocks noGrp="1"/>
          </p:cNvSpPr>
          <p:nvPr>
            <p:ph idx="1"/>
          </p:nvPr>
        </p:nvSpPr>
        <p:spPr/>
        <p:txBody>
          <a:bodyPr/>
          <a:lstStyle/>
          <a:p>
            <a:endParaRPr lang="en-US" dirty="0" smtClean="0"/>
          </a:p>
          <a:p>
            <a:pPr marL="396875" indent="-396875">
              <a:buClr>
                <a:srgbClr val="ED8B00"/>
              </a:buClr>
              <a:buFont typeface="Wingdings" panose="05000000000000000000" pitchFamily="2" charset="2"/>
              <a:buChar char="v"/>
            </a:pPr>
            <a:r>
              <a:rPr lang="en-US" sz="1800" dirty="0" smtClean="0"/>
              <a:t>Anytime </a:t>
            </a:r>
            <a:r>
              <a:rPr lang="en-US" sz="1800" dirty="0"/>
              <a:t>there is a change in primary diagnosis while admitted to PRTF, an updated Plan of Care (DHS-7666) needs to be submitted.  KEPRO will make the note in Atrezzo and update the IHA in MMIS</a:t>
            </a:r>
            <a:r>
              <a:rPr lang="en-US" sz="1800" b="0" dirty="0"/>
              <a:t>. </a:t>
            </a:r>
          </a:p>
          <a:p>
            <a:endParaRPr lang="en-US" sz="1800" dirty="0"/>
          </a:p>
        </p:txBody>
      </p:sp>
    </p:spTree>
    <p:extLst>
      <p:ext uri="{BB962C8B-B14F-4D97-AF65-F5344CB8AC3E}">
        <p14:creationId xmlns:p14="http://schemas.microsoft.com/office/powerpoint/2010/main" val="39306957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Wait </a:t>
            </a:r>
            <a:r>
              <a:rPr lang="en-US" b="1" dirty="0"/>
              <a:t>list</a:t>
            </a:r>
            <a:br>
              <a:rPr lang="en-US" b="1" dirty="0"/>
            </a:br>
            <a:endParaRPr lang="en-US" dirty="0"/>
          </a:p>
        </p:txBody>
      </p:sp>
      <p:sp>
        <p:nvSpPr>
          <p:cNvPr id="3" name="Content Placeholder 2"/>
          <p:cNvSpPr>
            <a:spLocks noGrp="1"/>
          </p:cNvSpPr>
          <p:nvPr>
            <p:ph idx="1"/>
          </p:nvPr>
        </p:nvSpPr>
        <p:spPr/>
        <p:txBody>
          <a:bodyPr/>
          <a:lstStyle/>
          <a:p>
            <a:endParaRPr lang="en-US" dirty="0" smtClean="0"/>
          </a:p>
          <a:p>
            <a:endParaRPr lang="en-US" dirty="0"/>
          </a:p>
          <a:p>
            <a:pPr>
              <a:buClr>
                <a:srgbClr val="ED8B00"/>
              </a:buClr>
              <a:buFont typeface="Wingdings" panose="05000000000000000000" pitchFamily="2" charset="2"/>
              <a:buChar char="v"/>
            </a:pPr>
            <a:r>
              <a:rPr lang="en-US" sz="1800" dirty="0"/>
              <a:t>Facilities will manage their own wait lists. </a:t>
            </a:r>
          </a:p>
          <a:p>
            <a:endParaRPr lang="en-US" sz="1800" dirty="0"/>
          </a:p>
        </p:txBody>
      </p:sp>
    </p:spTree>
    <p:extLst>
      <p:ext uri="{BB962C8B-B14F-4D97-AF65-F5344CB8AC3E}">
        <p14:creationId xmlns:p14="http://schemas.microsoft.com/office/powerpoint/2010/main" val="33706501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Links </a:t>
            </a:r>
            <a:r>
              <a:rPr lang="en-US" dirty="0" smtClean="0"/>
              <a:t>to MHCP PRTF Criteria and DHS-7696</a:t>
            </a:r>
            <a:endParaRPr lang="en-US" dirty="0"/>
          </a:p>
        </p:txBody>
      </p:sp>
      <p:sp>
        <p:nvSpPr>
          <p:cNvPr id="3" name="Content Placeholder 2"/>
          <p:cNvSpPr>
            <a:spLocks noGrp="1"/>
          </p:cNvSpPr>
          <p:nvPr>
            <p:ph idx="1"/>
          </p:nvPr>
        </p:nvSpPr>
        <p:spPr>
          <a:xfrm>
            <a:off x="822960" y="1100628"/>
            <a:ext cx="7520940" cy="4233372"/>
          </a:xfrm>
        </p:spPr>
        <p:txBody>
          <a:bodyPr>
            <a:normAutofit fontScale="85000" lnSpcReduction="20000"/>
          </a:bodyPr>
          <a:lstStyle/>
          <a:p>
            <a:r>
              <a:rPr lang="en-US" sz="1900" dirty="0" smtClean="0">
                <a:solidFill>
                  <a:schemeClr val="accent6">
                    <a:lumMod val="50000"/>
                    <a:lumOff val="50000"/>
                  </a:schemeClr>
                </a:solidFill>
              </a:rPr>
              <a:t>MHCP </a:t>
            </a:r>
            <a:r>
              <a:rPr lang="en-US" sz="1900" dirty="0">
                <a:solidFill>
                  <a:schemeClr val="accent6">
                    <a:lumMod val="50000"/>
                    <a:lumOff val="50000"/>
                  </a:schemeClr>
                </a:solidFill>
              </a:rPr>
              <a:t>PRTF </a:t>
            </a:r>
            <a:r>
              <a:rPr lang="en-US" sz="1900" dirty="0" smtClean="0">
                <a:solidFill>
                  <a:schemeClr val="accent6">
                    <a:lumMod val="50000"/>
                    <a:lumOff val="50000"/>
                  </a:schemeClr>
                </a:solidFill>
              </a:rPr>
              <a:t>Criteria</a:t>
            </a:r>
            <a:endParaRPr lang="en-US" sz="1900" dirty="0">
              <a:solidFill>
                <a:schemeClr val="accent6">
                  <a:lumMod val="50000"/>
                  <a:lumOff val="50000"/>
                </a:schemeClr>
              </a:solidFill>
              <a:hlinkClick r:id="rId2"/>
            </a:endParaRPr>
          </a:p>
          <a:p>
            <a:pPr marL="228600" lvl="2" indent="0">
              <a:buNone/>
            </a:pPr>
            <a:r>
              <a:rPr lang="en-US" b="1" dirty="0" smtClean="0">
                <a:solidFill>
                  <a:schemeClr val="accent6">
                    <a:lumMod val="50000"/>
                    <a:lumOff val="50000"/>
                  </a:schemeClr>
                </a:solidFill>
                <a:hlinkClick r:id="rId2"/>
              </a:rPr>
              <a:t>https</a:t>
            </a:r>
            <a:r>
              <a:rPr lang="en-US" b="1" dirty="0">
                <a:solidFill>
                  <a:schemeClr val="accent6">
                    <a:lumMod val="50000"/>
                    <a:lumOff val="50000"/>
                  </a:schemeClr>
                </a:solidFill>
                <a:hlinkClick r:id="rId2"/>
              </a:rPr>
              <a:t>://</a:t>
            </a:r>
            <a:r>
              <a:rPr lang="en-US" b="1" dirty="0" smtClean="0">
                <a:solidFill>
                  <a:schemeClr val="accent6">
                    <a:lumMod val="50000"/>
                    <a:lumOff val="50000"/>
                  </a:schemeClr>
                </a:solidFill>
                <a:hlinkClick r:id="rId2"/>
              </a:rPr>
              <a:t>www.dhs.state.mn.us/main/idcplg?IdcService=GET_DYNAMIC_CONVERSION&amp;RevisionSelectionMethod=LatestReleased&amp;dDocName=DHS-305532</a:t>
            </a:r>
            <a:endParaRPr lang="en-US" b="1" dirty="0" smtClean="0">
              <a:solidFill>
                <a:schemeClr val="accent6">
                  <a:lumMod val="50000"/>
                  <a:lumOff val="50000"/>
                </a:schemeClr>
              </a:solidFill>
            </a:endParaRPr>
          </a:p>
          <a:p>
            <a:pPr>
              <a:spcBef>
                <a:spcPts val="1800"/>
              </a:spcBef>
            </a:pPr>
            <a:r>
              <a:rPr lang="en-US" sz="1900" dirty="0">
                <a:solidFill>
                  <a:schemeClr val="accent6">
                    <a:lumMod val="50000"/>
                    <a:lumOff val="50000"/>
                  </a:schemeClr>
                </a:solidFill>
              </a:rPr>
              <a:t>PRTF </a:t>
            </a:r>
            <a:r>
              <a:rPr lang="en-US" sz="1900" dirty="0" smtClean="0">
                <a:solidFill>
                  <a:schemeClr val="accent6">
                    <a:lumMod val="50000"/>
                    <a:lumOff val="50000"/>
                  </a:schemeClr>
                </a:solidFill>
              </a:rPr>
              <a:t>DHS-7696 and DHS-7666</a:t>
            </a:r>
            <a:endParaRPr lang="en-US" sz="1900" dirty="0">
              <a:solidFill>
                <a:schemeClr val="accent6">
                  <a:lumMod val="50000"/>
                  <a:lumOff val="50000"/>
                </a:schemeClr>
              </a:solidFill>
            </a:endParaRPr>
          </a:p>
          <a:p>
            <a:pPr marL="169164" indent="0"/>
            <a:r>
              <a:rPr lang="en-US" dirty="0">
                <a:solidFill>
                  <a:srgbClr val="002855"/>
                </a:solidFill>
                <a:hlinkClick r:id="rId3"/>
              </a:rPr>
              <a:t>http://</a:t>
            </a:r>
            <a:r>
              <a:rPr lang="en-US" dirty="0" smtClean="0">
                <a:solidFill>
                  <a:srgbClr val="002855"/>
                </a:solidFill>
                <a:hlinkClick r:id="rId3"/>
              </a:rPr>
              <a:t>edocs.dhs.state.mn.us/lfserver/Public/DHS-7696-ENG</a:t>
            </a:r>
            <a:endParaRPr lang="en-US" dirty="0" smtClean="0">
              <a:solidFill>
                <a:srgbClr val="002855"/>
              </a:solidFill>
            </a:endParaRPr>
          </a:p>
          <a:p>
            <a:pPr marL="169164" indent="0"/>
            <a:r>
              <a:rPr lang="en-US" dirty="0">
                <a:hlinkClick r:id="rId4"/>
              </a:rPr>
              <a:t>https://</a:t>
            </a:r>
            <a:r>
              <a:rPr lang="en-US" dirty="0" smtClean="0">
                <a:hlinkClick r:id="rId4"/>
              </a:rPr>
              <a:t>edocs.dhs.state.mn.us/lfserver/Public/DHS-7666-ENG</a:t>
            </a:r>
            <a:r>
              <a:rPr lang="en-US" dirty="0" smtClean="0"/>
              <a:t> </a:t>
            </a:r>
            <a:endParaRPr lang="en-US" dirty="0" smtClean="0">
              <a:solidFill>
                <a:srgbClr val="002855"/>
              </a:solidFill>
            </a:endParaRPr>
          </a:p>
          <a:p>
            <a:pPr>
              <a:spcBef>
                <a:spcPts val="1800"/>
              </a:spcBef>
            </a:pPr>
            <a:r>
              <a:rPr lang="en-US" sz="1900" dirty="0">
                <a:solidFill>
                  <a:schemeClr val="accent6">
                    <a:lumMod val="50000"/>
                    <a:lumOff val="50000"/>
                  </a:schemeClr>
                </a:solidFill>
              </a:rPr>
              <a:t>256B.0625 COVERED SERVICES</a:t>
            </a:r>
          </a:p>
          <a:p>
            <a:pPr marL="228600" lvl="2" indent="0">
              <a:buNone/>
            </a:pPr>
            <a:r>
              <a:rPr lang="en-US" b="1" u="sng" dirty="0">
                <a:hlinkClick r:id="rId5"/>
              </a:rPr>
              <a:t>https://www.revisor.mn.gov/statutes/cite/256B.0625 </a:t>
            </a:r>
            <a:endParaRPr lang="en-US" b="1" u="sng" dirty="0"/>
          </a:p>
          <a:p>
            <a:pPr>
              <a:spcBef>
                <a:spcPts val="1800"/>
              </a:spcBef>
            </a:pPr>
            <a:r>
              <a:rPr lang="en-US" sz="1900" dirty="0">
                <a:solidFill>
                  <a:schemeClr val="accent6">
                    <a:lumMod val="50000"/>
                    <a:lumOff val="50000"/>
                  </a:schemeClr>
                </a:solidFill>
              </a:rPr>
              <a:t>256B.0941 PSYCHIATRIC RESIDENTIAL TREATMENT FACILITY FOR PERSONS YOUNGER THAN 21 YEARS OF AGE</a:t>
            </a:r>
          </a:p>
          <a:p>
            <a:pPr marL="237744" lvl="2" indent="0">
              <a:buNone/>
            </a:pPr>
            <a:r>
              <a:rPr lang="en-US" b="1" u="sng" dirty="0">
                <a:hlinkClick r:id="rId6"/>
              </a:rPr>
              <a:t>https://</a:t>
            </a:r>
            <a:r>
              <a:rPr lang="en-US" b="1" u="sng" dirty="0" smtClean="0">
                <a:hlinkClick r:id="rId6"/>
              </a:rPr>
              <a:t>www.revisor.mn.gov/statutes/cite/256B.0941</a:t>
            </a:r>
            <a:endParaRPr lang="en-US" b="1" u="sng" dirty="0" smtClean="0"/>
          </a:p>
          <a:p>
            <a:pPr>
              <a:spcBef>
                <a:spcPts val="1800"/>
              </a:spcBef>
            </a:pPr>
            <a:r>
              <a:rPr lang="en-US" sz="1900" dirty="0">
                <a:solidFill>
                  <a:schemeClr val="accent6">
                    <a:lumMod val="50000"/>
                    <a:lumOff val="50000"/>
                  </a:schemeClr>
                </a:solidFill>
              </a:rPr>
              <a:t>*Reference on treatment planning as outlined in DHS MHCP provider manual and Minnesota Administrative Rules:</a:t>
            </a:r>
          </a:p>
          <a:p>
            <a:pPr marL="237744" lvl="2" indent="0">
              <a:buNone/>
            </a:pPr>
            <a:r>
              <a:rPr lang="en-US" b="1" u="sng" dirty="0" smtClean="0">
                <a:hlinkClick r:id="rId7"/>
              </a:rPr>
              <a:t>https</a:t>
            </a:r>
            <a:r>
              <a:rPr lang="en-US" b="1" u="sng" dirty="0">
                <a:hlinkClick r:id="rId7"/>
              </a:rPr>
              <a:t>://www.revisor.mn.gov/rules/9505.0370</a:t>
            </a:r>
            <a:r>
              <a:rPr lang="en-US" b="1" u="sng" dirty="0" smtClean="0">
                <a:hlinkClick r:id="rId7"/>
              </a:rPr>
              <a:t>/</a:t>
            </a:r>
            <a:endParaRPr lang="en-US" b="1" u="sng" dirty="0" smtClean="0"/>
          </a:p>
          <a:p>
            <a:pPr marL="237744" lvl="2" indent="0">
              <a:buNone/>
            </a:pPr>
            <a:r>
              <a:rPr lang="en-US" b="1" u="sng" dirty="0" smtClean="0">
                <a:solidFill>
                  <a:srgbClr val="002855"/>
                </a:solidFill>
                <a:hlinkClick r:id="rId8"/>
              </a:rPr>
              <a:t>https</a:t>
            </a:r>
            <a:r>
              <a:rPr lang="en-US" b="1" u="sng" dirty="0">
                <a:solidFill>
                  <a:srgbClr val="002855"/>
                </a:solidFill>
                <a:hlinkClick r:id="rId8"/>
              </a:rPr>
              <a:t>://www.revisor.mn.gov/rules/9505.0371/#</a:t>
            </a:r>
            <a:r>
              <a:rPr lang="en-US" b="1" u="sng" dirty="0" smtClean="0">
                <a:solidFill>
                  <a:srgbClr val="002855"/>
                </a:solidFill>
                <a:hlinkClick r:id="rId8"/>
              </a:rPr>
              <a:t>rule.9505.0371.7</a:t>
            </a:r>
            <a:endParaRPr lang="en-US" u="sng" dirty="0" smtClean="0"/>
          </a:p>
          <a:p>
            <a:endParaRPr lang="en-US" dirty="0"/>
          </a:p>
          <a:p>
            <a:endParaRPr lang="en-US" dirty="0" smtClean="0">
              <a:solidFill>
                <a:srgbClr val="002855"/>
              </a:solidFill>
            </a:endParaRPr>
          </a:p>
          <a:p>
            <a:endParaRPr lang="en-US" dirty="0">
              <a:solidFill>
                <a:srgbClr val="002855"/>
              </a:solidFill>
            </a:endParaRPr>
          </a:p>
          <a:p>
            <a:endParaRPr lang="en-US" dirty="0" smtClean="0">
              <a:solidFill>
                <a:srgbClr val="002855"/>
              </a:solidFill>
            </a:endParaRPr>
          </a:p>
          <a:p>
            <a:endParaRPr lang="en-US" dirty="0">
              <a:solidFill>
                <a:srgbClr val="002F5F"/>
              </a:solidFill>
            </a:endParaRPr>
          </a:p>
        </p:txBody>
      </p:sp>
    </p:spTree>
    <p:extLst>
      <p:ext uri="{BB962C8B-B14F-4D97-AF65-F5344CB8AC3E}">
        <p14:creationId xmlns:p14="http://schemas.microsoft.com/office/powerpoint/2010/main" val="38297168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833"/>
          <a:stretch/>
        </p:blipFill>
        <p:spPr bwMode="auto">
          <a:xfrm>
            <a:off x="0" y="6133306"/>
            <a:ext cx="9144000" cy="724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457200" y="381000"/>
            <a:ext cx="8229600" cy="5410200"/>
          </a:xfrm>
          <a:prstGeom prst="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Content Placeholder 4"/>
          <p:cNvSpPr txBox="1">
            <a:spLocks/>
          </p:cNvSpPr>
          <p:nvPr/>
        </p:nvSpPr>
        <p:spPr>
          <a:xfrm>
            <a:off x="772886" y="533400"/>
            <a:ext cx="7620000" cy="51054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1200"/>
              </a:spcAft>
              <a:buClrTx/>
              <a:buSzTx/>
              <a:buFont typeface="Arial" panose="020B0604020202020204" pitchFamily="34" charset="0"/>
              <a:buNone/>
              <a:tabLst/>
              <a:defRPr/>
            </a:pPr>
            <a:r>
              <a:rPr kumimoji="0" lang="en-US" sz="3200" b="0" i="1" u="none" strike="noStrike" kern="1200" cap="none" spc="0" normalizeH="0" baseline="0" noProof="0" dirty="0" smtClean="0">
                <a:ln>
                  <a:noFill/>
                </a:ln>
                <a:solidFill>
                  <a:prstClr val="black"/>
                </a:solidFill>
                <a:effectLst/>
                <a:uLnTx/>
                <a:uFillTx/>
                <a:latin typeface="Calibri"/>
                <a:ea typeface="+mn-ea"/>
                <a:cs typeface="+mn-cs"/>
              </a:rPr>
              <a:t>For additional assistance, please contact:</a:t>
            </a:r>
          </a:p>
          <a:p>
            <a:pPr marL="0" marR="0" lvl="0" indent="0" algn="ctr" defTabSz="914400" rtl="0" eaLnBrk="1" fontAlgn="auto" latinLnBrk="0" hangingPunct="1">
              <a:lnSpc>
                <a:spcPct val="150000"/>
              </a:lnSpc>
              <a:spcBef>
                <a:spcPct val="20000"/>
              </a:spcBef>
              <a:spcAft>
                <a:spcPts val="1200"/>
              </a:spcAft>
              <a:buClrTx/>
              <a:buSzTx/>
              <a:buFont typeface="Arial" panose="020B0604020202020204" pitchFamily="34" charset="0"/>
              <a:buNone/>
              <a:tabLst/>
              <a:defRPr/>
            </a:pPr>
            <a:r>
              <a:rPr kumimoji="0" lang="en-US" sz="3200" b="1" i="0" u="none" strike="noStrike" kern="1200" cap="none" spc="0" normalizeH="0" baseline="0" noProof="0" dirty="0" smtClean="0">
                <a:ln>
                  <a:noFill/>
                </a:ln>
                <a:solidFill>
                  <a:srgbClr val="4F81BD">
                    <a:lumMod val="75000"/>
                  </a:srgbClr>
                </a:solidFill>
                <a:effectLst/>
                <a:uLnTx/>
                <a:uFillTx/>
                <a:latin typeface="Calibri"/>
                <a:ea typeface="+mn-ea"/>
                <a:cs typeface="+mn-cs"/>
              </a:rPr>
              <a:t>KEPRO Customer Service Department                      1-866-433-3658</a:t>
            </a:r>
          </a:p>
          <a:p>
            <a:pPr marL="0" marR="0" lvl="0" indent="0" algn="ctr" defTabSz="914400" rtl="0" eaLnBrk="1" fontAlgn="auto" latinLnBrk="0" hangingPunct="1">
              <a:lnSpc>
                <a:spcPct val="100000"/>
              </a:lnSpc>
              <a:spcBef>
                <a:spcPct val="20000"/>
              </a:spcBef>
              <a:spcAft>
                <a:spcPts val="1200"/>
              </a:spcAft>
              <a:buClrTx/>
              <a:buSzTx/>
              <a:buFont typeface="Arial" panose="020B0604020202020204" pitchFamily="34" charset="0"/>
              <a:buNone/>
              <a:tabLst/>
              <a:defRPr/>
            </a:pPr>
            <a:r>
              <a:rPr kumimoji="0" lang="en-US" sz="3200" b="1" i="0" u="none" strike="noStrike" kern="1200" cap="none" spc="0" normalizeH="0" baseline="0" noProof="0" dirty="0" smtClean="0">
                <a:ln>
                  <a:noFill/>
                </a:ln>
                <a:solidFill>
                  <a:prstClr val="black"/>
                </a:solidFill>
                <a:effectLst/>
                <a:uLnTx/>
                <a:uFillTx/>
                <a:latin typeface="Calibri"/>
                <a:ea typeface="+mn-ea"/>
                <a:cs typeface="+mn-cs"/>
              </a:rPr>
              <a:t>OR</a:t>
            </a:r>
          </a:p>
          <a:p>
            <a:pPr marL="0" marR="0" lvl="0" indent="0" algn="ctr" defTabSz="914400" rtl="0" eaLnBrk="1" fontAlgn="auto" latinLnBrk="0" hangingPunct="1">
              <a:lnSpc>
                <a:spcPct val="113000"/>
              </a:lnSpc>
              <a:spcBef>
                <a:spcPct val="20000"/>
              </a:spcBef>
              <a:spcAft>
                <a:spcPts val="1200"/>
              </a:spcAft>
              <a:buClrTx/>
              <a:buSzTx/>
              <a:buFont typeface="Arial" panose="020B0604020202020204" pitchFamily="34" charset="0"/>
              <a:buNone/>
              <a:tabLst/>
              <a:defRPr/>
            </a:pPr>
            <a:r>
              <a:rPr kumimoji="0" lang="en-US" sz="2400" b="0" i="0" u="none" strike="noStrike" kern="1200" cap="none" spc="0" normalizeH="0" baseline="0" noProof="0" dirty="0" smtClean="0">
                <a:ln>
                  <a:noFill/>
                </a:ln>
                <a:solidFill>
                  <a:prstClr val="black"/>
                </a:solidFill>
                <a:effectLst/>
                <a:uLnTx/>
                <a:uFillTx/>
                <a:latin typeface="Calibri"/>
                <a:ea typeface="+mn-ea"/>
                <a:cs typeface="+mn-cs"/>
              </a:rPr>
              <a:t>Refer to the</a:t>
            </a:r>
            <a:r>
              <a:rPr kumimoji="0" lang="en-US" sz="2400" b="1" i="0" u="none" strike="noStrike" kern="1200" cap="none" spc="0" normalizeH="0" baseline="0" noProof="0" dirty="0" smtClean="0">
                <a:ln>
                  <a:noFill/>
                </a:ln>
                <a:solidFill>
                  <a:prstClr val="black"/>
                </a:solidFill>
                <a:effectLst/>
                <a:uLnTx/>
                <a:uFillTx/>
                <a:latin typeface="Calibri"/>
                <a:ea typeface="+mn-ea"/>
                <a:cs typeface="+mn-cs"/>
              </a:rPr>
              <a:t> </a:t>
            </a:r>
            <a:r>
              <a:rPr kumimoji="0" lang="en-US" sz="2800" b="1" i="0" u="none" strike="noStrike" kern="1200" cap="none" spc="0" normalizeH="0" baseline="0" noProof="0" dirty="0" smtClean="0">
                <a:ln>
                  <a:noFill/>
                </a:ln>
                <a:solidFill>
                  <a:srgbClr val="4F81BD">
                    <a:lumMod val="75000"/>
                  </a:srgbClr>
                </a:solidFill>
                <a:effectLst/>
                <a:uLnTx/>
                <a:uFillTx/>
                <a:latin typeface="Calibri"/>
                <a:ea typeface="+mn-ea"/>
                <a:cs typeface="+mn-cs"/>
              </a:rPr>
              <a:t>Provider Training</a:t>
            </a:r>
            <a:r>
              <a:rPr kumimoji="0" lang="en-US" sz="2800" b="0" i="0" u="none" strike="noStrike" kern="1200" cap="none" spc="0" normalizeH="0" baseline="0" noProof="0" dirty="0" smtClean="0">
                <a:ln>
                  <a:noFill/>
                </a:ln>
                <a:solidFill>
                  <a:srgbClr val="4F81BD">
                    <a:lumMod val="75000"/>
                  </a:srgbClr>
                </a:solidFill>
                <a:effectLst/>
                <a:uLnTx/>
                <a:uFillTx/>
                <a:latin typeface="Calibri"/>
                <a:ea typeface="+mn-ea"/>
                <a:cs typeface="+mn-cs"/>
              </a:rPr>
              <a:t> </a:t>
            </a:r>
          </a:p>
          <a:p>
            <a:pPr marL="0" lvl="0" indent="0" algn="ctr">
              <a:lnSpc>
                <a:spcPct val="113000"/>
              </a:lnSpc>
              <a:spcAft>
                <a:spcPts val="1200"/>
              </a:spcAft>
              <a:buNone/>
            </a:pPr>
            <a:r>
              <a:rPr lang="en-US" sz="2600" u="sng" dirty="0">
                <a:hlinkClick r:id="rId4"/>
              </a:rPr>
              <a:t>https://mhcp.kepro.com/content/training.aspx</a:t>
            </a:r>
            <a:r>
              <a:rPr kumimoji="0" lang="en-US" sz="2800" b="0" i="0" u="none" strike="noStrike" kern="1200" cap="none" spc="0" normalizeH="0" baseline="0" noProof="0" dirty="0" smtClean="0">
                <a:ln>
                  <a:noFill/>
                </a:ln>
                <a:solidFill>
                  <a:srgbClr val="4F81BD">
                    <a:lumMod val="75000"/>
                  </a:srgbClr>
                </a:solidFill>
                <a:effectLst/>
                <a:uLnTx/>
                <a:uFillTx/>
                <a:latin typeface="Calibri"/>
                <a:ea typeface="+mn-ea"/>
                <a:cs typeface="+mn-cs"/>
              </a:rPr>
              <a:t>                                  </a:t>
            </a:r>
            <a:r>
              <a:rPr kumimoji="0" lang="en-US" sz="2400" b="0" i="0" u="none" strike="noStrike" kern="1200" cap="none" spc="0" normalizeH="0" baseline="0" noProof="0" dirty="0" smtClean="0">
                <a:ln>
                  <a:noFill/>
                </a:ln>
                <a:solidFill>
                  <a:prstClr val="black"/>
                </a:solidFill>
                <a:effectLst/>
                <a:uLnTx/>
                <a:uFillTx/>
                <a:latin typeface="Calibri"/>
                <a:ea typeface="+mn-ea"/>
                <a:cs typeface="+mn-cs"/>
              </a:rPr>
              <a:t>located in the “Training” tab within                                                          the  KEPRO/MHCP Website</a:t>
            </a:r>
          </a:p>
          <a:p>
            <a:pPr marL="0" marR="0" lvl="0" indent="0" algn="ctr" defTabSz="914400" rtl="0" eaLnBrk="1" fontAlgn="auto" latinLnBrk="0" hangingPunct="1">
              <a:lnSpc>
                <a:spcPct val="113000"/>
              </a:lnSpc>
              <a:spcBef>
                <a:spcPct val="20000"/>
              </a:spcBef>
              <a:spcAft>
                <a:spcPts val="1200"/>
              </a:spcAft>
              <a:buClrTx/>
              <a:buSzTx/>
              <a:buFont typeface="Arial" panose="020B0604020202020204" pitchFamily="34" charset="0"/>
              <a:buNone/>
              <a:tabLst/>
              <a:defRPr/>
            </a:pPr>
            <a:endParaRPr kumimoji="0" lang="en-US" sz="24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13000"/>
              </a:lnSpc>
              <a:spcBef>
                <a:spcPct val="20000"/>
              </a:spcBef>
              <a:spcAft>
                <a:spcPts val="120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39772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C0260-03E7-45C5-A15E-D94FA8F00D5E}"/>
              </a:ext>
            </a:extLst>
          </p:cNvPr>
          <p:cNvSpPr>
            <a:spLocks noGrp="1"/>
          </p:cNvSpPr>
          <p:nvPr>
            <p:ph type="title"/>
          </p:nvPr>
        </p:nvSpPr>
        <p:spPr/>
        <p:txBody>
          <a:bodyPr/>
          <a:lstStyle/>
          <a:p>
            <a:r>
              <a:rPr lang="en-US" dirty="0" smtClean="0"/>
              <a:t>Question &amp; Answers</a:t>
            </a:r>
            <a:endParaRPr lang="en-US" dirty="0"/>
          </a:p>
        </p:txBody>
      </p:sp>
      <p:sp>
        <p:nvSpPr>
          <p:cNvPr id="3" name="Text Placeholder 2">
            <a:extLst>
              <a:ext uri="{FF2B5EF4-FFF2-40B4-BE49-F238E27FC236}">
                <a16:creationId xmlns:a16="http://schemas.microsoft.com/office/drawing/2014/main" id="{58A1C828-0587-42A8-80BD-6B4123971E76}"/>
              </a:ext>
            </a:extLst>
          </p:cNvPr>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32232180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76200"/>
            <a:ext cx="9223616" cy="6934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0271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(TPL) “Good faith effort”</a:t>
            </a:r>
            <a:endParaRPr lang="en-US" dirty="0"/>
          </a:p>
        </p:txBody>
      </p:sp>
      <p:sp>
        <p:nvSpPr>
          <p:cNvPr id="3" name="Content Placeholder 2"/>
          <p:cNvSpPr>
            <a:spLocks noGrp="1"/>
          </p:cNvSpPr>
          <p:nvPr>
            <p:ph idx="1"/>
          </p:nvPr>
        </p:nvSpPr>
        <p:spPr/>
        <p:txBody>
          <a:bodyPr>
            <a:normAutofit fontScale="25000" lnSpcReduction="20000"/>
          </a:bodyPr>
          <a:lstStyle/>
          <a:p>
            <a:pPr marL="0" indent="0"/>
            <a:endParaRPr lang="en-US" dirty="0" smtClean="0"/>
          </a:p>
          <a:p>
            <a:pPr marL="0" indent="0"/>
            <a:endParaRPr lang="en-US" dirty="0"/>
          </a:p>
          <a:p>
            <a:pPr marL="0" indent="0"/>
            <a:r>
              <a:rPr lang="en-US" sz="7200" dirty="0" smtClean="0"/>
              <a:t>A “good faith effort” is </a:t>
            </a:r>
            <a:r>
              <a:rPr lang="en-US" sz="7200" dirty="0"/>
              <a:t>documentation </a:t>
            </a:r>
            <a:r>
              <a:rPr lang="en-US" sz="7200" dirty="0" smtClean="0"/>
              <a:t>that:</a:t>
            </a:r>
          </a:p>
          <a:p>
            <a:pPr marL="0" indent="0"/>
            <a:r>
              <a:rPr lang="en-US" sz="7200" dirty="0"/>
              <a:t>	</a:t>
            </a:r>
            <a:r>
              <a:rPr lang="en-US" sz="7200" dirty="0" smtClean="0"/>
              <a:t>1</a:t>
            </a:r>
            <a:r>
              <a:rPr lang="en-US" sz="7200" dirty="0"/>
              <a:t>) </a:t>
            </a:r>
            <a:r>
              <a:rPr lang="en-US" sz="7200" dirty="0" smtClean="0"/>
              <a:t>The Provider has </a:t>
            </a:r>
            <a:r>
              <a:rPr lang="en-US" sz="7200" dirty="0"/>
              <a:t>requested payment or authorization; </a:t>
            </a:r>
            <a:endParaRPr lang="en-US" sz="7200" dirty="0" smtClean="0"/>
          </a:p>
          <a:p>
            <a:pPr marL="0" indent="0"/>
            <a:r>
              <a:rPr lang="en-US" sz="7200" dirty="0"/>
              <a:t>	</a:t>
            </a:r>
            <a:r>
              <a:rPr lang="en-US" sz="7200" dirty="0" smtClean="0"/>
              <a:t>2</a:t>
            </a:r>
            <a:r>
              <a:rPr lang="en-US" sz="7200" dirty="0"/>
              <a:t>) </a:t>
            </a:r>
            <a:r>
              <a:rPr lang="en-US" sz="7200" dirty="0" smtClean="0"/>
              <a:t>The </a:t>
            </a:r>
            <a:r>
              <a:rPr lang="en-US" sz="7200" dirty="0"/>
              <a:t>service is known to be not covered; or </a:t>
            </a:r>
            <a:endParaRPr lang="en-US" sz="7200" dirty="0" smtClean="0"/>
          </a:p>
          <a:p>
            <a:pPr marL="0" indent="0"/>
            <a:r>
              <a:rPr lang="en-US" sz="7200" dirty="0"/>
              <a:t>	</a:t>
            </a:r>
            <a:r>
              <a:rPr lang="en-US" sz="7200" dirty="0" smtClean="0"/>
              <a:t>3</a:t>
            </a:r>
            <a:r>
              <a:rPr lang="en-US" sz="7200" dirty="0"/>
              <a:t>) </a:t>
            </a:r>
            <a:r>
              <a:rPr lang="en-US" sz="7200" dirty="0" smtClean="0"/>
              <a:t>The </a:t>
            </a:r>
            <a:r>
              <a:rPr lang="en-US" sz="7200" dirty="0"/>
              <a:t>service is known to be covered but authorization is not available</a:t>
            </a:r>
            <a:r>
              <a:rPr lang="en-US" sz="7200" dirty="0" smtClean="0"/>
              <a:t>.</a:t>
            </a:r>
          </a:p>
          <a:p>
            <a:pPr marL="0" indent="0"/>
            <a:r>
              <a:rPr lang="en-US" sz="7200" dirty="0"/>
              <a:t>	</a:t>
            </a:r>
            <a:r>
              <a:rPr lang="en-US" sz="7200" dirty="0" smtClean="0"/>
              <a:t>4)  If the provider calls the primary payer, there must be a statement of whom the provider spoke with including phone number and extension, the date of the conversation  and that primary </a:t>
            </a:r>
            <a:r>
              <a:rPr lang="en-US" sz="7200" dirty="0"/>
              <a:t>payer does not authorize </a:t>
            </a:r>
            <a:r>
              <a:rPr lang="en-US" sz="7200" dirty="0" smtClean="0"/>
              <a:t>service.</a:t>
            </a:r>
          </a:p>
          <a:p>
            <a:pPr marL="0" indent="0"/>
            <a:endParaRPr lang="en-US" dirty="0"/>
          </a:p>
          <a:p>
            <a:pPr marL="0" indent="0"/>
            <a:endParaRPr lang="en-US" dirty="0" smtClean="0"/>
          </a:p>
          <a:p>
            <a:pPr marL="0" indent="0"/>
            <a:endParaRPr lang="en-US" dirty="0"/>
          </a:p>
          <a:p>
            <a:r>
              <a:rPr lang="en-US" dirty="0"/>
              <a:t> </a:t>
            </a:r>
          </a:p>
          <a:p>
            <a:pPr>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1085334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Eligibility of Admission – workflow	</a:t>
            </a:r>
          </a:p>
        </p:txBody>
      </p:sp>
      <p:sp>
        <p:nvSpPr>
          <p:cNvPr id="3" name="Content Placeholder 2"/>
          <p:cNvSpPr>
            <a:spLocks noGrp="1"/>
          </p:cNvSpPr>
          <p:nvPr>
            <p:ph idx="1"/>
          </p:nvPr>
        </p:nvSpPr>
        <p:spPr>
          <a:xfrm>
            <a:off x="822960" y="990600"/>
            <a:ext cx="7520940" cy="4800600"/>
          </a:xfrm>
        </p:spPr>
        <p:txBody>
          <a:bodyPr>
            <a:noAutofit/>
          </a:bodyPr>
          <a:lstStyle/>
          <a:p>
            <a:pPr>
              <a:lnSpc>
                <a:spcPct val="107000"/>
              </a:lnSpc>
              <a:spcBef>
                <a:spcPts val="1200"/>
              </a:spcBef>
            </a:pPr>
            <a:r>
              <a:rPr lang="en-US" kern="0" dirty="0">
                <a:solidFill>
                  <a:schemeClr val="accent6">
                    <a:lumMod val="75000"/>
                    <a:lumOff val="25000"/>
                  </a:schemeClr>
                </a:solidFill>
                <a:ea typeface="Times New Roman" panose="02020603050405020304" pitchFamily="18" charset="0"/>
              </a:rPr>
              <a:t>Recipient referred to PRTF (Applies only to MA FFS) </a:t>
            </a:r>
            <a:r>
              <a:rPr lang="en-US" kern="0" dirty="0" smtClean="0">
                <a:solidFill>
                  <a:schemeClr val="accent6">
                    <a:lumMod val="75000"/>
                    <a:lumOff val="25000"/>
                  </a:schemeClr>
                </a:solidFill>
                <a:ea typeface="Times New Roman" panose="02020603050405020304" pitchFamily="18" charset="0"/>
              </a:rPr>
              <a:t>Form DHS-7666</a:t>
            </a:r>
            <a:endParaRPr lang="en-US" kern="0" dirty="0">
              <a:solidFill>
                <a:schemeClr val="accent6">
                  <a:lumMod val="75000"/>
                  <a:lumOff val="25000"/>
                </a:schemeClr>
              </a:solidFill>
              <a:ea typeface="Times New Roman" panose="02020603050405020304" pitchFamily="18" charset="0"/>
            </a:endParaRPr>
          </a:p>
          <a:p>
            <a:r>
              <a:rPr lang="en-US" dirty="0" smtClean="0"/>
              <a:t>KEPRO RESPONSIBILITIES:</a:t>
            </a:r>
          </a:p>
          <a:p>
            <a:pPr marL="0" indent="0"/>
            <a:r>
              <a:rPr lang="en-US" dirty="0"/>
              <a:t>The </a:t>
            </a:r>
            <a:r>
              <a:rPr lang="en-US" u="sng" dirty="0">
                <a:hlinkClick r:id="rId2"/>
              </a:rPr>
              <a:t>Eligibility for Admission</a:t>
            </a:r>
            <a:r>
              <a:rPr lang="en-US" dirty="0"/>
              <a:t> form and documents will be reviewed within 5 [business] days to determine whether the referral is Approved, Denied or Pended. KEPRO will use PRTF Eligibility Criteria located in the Eligible Recipients section of the Provider Manual to determine medical necessity.</a:t>
            </a:r>
          </a:p>
          <a:p>
            <a:pPr marL="341313" lvl="3" indent="-341313">
              <a:spcBef>
                <a:spcPts val="600"/>
              </a:spcBef>
              <a:buClr>
                <a:srgbClr val="ED8B00"/>
              </a:buClr>
              <a:buFont typeface="Wingdings" panose="05000000000000000000" pitchFamily="2" charset="2"/>
              <a:buChar char="Ø"/>
            </a:pPr>
            <a:r>
              <a:rPr lang="en-US" dirty="0" smtClean="0"/>
              <a:t>Review request for Eligibility of Admission in Atrezzo</a:t>
            </a:r>
          </a:p>
          <a:p>
            <a:pPr marL="682625" lvl="5" indent="-341313">
              <a:spcBef>
                <a:spcPts val="600"/>
              </a:spcBef>
              <a:buClr>
                <a:srgbClr val="ED8B00"/>
              </a:buClr>
              <a:buFont typeface="Wingdings" panose="05000000000000000000" pitchFamily="2" charset="2"/>
              <a:buChar char="v"/>
            </a:pPr>
            <a:r>
              <a:rPr lang="en-US" sz="1600" dirty="0" smtClean="0">
                <a:latin typeface="Calibri" panose="020F0502020204030204" pitchFamily="34" charset="0"/>
                <a:cs typeface="Calibri" panose="020F0502020204030204" pitchFamily="34" charset="0"/>
              </a:rPr>
              <a:t>Review Supporting documents for medical necessity per DHS guidelines and statutory regulations</a:t>
            </a:r>
          </a:p>
          <a:p>
            <a:pPr marL="341313" lvl="3" indent="-341313">
              <a:spcBef>
                <a:spcPts val="600"/>
              </a:spcBef>
              <a:buClr>
                <a:srgbClr val="ED8B00"/>
              </a:buClr>
              <a:buFont typeface="Wingdings" panose="05000000000000000000" pitchFamily="2" charset="2"/>
              <a:buChar char="Ø"/>
            </a:pPr>
            <a:r>
              <a:rPr lang="en-US" dirty="0" smtClean="0"/>
              <a:t>Render a determination</a:t>
            </a:r>
          </a:p>
          <a:p>
            <a:pPr marL="341313" lvl="3" indent="-341313">
              <a:spcBef>
                <a:spcPts val="600"/>
              </a:spcBef>
              <a:buClr>
                <a:srgbClr val="ED8B00"/>
              </a:buClr>
              <a:buFont typeface="Wingdings" panose="05000000000000000000" pitchFamily="2" charset="2"/>
              <a:buChar char="Ø"/>
            </a:pPr>
            <a:r>
              <a:rPr lang="en-US" dirty="0" smtClean="0"/>
              <a:t>Process IHA in MMIS to generate a </a:t>
            </a:r>
            <a:r>
              <a:rPr lang="en-US" dirty="0" smtClean="0">
                <a:solidFill>
                  <a:srgbClr val="FF0000"/>
                </a:solidFill>
              </a:rPr>
              <a:t>1 day </a:t>
            </a:r>
            <a:r>
              <a:rPr lang="en-US" dirty="0" smtClean="0"/>
              <a:t>PA with the initial date of eligibility as a placeholder. </a:t>
            </a:r>
            <a:r>
              <a:rPr lang="en-US" i="1" dirty="0" smtClean="0"/>
              <a:t>This IHA cannot be used for billing.</a:t>
            </a:r>
          </a:p>
          <a:p>
            <a:pPr marL="341313" lvl="3" indent="-341313">
              <a:spcBef>
                <a:spcPts val="600"/>
              </a:spcBef>
              <a:buClr>
                <a:srgbClr val="ED8B00"/>
              </a:buClr>
              <a:buFont typeface="Wingdings" panose="05000000000000000000" pitchFamily="2" charset="2"/>
              <a:buChar char="Ø"/>
            </a:pPr>
            <a:r>
              <a:rPr lang="en-US" dirty="0" smtClean="0"/>
              <a:t>Enter </a:t>
            </a:r>
            <a:r>
              <a:rPr lang="en-US" dirty="0"/>
              <a:t>review status case note in Atrezzo and MMIS DHS Comment and Provider Comment Screens</a:t>
            </a:r>
          </a:p>
          <a:p>
            <a:pPr marL="341313" lvl="3" indent="-341313">
              <a:spcBef>
                <a:spcPts val="600"/>
              </a:spcBef>
              <a:buClr>
                <a:srgbClr val="ED8B00"/>
              </a:buClr>
              <a:buFont typeface="Wingdings" panose="05000000000000000000" pitchFamily="2" charset="2"/>
              <a:buChar char="Ø"/>
            </a:pPr>
            <a:r>
              <a:rPr lang="en-US" dirty="0"/>
              <a:t>Ensure authorization letter is sent to Provider through MMIS</a:t>
            </a:r>
          </a:p>
          <a:p>
            <a:pPr marL="341313" lvl="3" indent="-341313">
              <a:spcBef>
                <a:spcPts val="600"/>
              </a:spcBef>
              <a:buClr>
                <a:srgbClr val="ED8B00"/>
              </a:buClr>
              <a:buFont typeface="Wingdings" panose="05000000000000000000" pitchFamily="2" charset="2"/>
              <a:buChar char="Ø"/>
            </a:pPr>
            <a:r>
              <a:rPr lang="en-US" dirty="0"/>
              <a:t>Set an Initial Review task in Atrezzo (Eligibility for admission is valid for 180 days</a:t>
            </a:r>
            <a:r>
              <a:rPr lang="en-US" dirty="0" smtClean="0"/>
              <a:t>)</a:t>
            </a:r>
            <a:endParaRPr lang="en-US" dirty="0"/>
          </a:p>
          <a:p>
            <a:endParaRPr lang="en-US" sz="1400" dirty="0"/>
          </a:p>
        </p:txBody>
      </p:sp>
    </p:spTree>
    <p:extLst>
      <p:ext uri="{BB962C8B-B14F-4D97-AF65-F5344CB8AC3E}">
        <p14:creationId xmlns:p14="http://schemas.microsoft.com/office/powerpoint/2010/main" val="3400768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Eligibility of Admission</a:t>
            </a:r>
            <a:endParaRPr lang="en-US" sz="3200" dirty="0"/>
          </a:p>
        </p:txBody>
      </p:sp>
      <p:sp>
        <p:nvSpPr>
          <p:cNvPr id="3" name="Content Placeholder 2"/>
          <p:cNvSpPr>
            <a:spLocks noGrp="1"/>
          </p:cNvSpPr>
          <p:nvPr>
            <p:ph idx="1"/>
          </p:nvPr>
        </p:nvSpPr>
        <p:spPr>
          <a:xfrm>
            <a:off x="822960" y="1100628"/>
            <a:ext cx="7520940" cy="4538172"/>
          </a:xfrm>
        </p:spPr>
        <p:txBody>
          <a:bodyPr>
            <a:normAutofit/>
          </a:bodyPr>
          <a:lstStyle/>
          <a:p>
            <a:r>
              <a:rPr lang="en-US" dirty="0"/>
              <a:t>KEPRO </a:t>
            </a:r>
            <a:r>
              <a:rPr lang="en-US" dirty="0" smtClean="0"/>
              <a:t>RESPONSIBILITIES cont’d.</a:t>
            </a:r>
            <a:endParaRPr lang="en-US" dirty="0"/>
          </a:p>
          <a:p>
            <a:pPr lvl="0"/>
            <a:endParaRPr lang="en-US" dirty="0"/>
          </a:p>
          <a:p>
            <a:pPr lvl="2"/>
            <a:r>
              <a:rPr lang="en-US" dirty="0"/>
              <a:t>KEPRO will enter an </a:t>
            </a:r>
            <a:r>
              <a:rPr lang="en-US" dirty="0" smtClean="0"/>
              <a:t>“Administrative Denial” </a:t>
            </a:r>
            <a:r>
              <a:rPr lang="en-US" dirty="0"/>
              <a:t>for requests which do not require medical review. Administrative denial reasons include, but are not limited to:</a:t>
            </a:r>
          </a:p>
          <a:p>
            <a:pPr lvl="3"/>
            <a:r>
              <a:rPr lang="en-US" dirty="0"/>
              <a:t>Recipient not enrolled in Minnesota Health Care Program (“MHCP”) on the date(s) of service.</a:t>
            </a:r>
          </a:p>
          <a:p>
            <a:pPr lvl="3"/>
            <a:r>
              <a:rPr lang="en-US" dirty="0"/>
              <a:t>Provider not enrolled with MHCP on the date(s) of service.</a:t>
            </a:r>
          </a:p>
          <a:p>
            <a:pPr lvl="3"/>
            <a:r>
              <a:rPr lang="en-US" dirty="0"/>
              <a:t>Service is not covered by MHCP or is not covered by the Consumer’s MHCP program.</a:t>
            </a:r>
          </a:p>
          <a:p>
            <a:pPr lvl="3"/>
            <a:r>
              <a:rPr lang="en-US" dirty="0"/>
              <a:t>Authorization is not required for the service.</a:t>
            </a:r>
          </a:p>
          <a:p>
            <a:pPr lvl="3"/>
            <a:r>
              <a:rPr lang="en-US" dirty="0"/>
              <a:t>Request is a duplicate.</a:t>
            </a:r>
          </a:p>
          <a:p>
            <a:pPr lvl="3"/>
            <a:r>
              <a:rPr lang="en-US" dirty="0"/>
              <a:t>Recipient is enrolled in a managed care organization on the date(s) of service.</a:t>
            </a:r>
          </a:p>
          <a:p>
            <a:pPr lvl="3"/>
            <a:r>
              <a:rPr lang="en-US" dirty="0"/>
              <a:t>Service was provided over twelve (12) months before submission of the request. </a:t>
            </a:r>
          </a:p>
        </p:txBody>
      </p:sp>
    </p:spTree>
    <p:extLst>
      <p:ext uri="{BB962C8B-B14F-4D97-AF65-F5344CB8AC3E}">
        <p14:creationId xmlns:p14="http://schemas.microsoft.com/office/powerpoint/2010/main" val="2714068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253028"/>
            <a:ext cx="7520940" cy="4080972"/>
          </a:xfrm>
        </p:spPr>
        <p:txBody>
          <a:bodyPr/>
          <a:lstStyle/>
          <a:p>
            <a:pPr lvl="0">
              <a:spcBef>
                <a:spcPts val="600"/>
              </a:spcBef>
              <a:buClr>
                <a:srgbClr val="ED8B00"/>
              </a:buClr>
              <a:buFont typeface="Wingdings" panose="05000000000000000000" pitchFamily="2" charset="2"/>
              <a:buChar char="v"/>
            </a:pPr>
            <a:r>
              <a:rPr lang="en-US" sz="1800" dirty="0"/>
              <a:t>If KEPRO identifies the request as being incomplete during the Initial Screening, KEPRO will pend the request for </a:t>
            </a:r>
            <a:r>
              <a:rPr lang="en-US" sz="1800" dirty="0" smtClean="0"/>
              <a:t>15 calendar </a:t>
            </a:r>
            <a:r>
              <a:rPr lang="en-US" sz="1800" dirty="0"/>
              <a:t>days and request the necessary information from the requesting provider</a:t>
            </a:r>
            <a:r>
              <a:rPr lang="en-US" sz="1800" dirty="0" smtClean="0"/>
              <a:t>.</a:t>
            </a:r>
          </a:p>
          <a:p>
            <a:pPr lvl="0">
              <a:spcBef>
                <a:spcPts val="600"/>
              </a:spcBef>
            </a:pPr>
            <a:endParaRPr lang="en-US" sz="1200" dirty="0"/>
          </a:p>
          <a:p>
            <a:pPr lvl="0">
              <a:spcBef>
                <a:spcPts val="600"/>
              </a:spcBef>
              <a:buClr>
                <a:srgbClr val="ED8B00"/>
              </a:buClr>
              <a:buFont typeface="Wingdings" panose="05000000000000000000" pitchFamily="2" charset="2"/>
              <a:buChar char="v"/>
            </a:pPr>
            <a:r>
              <a:rPr lang="en-US" sz="1800" dirty="0"/>
              <a:t>KEPRO will notify the requesting provider and recipient of </a:t>
            </a:r>
            <a:r>
              <a:rPr lang="en-US" sz="1800" u="sng" dirty="0"/>
              <a:t>approval</a:t>
            </a:r>
            <a:r>
              <a:rPr lang="en-US" sz="1800" dirty="0"/>
              <a:t>, </a:t>
            </a:r>
            <a:r>
              <a:rPr lang="en-US" sz="1800" u="sng" dirty="0">
                <a:hlinkClick r:id="rId3"/>
              </a:rPr>
              <a:t>denial</a:t>
            </a:r>
            <a:r>
              <a:rPr lang="en-US" sz="1800" dirty="0"/>
              <a:t> or </a:t>
            </a:r>
            <a:r>
              <a:rPr lang="en-US" sz="1800" u="sng" dirty="0"/>
              <a:t>pended</a:t>
            </a:r>
            <a:r>
              <a:rPr lang="en-US" sz="1800" dirty="0"/>
              <a:t> status via </a:t>
            </a:r>
            <a:r>
              <a:rPr lang="en-US" sz="1800" dirty="0" smtClean="0"/>
              <a:t>Atrezzo or MMIS.</a:t>
            </a:r>
            <a:endParaRPr lang="en-US" sz="1800" dirty="0"/>
          </a:p>
          <a:p>
            <a:pPr marL="628650" lvl="2" indent="-287338">
              <a:spcBef>
                <a:spcPts val="600"/>
              </a:spcBef>
            </a:pPr>
            <a:r>
              <a:rPr lang="en-US" sz="1800" dirty="0"/>
              <a:t>Approved: Request meets authorization </a:t>
            </a:r>
            <a:r>
              <a:rPr lang="en-US" sz="1800" dirty="0" smtClean="0"/>
              <a:t>criteria.</a:t>
            </a:r>
            <a:endParaRPr lang="en-US" sz="1800" dirty="0"/>
          </a:p>
          <a:p>
            <a:pPr marL="628650" lvl="2" indent="-287338">
              <a:spcBef>
                <a:spcPts val="600"/>
              </a:spcBef>
            </a:pPr>
            <a:r>
              <a:rPr lang="en-US" sz="1800" dirty="0"/>
              <a:t>Denied: Request does not meet authorization </a:t>
            </a:r>
            <a:r>
              <a:rPr lang="en-US" sz="1800" dirty="0" smtClean="0"/>
              <a:t>criteria.</a:t>
            </a:r>
            <a:endParaRPr lang="en-US" sz="1800" dirty="0"/>
          </a:p>
          <a:p>
            <a:pPr marL="628650" lvl="2" indent="-287338">
              <a:spcBef>
                <a:spcPts val="600"/>
              </a:spcBef>
            </a:pPr>
            <a:r>
              <a:rPr lang="en-US" sz="1800" dirty="0"/>
              <a:t>Pended: Requesting provider has not given sufficient information to approve or deny the request and additional information is required; or for PRTF requests only, the request </a:t>
            </a:r>
            <a:r>
              <a:rPr lang="en-US" sz="1800" dirty="0" smtClean="0"/>
              <a:t>is </a:t>
            </a:r>
            <a:r>
              <a:rPr lang="en-US" sz="1800" dirty="0"/>
              <a:t>conditionally approved pending patient admission to the facility and submission of the Plan of Care to KEPRO.  </a:t>
            </a:r>
          </a:p>
          <a:p>
            <a:endParaRPr lang="en-US" dirty="0"/>
          </a:p>
        </p:txBody>
      </p:sp>
      <p:sp>
        <p:nvSpPr>
          <p:cNvPr id="5" name="Title 4"/>
          <p:cNvSpPr>
            <a:spLocks noGrp="1"/>
          </p:cNvSpPr>
          <p:nvPr>
            <p:ph type="title"/>
          </p:nvPr>
        </p:nvSpPr>
        <p:spPr/>
        <p:txBody>
          <a:bodyPr/>
          <a:lstStyle/>
          <a:p>
            <a:r>
              <a:rPr lang="en-US" sz="3200" dirty="0" smtClean="0"/>
              <a:t>Eligibility of Admission status</a:t>
            </a:r>
            <a:endParaRPr lang="en-US" sz="3200" dirty="0"/>
          </a:p>
        </p:txBody>
      </p:sp>
    </p:spTree>
    <p:extLst>
      <p:ext uri="{BB962C8B-B14F-4D97-AF65-F5344CB8AC3E}">
        <p14:creationId xmlns:p14="http://schemas.microsoft.com/office/powerpoint/2010/main" val="2946259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C61D7-E3F7-421B-98F0-EDA33CA45950}"/>
              </a:ext>
            </a:extLst>
          </p:cNvPr>
          <p:cNvSpPr>
            <a:spLocks noGrp="1"/>
          </p:cNvSpPr>
          <p:nvPr>
            <p:ph type="title"/>
          </p:nvPr>
        </p:nvSpPr>
        <p:spPr/>
        <p:txBody>
          <a:bodyPr/>
          <a:lstStyle/>
          <a:p>
            <a:r>
              <a:rPr lang="en-US" sz="3200" dirty="0" smtClean="0"/>
              <a:t>Eligibility of Admission – workflow	</a:t>
            </a:r>
            <a:endParaRPr lang="en-US" sz="3200" dirty="0"/>
          </a:p>
        </p:txBody>
      </p:sp>
      <p:sp>
        <p:nvSpPr>
          <p:cNvPr id="3" name="Content Placeholder 2">
            <a:extLst>
              <a:ext uri="{FF2B5EF4-FFF2-40B4-BE49-F238E27FC236}">
                <a16:creationId xmlns:a16="http://schemas.microsoft.com/office/drawing/2014/main" id="{AAD6FE4D-4D0B-4D2F-8411-370D5D79A232}"/>
              </a:ext>
            </a:extLst>
          </p:cNvPr>
          <p:cNvSpPr>
            <a:spLocks noGrp="1"/>
          </p:cNvSpPr>
          <p:nvPr>
            <p:ph idx="1"/>
          </p:nvPr>
        </p:nvSpPr>
        <p:spPr>
          <a:xfrm>
            <a:off x="609600" y="914400"/>
            <a:ext cx="7520940" cy="4800600"/>
          </a:xfrm>
        </p:spPr>
        <p:txBody>
          <a:bodyPr>
            <a:normAutofit/>
          </a:bodyPr>
          <a:lstStyle/>
          <a:p>
            <a:r>
              <a:rPr lang="en-US" kern="0" dirty="0">
                <a:solidFill>
                  <a:schemeClr val="accent6">
                    <a:lumMod val="75000"/>
                    <a:lumOff val="25000"/>
                  </a:schemeClr>
                </a:solidFill>
                <a:ea typeface="Times New Roman" panose="02020603050405020304" pitchFamily="18" charset="0"/>
              </a:rPr>
              <a:t>Recipient referred to PRTF (Applies only to MA FFS) </a:t>
            </a:r>
          </a:p>
          <a:p>
            <a:r>
              <a:rPr lang="en-US" dirty="0" smtClean="0"/>
              <a:t>PRTF RESPONSIBILITIES – Failure to submit as noted below may result in Denial:</a:t>
            </a:r>
          </a:p>
          <a:p>
            <a:pPr>
              <a:buClr>
                <a:srgbClr val="ED8B00"/>
              </a:buClr>
              <a:buFont typeface="Wingdings" panose="05000000000000000000" pitchFamily="2" charset="2"/>
              <a:buChar char="v"/>
            </a:pPr>
            <a:r>
              <a:rPr lang="en-US" dirty="0">
                <a:ea typeface="Times New Roman" panose="02020603050405020304" pitchFamily="18" charset="0"/>
                <a:cs typeface="Times New Roman" panose="02020603050405020304" pitchFamily="18" charset="0"/>
              </a:rPr>
              <a:t>A licensed mental health professional </a:t>
            </a:r>
            <a:r>
              <a:rPr lang="en-US" dirty="0" smtClean="0">
                <a:ea typeface="Times New Roman" panose="02020603050405020304" pitchFamily="18" charset="0"/>
                <a:cs typeface="Times New Roman" panose="02020603050405020304" pitchFamily="18" charset="0"/>
              </a:rPr>
              <a:t>s</a:t>
            </a:r>
            <a:r>
              <a:rPr lang="en-US" dirty="0" smtClean="0"/>
              <a:t>ubmits </a:t>
            </a:r>
            <a:r>
              <a:rPr lang="en-US" u="sng" dirty="0" smtClean="0"/>
              <a:t>completed</a:t>
            </a:r>
            <a:r>
              <a:rPr lang="en-US" dirty="0" smtClean="0"/>
              <a:t> DHS 7696 Form to KEPRO via Fax or Atrezzo Provider Portal with </a:t>
            </a:r>
            <a:r>
              <a:rPr lang="en-US" dirty="0"/>
              <a:t>DHS required </a:t>
            </a:r>
            <a:r>
              <a:rPr lang="en-US" dirty="0" smtClean="0"/>
              <a:t>supporting documentation</a:t>
            </a:r>
          </a:p>
          <a:p>
            <a:pPr marL="742950" lvl="3" indent="-277813">
              <a:spcBef>
                <a:spcPts val="600"/>
              </a:spcBef>
              <a:buFont typeface="Wingdings" panose="05000000000000000000" pitchFamily="2" charset="2"/>
              <a:buChar char="Ø"/>
            </a:pPr>
            <a:r>
              <a:rPr lang="en-US" sz="1400" dirty="0" smtClean="0"/>
              <a:t>Diagnostic Assessment completed within the last </a:t>
            </a:r>
            <a:r>
              <a:rPr lang="en-US" sz="1400" dirty="0"/>
              <a:t>180 </a:t>
            </a:r>
            <a:r>
              <a:rPr lang="en-US" sz="1400" dirty="0" smtClean="0"/>
              <a:t>days. </a:t>
            </a:r>
            <a:r>
              <a:rPr lang="en-US" sz="1400" dirty="0"/>
              <a:t>The DA must include functional assessments </a:t>
            </a:r>
            <a:r>
              <a:rPr lang="en-US" sz="1400" dirty="0" smtClean="0"/>
              <a:t>using standardized </a:t>
            </a:r>
            <a:r>
              <a:rPr lang="en-US" sz="1400" dirty="0"/>
              <a:t>instruments such as CASII, SDQ or LOCUS (for individuals over 18 years old) as well as substance abuse </a:t>
            </a:r>
            <a:r>
              <a:rPr lang="en-US" sz="1400" dirty="0" smtClean="0"/>
              <a:t>screenings.</a:t>
            </a:r>
            <a:endParaRPr lang="en-US" sz="1400" dirty="0"/>
          </a:p>
          <a:p>
            <a:pPr marL="742950" lvl="3" indent="-277813">
              <a:spcBef>
                <a:spcPts val="600"/>
              </a:spcBef>
              <a:buFont typeface="Wingdings" panose="05000000000000000000" pitchFamily="2" charset="2"/>
              <a:buChar char="Ø"/>
            </a:pPr>
            <a:r>
              <a:rPr lang="en-US" sz="1400" dirty="0" smtClean="0"/>
              <a:t>Other </a:t>
            </a:r>
            <a:r>
              <a:rPr lang="en-US" sz="1400" dirty="0"/>
              <a:t>recent evaluations (i.e. psychological, neurological, occupational therapy, chemical dependency, etc</a:t>
            </a:r>
            <a:r>
              <a:rPr lang="en-US" sz="1400" dirty="0" smtClean="0"/>
              <a:t>.).</a:t>
            </a:r>
            <a:endParaRPr lang="en-US" sz="1400" dirty="0"/>
          </a:p>
          <a:p>
            <a:pPr marL="742950" lvl="3" indent="-277813">
              <a:spcBef>
                <a:spcPts val="600"/>
              </a:spcBef>
              <a:buFont typeface="Wingdings" panose="05000000000000000000" pitchFamily="2" charset="2"/>
              <a:buChar char="Ø"/>
            </a:pPr>
            <a:r>
              <a:rPr lang="en-US" sz="1400" dirty="0"/>
              <a:t>Special educational records (most recent IEP, Behavior Intervention Plan, and educational testing</a:t>
            </a:r>
            <a:r>
              <a:rPr lang="en-US" sz="1400" dirty="0" smtClean="0"/>
              <a:t>).</a:t>
            </a:r>
            <a:endParaRPr lang="en-US" sz="1400" dirty="0"/>
          </a:p>
          <a:p>
            <a:pPr marL="742950" lvl="3" indent="-277813">
              <a:spcBef>
                <a:spcPts val="600"/>
              </a:spcBef>
              <a:buFont typeface="Wingdings" panose="05000000000000000000" pitchFamily="2" charset="2"/>
              <a:buChar char="Ø"/>
            </a:pPr>
            <a:r>
              <a:rPr lang="en-US" sz="1400" dirty="0"/>
              <a:t>Other relevant school records (academic/ grade reports, discipline/ behavioral records) that provide examples of functional impairment in the school </a:t>
            </a:r>
            <a:r>
              <a:rPr lang="en-US" sz="1400" dirty="0" smtClean="0"/>
              <a:t>setting.</a:t>
            </a:r>
            <a:endParaRPr lang="en-US" sz="1400" dirty="0"/>
          </a:p>
          <a:p>
            <a:pPr marL="742950" lvl="3" indent="-277813">
              <a:spcBef>
                <a:spcPts val="600"/>
              </a:spcBef>
              <a:buFont typeface="Wingdings" panose="05000000000000000000" pitchFamily="2" charset="2"/>
              <a:buChar char="Ø"/>
            </a:pPr>
            <a:r>
              <a:rPr lang="en-US" sz="1400" dirty="0"/>
              <a:t>Records related to involvement in other systems of care (i.e. juvenile justice, child welfare, disability services) that provide examples of functional impairment in home and </a:t>
            </a:r>
            <a:r>
              <a:rPr lang="en-US" sz="1400" dirty="0" smtClean="0"/>
              <a:t>community.</a:t>
            </a:r>
            <a:endParaRPr lang="en-US" sz="1400" dirty="0"/>
          </a:p>
          <a:p>
            <a:pPr marL="742950" lvl="3" indent="-277813">
              <a:spcBef>
                <a:spcPts val="600"/>
              </a:spcBef>
              <a:buFont typeface="Wingdings" panose="05000000000000000000" pitchFamily="2" charset="2"/>
              <a:buChar char="Ø"/>
            </a:pPr>
            <a:r>
              <a:rPr lang="en-US" sz="1400" dirty="0"/>
              <a:t>Relevant medical, dental and vision </a:t>
            </a:r>
            <a:r>
              <a:rPr lang="en-US" sz="1400" dirty="0" smtClean="0"/>
              <a:t>records.</a:t>
            </a:r>
            <a:endParaRPr lang="en-US" sz="1400" dirty="0"/>
          </a:p>
          <a:p>
            <a:pPr marL="742950" lvl="3" indent="-277813">
              <a:spcBef>
                <a:spcPts val="600"/>
              </a:spcBef>
              <a:buFont typeface="Wingdings" panose="05000000000000000000" pitchFamily="2" charset="2"/>
              <a:buChar char="Ø"/>
            </a:pPr>
            <a:r>
              <a:rPr lang="en-US" sz="1400" dirty="0"/>
              <a:t>Discharge summaries from previous inpatient and outpatient </a:t>
            </a:r>
            <a:r>
              <a:rPr lang="en-US" sz="1400" dirty="0" smtClean="0"/>
              <a:t>treatment.</a:t>
            </a:r>
          </a:p>
        </p:txBody>
      </p:sp>
    </p:spTree>
    <p:extLst>
      <p:ext uri="{BB962C8B-B14F-4D97-AF65-F5344CB8AC3E}">
        <p14:creationId xmlns:p14="http://schemas.microsoft.com/office/powerpoint/2010/main" val="178318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65760"/>
            <a:ext cx="7239000" cy="624840"/>
          </a:xfrm>
        </p:spPr>
        <p:txBody>
          <a:bodyPr/>
          <a:lstStyle/>
          <a:p>
            <a:r>
              <a:rPr lang="en-US" sz="2000" dirty="0" smtClean="0"/>
              <a:t>PRTF Admission and Individual Plan of Care and Authorization (DHS-7666)</a:t>
            </a:r>
            <a:endParaRPr lang="en-US" sz="2000" dirty="0"/>
          </a:p>
        </p:txBody>
      </p:sp>
      <p:sp>
        <p:nvSpPr>
          <p:cNvPr id="3" name="Content Placeholder 2"/>
          <p:cNvSpPr>
            <a:spLocks noGrp="1"/>
          </p:cNvSpPr>
          <p:nvPr>
            <p:ph idx="1"/>
          </p:nvPr>
        </p:nvSpPr>
        <p:spPr>
          <a:xfrm>
            <a:off x="914400" y="1066800"/>
            <a:ext cx="7520940" cy="4648200"/>
          </a:xfrm>
        </p:spPr>
        <p:txBody>
          <a:bodyPr>
            <a:normAutofit/>
          </a:bodyPr>
          <a:lstStyle/>
          <a:p>
            <a:pPr marL="341313" indent="-341313"/>
            <a:r>
              <a:rPr lang="en-US" dirty="0" smtClean="0"/>
              <a:t>Upon </a:t>
            </a:r>
            <a:r>
              <a:rPr lang="en-US" dirty="0"/>
              <a:t>admission to a PRTF, initial authorizations are valid for 90 days of treatment. </a:t>
            </a:r>
          </a:p>
          <a:p>
            <a:pPr marL="341313" lvl="1" indent="-341313">
              <a:spcAft>
                <a:spcPts val="600"/>
              </a:spcAft>
            </a:pPr>
            <a:r>
              <a:rPr lang="en-US" dirty="0" smtClean="0"/>
              <a:t>Once </a:t>
            </a:r>
            <a:r>
              <a:rPr lang="en-US" dirty="0"/>
              <a:t>admitted, the PRTF Provider must submit the DHS </a:t>
            </a:r>
            <a:r>
              <a:rPr lang="en-US" dirty="0">
                <a:hlinkClick r:id="rId2"/>
              </a:rPr>
              <a:t>Plan of Care</a:t>
            </a:r>
            <a:r>
              <a:rPr lang="en-US" dirty="0"/>
              <a:t> form (DHS-7666) within 14 days of admission. If the Plan of Care and ITP are not received within 14 days of admission, the earliest date the </a:t>
            </a:r>
            <a:r>
              <a:rPr lang="en-US" dirty="0" smtClean="0"/>
              <a:t>KEPRO </a:t>
            </a:r>
            <a:r>
              <a:rPr lang="en-US" dirty="0"/>
              <a:t>will approve is the receipt date, unless the PRTF has good cause for late submission.</a:t>
            </a:r>
          </a:p>
          <a:p>
            <a:pPr marL="341313" lvl="1" indent="-341313">
              <a:spcAft>
                <a:spcPts val="600"/>
              </a:spcAft>
            </a:pPr>
            <a:r>
              <a:rPr lang="en-US" dirty="0" smtClean="0"/>
              <a:t>KEPRO </a:t>
            </a:r>
            <a:r>
              <a:rPr lang="en-US" dirty="0"/>
              <a:t>will approve up to 90 days of treatment on </a:t>
            </a:r>
            <a:r>
              <a:rPr lang="en-US" dirty="0" smtClean="0"/>
              <a:t>up to four (4) IHAs </a:t>
            </a:r>
            <a:r>
              <a:rPr lang="en-US" dirty="0"/>
              <a:t>for the initial treatment </a:t>
            </a:r>
            <a:r>
              <a:rPr lang="en-US" dirty="0" smtClean="0"/>
              <a:t>period. </a:t>
            </a:r>
          </a:p>
          <a:p>
            <a:pPr marL="341313" lvl="1" indent="-341313">
              <a:spcAft>
                <a:spcPts val="600"/>
              </a:spcAft>
            </a:pPr>
            <a:r>
              <a:rPr lang="en-US" dirty="0" smtClean="0"/>
              <a:t>Each </a:t>
            </a:r>
            <a:r>
              <a:rPr lang="en-US" dirty="0"/>
              <a:t>IHA will have the </a:t>
            </a:r>
            <a:r>
              <a:rPr lang="en-US" dirty="0" smtClean="0"/>
              <a:t>initial date </a:t>
            </a:r>
            <a:r>
              <a:rPr lang="en-US" dirty="0"/>
              <a:t>of admission, but will not have from/to dates in more than one month.</a:t>
            </a:r>
          </a:p>
          <a:p>
            <a:pPr marL="341313" lvl="1" indent="-341313">
              <a:spcAft>
                <a:spcPts val="600"/>
              </a:spcAft>
            </a:pPr>
            <a:r>
              <a:rPr lang="en-US" dirty="0" smtClean="0"/>
              <a:t>The </a:t>
            </a:r>
            <a:r>
              <a:rPr lang="en-US" dirty="0"/>
              <a:t>PRTF will indicate on the plan of care form that the treatment team has verified certification of need for treatment.</a:t>
            </a:r>
          </a:p>
          <a:p>
            <a:pPr marL="341313" lvl="1" indent="-341313">
              <a:spcAft>
                <a:spcPts val="600"/>
              </a:spcAft>
            </a:pPr>
            <a:r>
              <a:rPr lang="en-US" dirty="0"/>
              <a:t>The facility will attach their Individual Treatment Plan [ITP] that outlines treatment </a:t>
            </a:r>
            <a:r>
              <a:rPr lang="en-US" dirty="0" smtClean="0"/>
              <a:t>goals</a:t>
            </a:r>
            <a:r>
              <a:rPr lang="en-US" dirty="0"/>
              <a:t> </a:t>
            </a:r>
            <a:r>
              <a:rPr lang="en-US" dirty="0" smtClean="0"/>
              <a:t>with dates corresponding to the service request.</a:t>
            </a:r>
          </a:p>
          <a:p>
            <a:pPr marL="341313" lvl="1" indent="-341313">
              <a:spcAft>
                <a:spcPts val="600"/>
              </a:spcAft>
            </a:pPr>
            <a:r>
              <a:rPr lang="en-US" dirty="0" smtClean="0"/>
              <a:t>The PRTF will include a Risk Management Plan (RM).</a:t>
            </a:r>
            <a:endParaRPr lang="en-US" dirty="0"/>
          </a:p>
          <a:p>
            <a:pPr marL="341313" lvl="1" indent="-341313"/>
            <a:r>
              <a:rPr lang="en-US" dirty="0"/>
              <a:t>KEPRO will change the IHA from suspended to approved and enter the PRTF’s NPI</a:t>
            </a:r>
            <a:r>
              <a:rPr lang="en-US" dirty="0" smtClean="0"/>
              <a:t>.</a:t>
            </a:r>
            <a:endParaRPr lang="en-US" dirty="0"/>
          </a:p>
        </p:txBody>
      </p:sp>
    </p:spTree>
    <p:extLst>
      <p:ext uri="{BB962C8B-B14F-4D97-AF65-F5344CB8AC3E}">
        <p14:creationId xmlns:p14="http://schemas.microsoft.com/office/powerpoint/2010/main" val="1541876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Admission IHA’s</a:t>
            </a:r>
            <a:endParaRPr lang="en-US" dirty="0"/>
          </a:p>
        </p:txBody>
      </p:sp>
      <p:sp>
        <p:nvSpPr>
          <p:cNvPr id="3" name="Content Placeholder 2"/>
          <p:cNvSpPr>
            <a:spLocks noGrp="1"/>
          </p:cNvSpPr>
          <p:nvPr>
            <p:ph idx="1"/>
          </p:nvPr>
        </p:nvSpPr>
        <p:spPr>
          <a:xfrm>
            <a:off x="822960" y="1100628"/>
            <a:ext cx="7520940" cy="4157172"/>
          </a:xfrm>
        </p:spPr>
        <p:txBody>
          <a:bodyPr/>
          <a:lstStyle/>
          <a:p>
            <a:r>
              <a:rPr lang="en-US" dirty="0" smtClean="0"/>
              <a:t>At this point, there will be at least 4 authorizations in MMIS, but only 3 that can be used for billing for admissions up to 90 days.</a:t>
            </a:r>
          </a:p>
          <a:p>
            <a:endParaRPr lang="en-US" dirty="0" smtClean="0"/>
          </a:p>
          <a:p>
            <a:pPr>
              <a:buClr>
                <a:srgbClr val="ED8B00"/>
              </a:buClr>
              <a:buFont typeface="+mj-lt"/>
              <a:buAutoNum type="arabicPeriod"/>
            </a:pPr>
            <a:r>
              <a:rPr lang="en-US" u="sng" dirty="0" smtClean="0"/>
              <a:t>Eligibility for Admission </a:t>
            </a:r>
            <a:r>
              <a:rPr lang="en-US" b="0" dirty="0" smtClean="0"/>
              <a:t>authorization– Uses referring provider’s NPI and the date the request was received for the admit date, from date and to date. </a:t>
            </a:r>
            <a:r>
              <a:rPr lang="en-US" b="0" i="1" dirty="0" smtClean="0">
                <a:solidFill>
                  <a:srgbClr val="FF0000"/>
                </a:solidFill>
              </a:rPr>
              <a:t>**This IHA indicates effective date of eligibility**</a:t>
            </a:r>
          </a:p>
          <a:p>
            <a:pPr>
              <a:buClr>
                <a:srgbClr val="ED8B00"/>
              </a:buClr>
              <a:buFont typeface="+mj-lt"/>
              <a:buAutoNum type="arabicPeriod"/>
            </a:pPr>
            <a:r>
              <a:rPr lang="en-US" u="sng" dirty="0" smtClean="0"/>
              <a:t>First</a:t>
            </a:r>
            <a:r>
              <a:rPr lang="en-US" b="0" dirty="0" smtClean="0"/>
              <a:t> </a:t>
            </a:r>
            <a:r>
              <a:rPr lang="en-US" dirty="0" smtClean="0"/>
              <a:t>Admission</a:t>
            </a:r>
            <a:r>
              <a:rPr lang="en-US" b="0" dirty="0" smtClean="0"/>
              <a:t> IHA – Uses PRTF facility’s NPI, actual admit date and a partial month from/to dates</a:t>
            </a:r>
          </a:p>
          <a:p>
            <a:pPr>
              <a:buClr>
                <a:srgbClr val="ED8B00"/>
              </a:buClr>
              <a:buFont typeface="+mj-lt"/>
              <a:buAutoNum type="arabicPeriod"/>
            </a:pPr>
            <a:r>
              <a:rPr lang="en-US" u="sng" dirty="0" smtClean="0"/>
              <a:t>Second</a:t>
            </a:r>
            <a:r>
              <a:rPr lang="en-US" b="0" dirty="0" smtClean="0"/>
              <a:t> </a:t>
            </a:r>
            <a:r>
              <a:rPr lang="en-US" dirty="0" smtClean="0"/>
              <a:t>Admission</a:t>
            </a:r>
            <a:r>
              <a:rPr lang="en-US" b="0" dirty="0" smtClean="0"/>
              <a:t> IHA – Uses PRTF facility’s NPI, actual admit date, and has a full month from/to dates</a:t>
            </a:r>
          </a:p>
          <a:p>
            <a:pPr>
              <a:buClr>
                <a:srgbClr val="ED8B00"/>
              </a:buClr>
              <a:buFont typeface="+mj-lt"/>
              <a:buAutoNum type="arabicPeriod"/>
            </a:pPr>
            <a:r>
              <a:rPr lang="en-US" u="sng" dirty="0" smtClean="0"/>
              <a:t>Third</a:t>
            </a:r>
            <a:r>
              <a:rPr lang="en-US" b="0" dirty="0" smtClean="0"/>
              <a:t> </a:t>
            </a:r>
            <a:r>
              <a:rPr lang="en-US" dirty="0" smtClean="0"/>
              <a:t>Admission</a:t>
            </a:r>
            <a:r>
              <a:rPr lang="en-US" b="0" dirty="0" smtClean="0"/>
              <a:t> IHA – Uses PRTF facility’s NPI, actual admit date, and has a full month from/to dates</a:t>
            </a:r>
          </a:p>
          <a:p>
            <a:pPr>
              <a:buClr>
                <a:srgbClr val="ED8B00"/>
              </a:buClr>
              <a:buFont typeface="+mj-lt"/>
              <a:buAutoNum type="arabicPeriod"/>
            </a:pPr>
            <a:r>
              <a:rPr lang="en-US" u="sng" dirty="0" smtClean="0"/>
              <a:t>Fourth</a:t>
            </a:r>
            <a:r>
              <a:rPr lang="en-US" dirty="0" smtClean="0"/>
              <a:t> Admission </a:t>
            </a:r>
            <a:r>
              <a:rPr lang="en-US" b="0" dirty="0" smtClean="0"/>
              <a:t>IHA (potentially) </a:t>
            </a:r>
            <a:r>
              <a:rPr lang="en-US" b="0" dirty="0"/>
              <a:t>- Uses PRTF facility’s NPI, actual admit date, and </a:t>
            </a:r>
            <a:r>
              <a:rPr lang="en-US" b="0" dirty="0" smtClean="0"/>
              <a:t>may have a partial </a:t>
            </a:r>
            <a:r>
              <a:rPr lang="en-US" b="0" dirty="0"/>
              <a:t>month from/to </a:t>
            </a:r>
            <a:r>
              <a:rPr lang="en-US" b="0" dirty="0" smtClean="0"/>
              <a:t>dates for the remaining authorization period</a:t>
            </a:r>
            <a:endParaRPr lang="en-US" b="0" dirty="0"/>
          </a:p>
          <a:p>
            <a:pPr>
              <a:buFont typeface="+mj-lt"/>
              <a:buAutoNum type="arabicPeriod"/>
            </a:pPr>
            <a:endParaRPr lang="en-US" b="0" dirty="0" smtClean="0"/>
          </a:p>
          <a:p>
            <a:endParaRPr lang="en-US" dirty="0"/>
          </a:p>
        </p:txBody>
      </p:sp>
    </p:spTree>
    <p:extLst>
      <p:ext uri="{BB962C8B-B14F-4D97-AF65-F5344CB8AC3E}">
        <p14:creationId xmlns:p14="http://schemas.microsoft.com/office/powerpoint/2010/main" val="4982485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Custom 5">
      <a:dk1>
        <a:srgbClr val="000000"/>
      </a:dk1>
      <a:lt1>
        <a:srgbClr val="FFFFFF"/>
      </a:lt1>
      <a:dk2>
        <a:srgbClr val="434342"/>
      </a:dk2>
      <a:lt2>
        <a:srgbClr val="CDD7D9"/>
      </a:lt2>
      <a:accent1>
        <a:srgbClr val="AD9F8A"/>
      </a:accent1>
      <a:accent2>
        <a:srgbClr val="ED8B00"/>
      </a:accent2>
      <a:accent3>
        <a:srgbClr val="002855"/>
      </a:accent3>
      <a:accent4>
        <a:srgbClr val="7C984A"/>
      </a:accent4>
      <a:accent5>
        <a:srgbClr val="C2AD8D"/>
      </a:accent5>
      <a:accent6>
        <a:srgbClr val="002855"/>
      </a:accent6>
      <a:hlink>
        <a:srgbClr val="002855"/>
      </a:hlink>
      <a:folHlink>
        <a:srgbClr val="ED8B00"/>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txDef>
      <a:spPr>
        <a:noFill/>
      </a:spPr>
      <a:bodyPr wrap="square" rtlCol="0">
        <a:spAutoFit/>
      </a:bodyPr>
      <a:lstStyle>
        <a:defPPr algn="l">
          <a:defRPr sz="1600" dirty="0">
            <a:latin typeface="Calibri" panose="020F0502020204030204" pitchFamily="34" charset="0"/>
            <a:cs typeface="Calibri" panose="020F050202020403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Newsletter_x0020_Name xmlns="6c2cd7e1-ffa7-45e4-89b8-ea033ba16a0d" xsi:nil="true"/>
    <Category xmlns="6c2cd7e1-ffa7-45e4-89b8-ea033ba16a0d"/>
    <Rank xmlns="6c2cd7e1-ffa7-45e4-89b8-ea033ba16a0d" xsi:nil="true"/>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521616910C1A4E9523BCC327AFD7E5" ma:contentTypeVersion="10" ma:contentTypeDescription="Create a new document." ma:contentTypeScope="" ma:versionID="074be37f0131bb0dcb9bfcebbd010674">
  <xsd:schema xmlns:xsd="http://www.w3.org/2001/XMLSchema" xmlns:xs="http://www.w3.org/2001/XMLSchema" xmlns:p="http://schemas.microsoft.com/office/2006/metadata/properties" xmlns:ns1="6c2cd7e1-ffa7-45e4-89b8-ea033ba16a0d" xmlns:ns2="http://schemas.microsoft.com/sharepoint/v3" xmlns:ns3="83255572-2c2a-4b33-ad0d-c1765e97059b" targetNamespace="http://schemas.microsoft.com/office/2006/metadata/properties" ma:root="true" ma:fieldsID="a24e113c681b33c25f330859e86190c4" ns1:_="" ns2:_="" ns3:_="">
    <xsd:import namespace="6c2cd7e1-ffa7-45e4-89b8-ea033ba16a0d"/>
    <xsd:import namespace="http://schemas.microsoft.com/sharepoint/v3"/>
    <xsd:import namespace="83255572-2c2a-4b33-ad0d-c1765e97059b"/>
    <xsd:element name="properties">
      <xsd:complexType>
        <xsd:sequence>
          <xsd:element name="documentManagement">
            <xsd:complexType>
              <xsd:all>
                <xsd:element ref="ns1:Newsletter_x0020_Name" minOccurs="0"/>
                <xsd:element ref="ns1:Category" minOccurs="0"/>
                <xsd:element ref="ns2:PublishingStartDate" minOccurs="0"/>
                <xsd:element ref="ns2:PublishingExpirationDate" minOccurs="0"/>
                <xsd:element ref="ns1:MediaServiceMetadata" minOccurs="0"/>
                <xsd:element ref="ns1:MediaServiceFastMetadata" minOccurs="0"/>
                <xsd:element ref="ns1:MediaServiceDateTaken" minOccurs="0"/>
                <xsd:element ref="ns1:MediaServiceAutoTags" minOccurs="0"/>
                <xsd:element ref="ns1:Rank"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cd7e1-ffa7-45e4-89b8-ea033ba16a0d" elementFormDefault="qualified">
    <xsd:import namespace="http://schemas.microsoft.com/office/2006/documentManagement/types"/>
    <xsd:import namespace="http://schemas.microsoft.com/office/infopath/2007/PartnerControls"/>
    <xsd:element name="Newsletter_x0020_Name" ma:index="0" nillable="true" ma:displayName="Newsletter Name" ma:format="Dropdown" ma:indexed="true" ma:internalName="Newsletter_x0020_Name">
      <xsd:simpleType>
        <xsd:restriction base="dms:Choice">
          <xsd:enumeration value="KEPRO 360° - Focused on You"/>
          <xsd:enumeration value="In-Focus: Corporate Compliance &amp; Ethics"/>
          <xsd:enumeration value="EAP - Solutions - Manager Newsletter"/>
          <xsd:enumeration value="EAP - Balance - Employee Newsletter"/>
          <xsd:enumeration value="KEPRO Connect Ohio"/>
          <xsd:enumeration value="OHPCC Healthy Together"/>
          <xsd:enumeration value="HCQU Cares"/>
          <xsd:enumeration value="HCQU Cares: Nursing Edition"/>
          <xsd:enumeration value="VA Insider"/>
        </xsd:restriction>
      </xsd:simpleType>
    </xsd:element>
    <xsd:element name="Category" ma:index="3" nillable="true" ma:displayName="Category" ma:internalName="Category">
      <xsd:complexType>
        <xsd:complexContent>
          <xsd:extension base="dms:MultiChoice">
            <xsd:sequence>
              <xsd:element name="Value" maxOccurs="unbounded" minOccurs="0" nillable="true">
                <xsd:simpleType>
                  <xsd:restriction base="dms:Choice">
                    <xsd:enumeration value="Graphics"/>
                    <xsd:enumeration value="Logos"/>
                    <xsd:enumeration value="Marketing Slicks"/>
                    <xsd:enumeration value="Newsletters"/>
                    <xsd:enumeration value="Templates"/>
                    <xsd:enumeration value="Quicklinks"/>
                    <xsd:enumeration value="Guides"/>
                  </xsd:restriction>
                </xsd:simpleType>
              </xsd:element>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Rank" ma:index="16" nillable="true" ma:displayName="Rank" ma:decimals="0" ma:description="This is to prioritize the list of newsletters so that we can control which newsletter folder is at the top of the list in the view." ma:internalName="Rank">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3255572-2c2a-4b33-ad0d-c1765e97059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Content Typ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A89F61-58C0-461F-9AE1-0BCDD16401CF}">
  <ds:schemaRefs>
    <ds:schemaRef ds:uri="http://schemas.microsoft.com/sharepoint/v3"/>
    <ds:schemaRef ds:uri="http://schemas.microsoft.com/office/2006/metadata/properties"/>
    <ds:schemaRef ds:uri="http://purl.org/dc/elements/1.1/"/>
    <ds:schemaRef ds:uri="http://purl.org/dc/terms/"/>
    <ds:schemaRef ds:uri="http://www.w3.org/XML/1998/namespace"/>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83255572-2c2a-4b33-ad0d-c1765e97059b"/>
    <ds:schemaRef ds:uri="6c2cd7e1-ffa7-45e4-89b8-ea033ba16a0d"/>
  </ds:schemaRefs>
</ds:datastoreItem>
</file>

<file path=customXml/itemProps2.xml><?xml version="1.0" encoding="utf-8"?>
<ds:datastoreItem xmlns:ds="http://schemas.openxmlformats.org/officeDocument/2006/customXml" ds:itemID="{C94B156C-10B5-4269-8891-A39465B85B2D}">
  <ds:schemaRefs>
    <ds:schemaRef ds:uri="http://schemas.microsoft.com/sharepoint/v3/contenttype/forms"/>
  </ds:schemaRefs>
</ds:datastoreItem>
</file>

<file path=customXml/itemProps3.xml><?xml version="1.0" encoding="utf-8"?>
<ds:datastoreItem xmlns:ds="http://schemas.openxmlformats.org/officeDocument/2006/customXml" ds:itemID="{B7D83B85-E96C-4D69-86E6-76C052AABB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2cd7e1-ffa7-45e4-89b8-ea033ba16a0d"/>
    <ds:schemaRef ds:uri="http://schemas.microsoft.com/sharepoint/v3"/>
    <ds:schemaRef ds:uri="83255572-2c2a-4b33-ad0d-c1765e9705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Angles</Template>
  <TotalTime>11065</TotalTime>
  <Words>2600</Words>
  <Application>Microsoft Office PowerPoint</Application>
  <PresentationFormat>On-screen Show (4:3)</PresentationFormat>
  <Paragraphs>214</Paragraphs>
  <Slides>26</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26</vt:i4>
      </vt:variant>
    </vt:vector>
  </HeadingPairs>
  <TitlesOfParts>
    <vt:vector size="35" baseType="lpstr">
      <vt:lpstr>Arial</vt:lpstr>
      <vt:lpstr>Calibri</vt:lpstr>
      <vt:lpstr>DIN Pro Cond Bold</vt:lpstr>
      <vt:lpstr>Palatino Linotype</vt:lpstr>
      <vt:lpstr>Times New Roman</vt:lpstr>
      <vt:lpstr>Tunga</vt:lpstr>
      <vt:lpstr>Wingdings</vt:lpstr>
      <vt:lpstr>Angles</vt:lpstr>
      <vt:lpstr>Office Theme</vt:lpstr>
      <vt:lpstr>Psychiatric Residential Treatment Facility- PRTF</vt:lpstr>
      <vt:lpstr>Third party Liability (TPL)</vt:lpstr>
      <vt:lpstr> (TPL) “Good faith effort”</vt:lpstr>
      <vt:lpstr>Eligibility of Admission – workflow </vt:lpstr>
      <vt:lpstr>Eligibility of Admission</vt:lpstr>
      <vt:lpstr>Eligibility of Admission status</vt:lpstr>
      <vt:lpstr>Eligibility of Admission – workflow </vt:lpstr>
      <vt:lpstr>PRTF Admission and Individual Plan of Care and Authorization (DHS-7666)</vt:lpstr>
      <vt:lpstr>Admission IHA’s</vt:lpstr>
      <vt:lpstr> Continued Stay Authorization Requirements </vt:lpstr>
      <vt:lpstr>Continued Stay Authorization Requirements - CONT’D.</vt:lpstr>
      <vt:lpstr>Continued Stay Authorization Requirements - CONT’D.</vt:lpstr>
      <vt:lpstr>Discharge of the member</vt:lpstr>
      <vt:lpstr> Changes in Insurance Coverage </vt:lpstr>
      <vt:lpstr>Communications through Atrezzo   </vt:lpstr>
      <vt:lpstr>Document identification</vt:lpstr>
      <vt:lpstr>DOCUMENTATION IDENTIFICATION, continued </vt:lpstr>
      <vt:lpstr>Clinical review notes in Atrezzo / mmis  </vt:lpstr>
      <vt:lpstr>Clinical review notes in Atrezzo/mmis continued</vt:lpstr>
      <vt:lpstr>Clinical review notes in Atrezzo/mmis continued</vt:lpstr>
      <vt:lpstr>Updated Plan of Care for Changes in Diagnoses</vt:lpstr>
      <vt:lpstr> Wait list </vt:lpstr>
      <vt:lpstr>Links to MHCP PRTF Criteria and DHS-7696</vt:lpstr>
      <vt:lpstr>PowerPoint Presentation</vt:lpstr>
      <vt:lpstr>Question &amp; Answers</vt:lpstr>
      <vt:lpstr>PowerPoint Presentation</vt:lpstr>
    </vt:vector>
  </TitlesOfParts>
  <Company>HBGSCCM001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Hall, Sierra</dc:creator>
  <cp:lastModifiedBy>Theresa L. Niederkruger</cp:lastModifiedBy>
  <cp:revision>132</cp:revision>
  <dcterms:created xsi:type="dcterms:W3CDTF">2016-09-01T15:48:52Z</dcterms:created>
  <dcterms:modified xsi:type="dcterms:W3CDTF">2020-06-05T19:15:00Z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0x010100FC521616910C1A4E9523BCC327AFD7E5</vt:lpwstr>
  </property>
</Properties>
</file>