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9" r:id="rId4"/>
  </p:sldMasterIdLst>
  <p:notesMasterIdLst>
    <p:notesMasterId r:id="rId42"/>
  </p:notesMasterIdLst>
  <p:sldIdLst>
    <p:sldId id="269" r:id="rId5"/>
    <p:sldId id="376" r:id="rId6"/>
    <p:sldId id="366" r:id="rId7"/>
    <p:sldId id="340" r:id="rId8"/>
    <p:sldId id="316" r:id="rId9"/>
    <p:sldId id="342" r:id="rId10"/>
    <p:sldId id="343" r:id="rId11"/>
    <p:sldId id="344" r:id="rId12"/>
    <p:sldId id="345" r:id="rId13"/>
    <p:sldId id="346" r:id="rId14"/>
    <p:sldId id="349" r:id="rId15"/>
    <p:sldId id="371" r:id="rId16"/>
    <p:sldId id="350" r:id="rId17"/>
    <p:sldId id="351" r:id="rId18"/>
    <p:sldId id="352" r:id="rId19"/>
    <p:sldId id="353" r:id="rId20"/>
    <p:sldId id="354" r:id="rId21"/>
    <p:sldId id="355" r:id="rId22"/>
    <p:sldId id="363" r:id="rId23"/>
    <p:sldId id="356" r:id="rId24"/>
    <p:sldId id="393" r:id="rId25"/>
    <p:sldId id="357" r:id="rId26"/>
    <p:sldId id="358" r:id="rId27"/>
    <p:sldId id="367" r:id="rId28"/>
    <p:sldId id="368" r:id="rId29"/>
    <p:sldId id="369" r:id="rId30"/>
    <p:sldId id="361" r:id="rId31"/>
    <p:sldId id="372" r:id="rId32"/>
    <p:sldId id="394" r:id="rId33"/>
    <p:sldId id="388" r:id="rId34"/>
    <p:sldId id="389" r:id="rId35"/>
    <p:sldId id="390" r:id="rId36"/>
    <p:sldId id="391" r:id="rId37"/>
    <p:sldId id="392" r:id="rId38"/>
    <p:sldId id="318" r:id="rId39"/>
    <p:sldId id="311" r:id="rId40"/>
    <p:sldId id="324" r:id="rId41"/>
  </p:sldIdLst>
  <p:sldSz cx="12192000" cy="6858000"/>
  <p:notesSz cx="6858000" cy="9144000"/>
  <p:embeddedFontLst>
    <p:embeddedFont>
      <p:font typeface="Calibri" panose="020F0502020204030204" pitchFamily="34" charset="0"/>
      <p:regular r:id="rId43"/>
      <p:bold r:id="rId44"/>
      <p:italic r:id="rId45"/>
      <p:boldItalic r:id="rId46"/>
    </p:embeddedFont>
    <p:embeddedFont>
      <p:font typeface="Open Sans" panose="020B0606030504020204" pitchFamily="34" charset="0"/>
      <p:regular r:id="rId47"/>
      <p:bold r:id="rId48"/>
      <p:italic r:id="rId49"/>
      <p:boldItalic r:id="rId50"/>
    </p:embeddedFont>
    <p:embeddedFont>
      <p:font typeface="Raleway" panose="020B0503030101060003" pitchFamily="34" charset="0"/>
      <p:regular r:id="rId51"/>
      <p:bold r:id="rId52"/>
      <p:italic r:id="rId53"/>
      <p:boldItalic r:id="rId54"/>
    </p:embeddedFont>
    <p:embeddedFont>
      <p:font typeface="Raleway Light" panose="020B0403030101060003" pitchFamily="34" charset="0"/>
      <p:regular r:id="rId55"/>
      <p:italic r:id="rId56"/>
    </p:embeddedFont>
    <p:embeddedFont>
      <p:font typeface="Raleway SemiBold" panose="020B0703030101060003" pitchFamily="34" charset="0"/>
      <p:bold r:id="rId57"/>
      <p:boldItalic r:id="rId58"/>
    </p:embeddedFont>
    <p:embeddedFont>
      <p:font typeface="Roboto" panose="02000000000000000000" pitchFamily="2" charset="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6980"/>
    <a:srgbClr val="EF8A45"/>
    <a:srgbClr val="37465E"/>
    <a:srgbClr val="F2F2F2"/>
    <a:srgbClr val="D4CCA8"/>
    <a:srgbClr val="70C2D4"/>
    <a:srgbClr val="E0E0E8"/>
    <a:srgbClr val="D9C973"/>
    <a:srgbClr val="404040"/>
    <a:srgbClr val="A6AF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82256" autoAdjust="0"/>
  </p:normalViewPr>
  <p:slideViewPr>
    <p:cSldViewPr snapToGrid="0">
      <p:cViewPr varScale="1">
        <p:scale>
          <a:sx n="90" d="100"/>
          <a:sy n="90" d="100"/>
        </p:scale>
        <p:origin x="1242" y="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EB3CC-822A-448C-A494-11F5A0573AD4}" type="datetimeFigureOut">
              <a:rPr lang="en-US" smtClean="0"/>
              <a:t>5/18/2023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39BA10-C5CF-4769-BB45-19E5C126BAC8}" type="slidenum">
              <a:rPr lang="en-US" smtClean="0"/>
              <a:t>‹#›</a:t>
            </a:fld>
            <a:endParaRPr lang="en-US" dirty="0"/>
          </a:p>
        </p:txBody>
      </p:sp>
    </p:spTree>
    <p:extLst>
      <p:ext uri="{BB962C8B-B14F-4D97-AF65-F5344CB8AC3E}">
        <p14:creationId xmlns:p14="http://schemas.microsoft.com/office/powerpoint/2010/main" val="225573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the MRA Kepro is an impartial party and uses the MHCP policies and statutes that are in place for EIDBI services to conduct reviews. </a:t>
            </a:r>
          </a:p>
          <a:p>
            <a:pPr marL="171450" indent="-171450">
              <a:buFont typeface="Arial" panose="020B0604020202020204" pitchFamily="34" charset="0"/>
              <a:buChar char="•"/>
            </a:pPr>
            <a:r>
              <a:rPr lang="en-US" dirty="0"/>
              <a:t>Kepro does not handle any billing/claims concerns and we ask those questions be directed the DHS provider call center who can further assist with connecting you to an EIDBI billing trainer. </a:t>
            </a:r>
          </a:p>
          <a:p>
            <a:pPr marL="171450" indent="-171450">
              <a:buFont typeface="Arial" panose="020B0604020202020204" pitchFamily="34" charset="0"/>
              <a:buChar char="•"/>
            </a:pPr>
            <a:r>
              <a:rPr lang="en-US" dirty="0"/>
              <a:t>General overview of the submission process. For more detailed instructions on the submission process please visit our website at </a:t>
            </a:r>
            <a:r>
              <a:rPr lang="en-US" i="1" dirty="0">
                <a:solidFill>
                  <a:srgbClr val="0070C0"/>
                </a:solidFill>
              </a:rPr>
              <a:t>https://mhcp.kepro.com/training </a:t>
            </a:r>
            <a:r>
              <a:rPr lang="en-US" dirty="0"/>
              <a:t>for user guides and system navigation materials. </a:t>
            </a:r>
          </a:p>
          <a:p>
            <a:pPr marL="171450" indent="-171450">
              <a:buFont typeface="Arial" panose="020B0604020202020204" pitchFamily="34" charset="0"/>
              <a:buChar char="•"/>
            </a:pPr>
            <a:r>
              <a:rPr lang="en-US" dirty="0"/>
              <a:t>Following the review and information presented during the call today we hope to increase the certification outcomes for providers by addressing common reasons for rejections or requesting additional information.</a:t>
            </a:r>
          </a:p>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2</a:t>
            </a:fld>
            <a:endParaRPr lang="en-US"/>
          </a:p>
        </p:txBody>
      </p:sp>
    </p:spTree>
    <p:extLst>
      <p:ext uri="{BB962C8B-B14F-4D97-AF65-F5344CB8AC3E}">
        <p14:creationId xmlns:p14="http://schemas.microsoft.com/office/powerpoint/2010/main" val="830411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35</a:t>
            </a:fld>
            <a:endParaRPr lang="en-US"/>
          </a:p>
        </p:txBody>
      </p:sp>
    </p:spTree>
    <p:extLst>
      <p:ext uri="{BB962C8B-B14F-4D97-AF65-F5344CB8AC3E}">
        <p14:creationId xmlns:p14="http://schemas.microsoft.com/office/powerpoint/2010/main" val="1383290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7465E"/>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6A80D5C-F6B9-46E6-A8BE-B9BF160559CC}"/>
              </a:ext>
            </a:extLst>
          </p:cNvPr>
          <p:cNvCxnSpPr/>
          <p:nvPr userDrawn="1"/>
        </p:nvCxnSpPr>
        <p:spPr>
          <a:xfrm>
            <a:off x="9855200" y="6035040"/>
            <a:ext cx="2336800" cy="0"/>
          </a:xfrm>
          <a:prstGeom prst="line">
            <a:avLst/>
          </a:prstGeom>
          <a:ln w="25400">
            <a:solidFill>
              <a:srgbClr val="D9C973"/>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F7C795F-5433-4A60-99E9-11D6004680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505" y="1808666"/>
            <a:ext cx="3114560" cy="853069"/>
          </a:xfrm>
          <a:prstGeom prst="rect">
            <a:avLst/>
          </a:prstGeom>
        </p:spPr>
      </p:pic>
      <p:cxnSp>
        <p:nvCxnSpPr>
          <p:cNvPr id="10" name="Straight Connector 9">
            <a:extLst>
              <a:ext uri="{FF2B5EF4-FFF2-40B4-BE49-F238E27FC236}">
                <a16:creationId xmlns:a16="http://schemas.microsoft.com/office/drawing/2014/main" id="{88C5DE60-93B0-4498-BD52-9D8AC7046359}"/>
              </a:ext>
            </a:extLst>
          </p:cNvPr>
          <p:cNvCxnSpPr/>
          <p:nvPr userDrawn="1"/>
        </p:nvCxnSpPr>
        <p:spPr>
          <a:xfrm>
            <a:off x="0" y="3098800"/>
            <a:ext cx="4490720" cy="0"/>
          </a:xfrm>
          <a:prstGeom prst="line">
            <a:avLst/>
          </a:prstGeom>
          <a:ln w="25400">
            <a:solidFill>
              <a:srgbClr val="D9C973"/>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2654DA9-A0B0-45D3-B7B8-375262ACB9AB}"/>
              </a:ext>
            </a:extLst>
          </p:cNvPr>
          <p:cNvSpPr>
            <a:spLocks noGrp="1"/>
          </p:cNvSpPr>
          <p:nvPr>
            <p:ph type="ctrTitle" hasCustomPrompt="1"/>
          </p:nvPr>
        </p:nvSpPr>
        <p:spPr>
          <a:xfrm>
            <a:off x="888999" y="3149405"/>
            <a:ext cx="9144000" cy="977313"/>
          </a:xfrm>
          <a:prstGeom prst="rect">
            <a:avLst/>
          </a:prstGeom>
        </p:spPr>
        <p:txBody>
          <a:bodyPr anchor="b">
            <a:noAutofit/>
          </a:bodyPr>
          <a:lstStyle>
            <a:lvl1pPr algn="l">
              <a:defRPr sz="5400" b="0" cap="all" baseline="0">
                <a:solidFill>
                  <a:schemeClr val="bg1"/>
                </a:solidFill>
                <a:latin typeface="Raleway" panose="020B0503030101060003" pitchFamily="34" charset="0"/>
              </a:defRPr>
            </a:lvl1pPr>
          </a:lstStyle>
          <a:p>
            <a:r>
              <a:rPr lang="en-US" dirty="0"/>
              <a:t>PRESENTATION TITLE</a:t>
            </a:r>
          </a:p>
        </p:txBody>
      </p:sp>
      <p:sp>
        <p:nvSpPr>
          <p:cNvPr id="14" name="Subtitle 2">
            <a:extLst>
              <a:ext uri="{FF2B5EF4-FFF2-40B4-BE49-F238E27FC236}">
                <a16:creationId xmlns:a16="http://schemas.microsoft.com/office/drawing/2014/main" id="{20404EE8-B2A5-450E-9A81-6228F56DC48D}"/>
              </a:ext>
            </a:extLst>
          </p:cNvPr>
          <p:cNvSpPr>
            <a:spLocks noGrp="1"/>
          </p:cNvSpPr>
          <p:nvPr>
            <p:ph type="subTitle" idx="1" hasCustomPrompt="1"/>
          </p:nvPr>
        </p:nvSpPr>
        <p:spPr>
          <a:xfrm>
            <a:off x="888999" y="4369290"/>
            <a:ext cx="9144000" cy="376482"/>
          </a:xfrm>
          <a:prstGeom prst="rect">
            <a:avLst/>
          </a:prstGeom>
        </p:spPr>
        <p:txBody>
          <a:bodyPr>
            <a:noAutofit/>
          </a:bodyPr>
          <a:lstStyle>
            <a:lvl1pPr marL="0" indent="0" algn="l">
              <a:buNone/>
              <a:defRPr sz="2400" b="1">
                <a:solidFill>
                  <a:schemeClr val="bg1"/>
                </a:solidFill>
                <a:latin typeface="Raleway SemiBold" panose="020B07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Sub-Headline Title of Presentation</a:t>
            </a:r>
          </a:p>
        </p:txBody>
      </p:sp>
      <p:sp>
        <p:nvSpPr>
          <p:cNvPr id="17" name="Date Placeholder 2">
            <a:extLst>
              <a:ext uri="{FF2B5EF4-FFF2-40B4-BE49-F238E27FC236}">
                <a16:creationId xmlns:a16="http://schemas.microsoft.com/office/drawing/2014/main" id="{4FB084F5-4CD1-40D9-A5B0-5B547857224C}"/>
              </a:ext>
            </a:extLst>
          </p:cNvPr>
          <p:cNvSpPr>
            <a:spLocks noGrp="1"/>
          </p:cNvSpPr>
          <p:nvPr>
            <p:ph type="dt" sz="half" idx="10"/>
          </p:nvPr>
        </p:nvSpPr>
        <p:spPr>
          <a:xfrm>
            <a:off x="10248293" y="6231426"/>
            <a:ext cx="2743200" cy="365125"/>
          </a:xfrm>
          <a:prstGeom prst="rect">
            <a:avLst/>
          </a:prstGeom>
        </p:spPr>
        <p:txBody>
          <a:bodyPr/>
          <a:lstStyle>
            <a:lvl1pPr>
              <a:defRPr sz="1900">
                <a:solidFill>
                  <a:srgbClr val="A1A9B5"/>
                </a:solidFill>
                <a:latin typeface="Raleway Light" panose="020B0403030101060003" pitchFamily="34" charset="0"/>
              </a:defRPr>
            </a:lvl1pPr>
          </a:lstStyle>
          <a:p>
            <a:endParaRPr lang="en-US" dirty="0"/>
          </a:p>
        </p:txBody>
      </p:sp>
    </p:spTree>
    <p:extLst>
      <p:ext uri="{BB962C8B-B14F-4D97-AF65-F5344CB8AC3E}">
        <p14:creationId xmlns:p14="http://schemas.microsoft.com/office/powerpoint/2010/main" val="1218540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Layout V2">
    <p:bg>
      <p:bgPr>
        <a:solidFill>
          <a:schemeClr val="bg1"/>
        </a:solidFill>
        <a:effectLst/>
      </p:bgPr>
    </p:bg>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1FC7A03-B771-44F7-A957-5F46DBDDD00E}"/>
              </a:ext>
            </a:extLst>
          </p:cNvPr>
          <p:cNvSpPr/>
          <p:nvPr userDrawn="1"/>
        </p:nvSpPr>
        <p:spPr>
          <a:xfrm>
            <a:off x="0" y="1"/>
            <a:ext cx="609600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8334DC60-58A1-4D58-BD60-3ACBBF0D3991}"/>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4" name="Footer Placeholder 4">
            <a:extLst>
              <a:ext uri="{FF2B5EF4-FFF2-40B4-BE49-F238E27FC236}">
                <a16:creationId xmlns:a16="http://schemas.microsoft.com/office/drawing/2014/main" id="{563F24B9-1AC7-4031-9986-A553F3DB3BBD}"/>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
        <p:nvSpPr>
          <p:cNvPr id="32" name="Text Placeholder 2">
            <a:extLst>
              <a:ext uri="{FF2B5EF4-FFF2-40B4-BE49-F238E27FC236}">
                <a16:creationId xmlns:a16="http://schemas.microsoft.com/office/drawing/2014/main" id="{5D01145E-B053-480A-AC30-80B6EAFDD131}"/>
              </a:ext>
            </a:extLst>
          </p:cNvPr>
          <p:cNvSpPr>
            <a:spLocks noGrp="1"/>
          </p:cNvSpPr>
          <p:nvPr>
            <p:ph type="body" idx="1" hasCustomPrompt="1"/>
          </p:nvPr>
        </p:nvSpPr>
        <p:spPr>
          <a:xfrm>
            <a:off x="8081336" y="866751"/>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33" name="Text Placeholder 3">
            <a:extLst>
              <a:ext uri="{FF2B5EF4-FFF2-40B4-BE49-F238E27FC236}">
                <a16:creationId xmlns:a16="http://schemas.microsoft.com/office/drawing/2014/main" id="{13C700EB-6948-4B3D-94F6-E8134ACFAF44}"/>
              </a:ext>
            </a:extLst>
          </p:cNvPr>
          <p:cNvSpPr>
            <a:spLocks noGrp="1"/>
          </p:cNvSpPr>
          <p:nvPr>
            <p:ph type="body" sz="half" idx="17" hasCustomPrompt="1"/>
          </p:nvPr>
        </p:nvSpPr>
        <p:spPr>
          <a:xfrm>
            <a:off x="8081335" y="1390812"/>
            <a:ext cx="3234365" cy="865178"/>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34" name="Title 1">
            <a:extLst>
              <a:ext uri="{FF2B5EF4-FFF2-40B4-BE49-F238E27FC236}">
                <a16:creationId xmlns:a16="http://schemas.microsoft.com/office/drawing/2014/main" id="{8DD9F2ED-217E-4B67-9033-DE6438424A71}"/>
              </a:ext>
            </a:extLst>
          </p:cNvPr>
          <p:cNvSpPr>
            <a:spLocks noGrp="1"/>
          </p:cNvSpPr>
          <p:nvPr>
            <p:ph type="title" hasCustomPrompt="1"/>
          </p:nvPr>
        </p:nvSpPr>
        <p:spPr>
          <a:xfrm>
            <a:off x="890246" y="2167694"/>
            <a:ext cx="4701511" cy="436093"/>
          </a:xfrm>
          <a:prstGeom prst="rect">
            <a:avLst/>
          </a:prstGeom>
        </p:spPr>
        <p:txBody>
          <a:bodyPr lIns="0">
            <a:noAutofit/>
          </a:bodyPr>
          <a:lstStyle>
            <a:lvl1pPr>
              <a:defRPr sz="3600" b="1">
                <a:solidFill>
                  <a:schemeClr val="bg1"/>
                </a:solidFill>
                <a:latin typeface="Raleway" panose="020B0503030101060003" pitchFamily="34" charset="0"/>
              </a:defRPr>
            </a:lvl1pPr>
          </a:lstStyle>
          <a:p>
            <a:r>
              <a:rPr lang="en-US" dirty="0"/>
              <a:t>Content Headline</a:t>
            </a:r>
          </a:p>
        </p:txBody>
      </p:sp>
      <p:cxnSp>
        <p:nvCxnSpPr>
          <p:cNvPr id="35" name="Straight Connector 34">
            <a:extLst>
              <a:ext uri="{FF2B5EF4-FFF2-40B4-BE49-F238E27FC236}">
                <a16:creationId xmlns:a16="http://schemas.microsoft.com/office/drawing/2014/main" id="{36B0C9AD-E92F-4AE1-86D9-6F8EBB8C6764}"/>
              </a:ext>
            </a:extLst>
          </p:cNvPr>
          <p:cNvCxnSpPr>
            <a:cxnSpLocks/>
          </p:cNvCxnSpPr>
          <p:nvPr userDrawn="1"/>
        </p:nvCxnSpPr>
        <p:spPr>
          <a:xfrm>
            <a:off x="876300" y="288839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656179F8-BAF4-48F4-9FFE-965E3014F937}"/>
              </a:ext>
            </a:extLst>
          </p:cNvPr>
          <p:cNvSpPr>
            <a:spLocks noGrp="1"/>
          </p:cNvSpPr>
          <p:nvPr>
            <p:ph type="body" sz="half" idx="24" hasCustomPrompt="1"/>
          </p:nvPr>
        </p:nvSpPr>
        <p:spPr>
          <a:xfrm>
            <a:off x="876300" y="3168629"/>
            <a:ext cx="4391025" cy="3003568"/>
          </a:xfrm>
          <a:prstGeom prst="rect">
            <a:avLst/>
          </a:prstGeom>
        </p:spPr>
        <p:txBody>
          <a:bodyPr lIns="0">
            <a:noAutofit/>
          </a:bodyPr>
          <a:lstStyle>
            <a:lvl1pPr marL="0" indent="0">
              <a:buNone/>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38" name="Text Placeholder 2">
            <a:extLst>
              <a:ext uri="{FF2B5EF4-FFF2-40B4-BE49-F238E27FC236}">
                <a16:creationId xmlns:a16="http://schemas.microsoft.com/office/drawing/2014/main" id="{D0D4EEA6-826F-4CAA-939B-33482E00159D}"/>
              </a:ext>
            </a:extLst>
          </p:cNvPr>
          <p:cNvSpPr>
            <a:spLocks noGrp="1"/>
          </p:cNvSpPr>
          <p:nvPr>
            <p:ph type="body" idx="25" hasCustomPrompt="1"/>
          </p:nvPr>
        </p:nvSpPr>
        <p:spPr>
          <a:xfrm>
            <a:off x="8081336" y="2734378"/>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39" name="Text Placeholder 3">
            <a:extLst>
              <a:ext uri="{FF2B5EF4-FFF2-40B4-BE49-F238E27FC236}">
                <a16:creationId xmlns:a16="http://schemas.microsoft.com/office/drawing/2014/main" id="{CD5A9EB1-F0A1-4437-9B7B-2F28D46647C7}"/>
              </a:ext>
            </a:extLst>
          </p:cNvPr>
          <p:cNvSpPr>
            <a:spLocks noGrp="1"/>
          </p:cNvSpPr>
          <p:nvPr>
            <p:ph type="body" sz="half" idx="26" hasCustomPrompt="1"/>
          </p:nvPr>
        </p:nvSpPr>
        <p:spPr>
          <a:xfrm>
            <a:off x="8081335" y="3258438"/>
            <a:ext cx="3234365" cy="865181"/>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40" name="Text Placeholder 2">
            <a:extLst>
              <a:ext uri="{FF2B5EF4-FFF2-40B4-BE49-F238E27FC236}">
                <a16:creationId xmlns:a16="http://schemas.microsoft.com/office/drawing/2014/main" id="{E7520CDE-5603-4BA4-AC0E-C1BF28DEA28D}"/>
              </a:ext>
            </a:extLst>
          </p:cNvPr>
          <p:cNvSpPr>
            <a:spLocks noGrp="1"/>
          </p:cNvSpPr>
          <p:nvPr>
            <p:ph type="body" idx="27" hasCustomPrompt="1"/>
          </p:nvPr>
        </p:nvSpPr>
        <p:spPr>
          <a:xfrm>
            <a:off x="8081336" y="4602006"/>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41" name="Text Placeholder 3">
            <a:extLst>
              <a:ext uri="{FF2B5EF4-FFF2-40B4-BE49-F238E27FC236}">
                <a16:creationId xmlns:a16="http://schemas.microsoft.com/office/drawing/2014/main" id="{1B7C59E7-1631-4BB3-BF24-86857618381B}"/>
              </a:ext>
            </a:extLst>
          </p:cNvPr>
          <p:cNvSpPr>
            <a:spLocks noGrp="1"/>
          </p:cNvSpPr>
          <p:nvPr>
            <p:ph type="body" sz="half" idx="28" hasCustomPrompt="1"/>
          </p:nvPr>
        </p:nvSpPr>
        <p:spPr>
          <a:xfrm>
            <a:off x="8081335" y="5126067"/>
            <a:ext cx="3234365" cy="865182"/>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18" name="Oval 17">
            <a:extLst>
              <a:ext uri="{FF2B5EF4-FFF2-40B4-BE49-F238E27FC236}">
                <a16:creationId xmlns:a16="http://schemas.microsoft.com/office/drawing/2014/main" id="{FFE83558-0D23-4184-A4C6-5A304A0846B6}"/>
              </a:ext>
            </a:extLst>
          </p:cNvPr>
          <p:cNvSpPr/>
          <p:nvPr userDrawn="1"/>
        </p:nvSpPr>
        <p:spPr>
          <a:xfrm>
            <a:off x="6628496" y="866751"/>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21102BCF-7E6C-40DB-B6CA-637C150CF8F9}"/>
              </a:ext>
            </a:extLst>
          </p:cNvPr>
          <p:cNvSpPr/>
          <p:nvPr userDrawn="1"/>
        </p:nvSpPr>
        <p:spPr>
          <a:xfrm>
            <a:off x="6628496" y="2734378"/>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BADD7EDF-1C8B-4D47-B7E0-C3576BB34DFE}"/>
              </a:ext>
            </a:extLst>
          </p:cNvPr>
          <p:cNvSpPr/>
          <p:nvPr userDrawn="1"/>
        </p:nvSpPr>
        <p:spPr>
          <a:xfrm>
            <a:off x="6642156" y="4602005"/>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67DF80C2-1B61-4A83-9111-0C1A4A947B7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3118" y="6499664"/>
            <a:ext cx="609770" cy="167014"/>
          </a:xfrm>
          <a:prstGeom prst="rect">
            <a:avLst/>
          </a:prstGeom>
        </p:spPr>
      </p:pic>
    </p:spTree>
    <p:extLst>
      <p:ext uri="{BB962C8B-B14F-4D97-AF65-F5344CB8AC3E}">
        <p14:creationId xmlns:p14="http://schemas.microsoft.com/office/powerpoint/2010/main" val="309016568"/>
      </p:ext>
    </p:extLst>
  </p:cSld>
  <p:clrMapOvr>
    <a:masterClrMapping/>
  </p:clrMapOvr>
  <p:extLst>
    <p:ext uri="{DCECCB84-F9BA-43D5-87BE-67443E8EF086}">
      <p15:sldGuideLst xmlns:p15="http://schemas.microsoft.com/office/powerpoint/2012/main">
        <p15:guide id="1" orient="horz" pos="2280">
          <p15:clr>
            <a:srgbClr val="FBAE40"/>
          </p15:clr>
        </p15:guide>
        <p15:guide id="2" pos="456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List V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91D1F3E-5E4A-414A-B060-4CF7A1ACDB05}"/>
              </a:ext>
            </a:extLst>
          </p:cNvPr>
          <p:cNvSpPr/>
          <p:nvPr userDrawn="1"/>
        </p:nvSpPr>
        <p:spPr>
          <a:xfrm flipH="1">
            <a:off x="336576" y="345059"/>
            <a:ext cx="3605842" cy="5227605"/>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88BD234D-2B48-4443-8C12-93E45BAD693A}"/>
              </a:ext>
            </a:extLst>
          </p:cNvPr>
          <p:cNvSpPr>
            <a:spLocks noGrp="1"/>
          </p:cNvSpPr>
          <p:nvPr>
            <p:ph type="body" sz="quarter" idx="18" hasCustomPrompt="1"/>
          </p:nvPr>
        </p:nvSpPr>
        <p:spPr>
          <a:xfrm>
            <a:off x="4552211" y="1666928"/>
            <a:ext cx="4827127" cy="1470924"/>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sp>
        <p:nvSpPr>
          <p:cNvPr id="14" name="Title 1">
            <a:extLst>
              <a:ext uri="{FF2B5EF4-FFF2-40B4-BE49-F238E27FC236}">
                <a16:creationId xmlns:a16="http://schemas.microsoft.com/office/drawing/2014/main" id="{D4DE4420-773B-42D0-889B-793AE42B5E27}"/>
              </a:ext>
            </a:extLst>
          </p:cNvPr>
          <p:cNvSpPr>
            <a:spLocks noGrp="1"/>
          </p:cNvSpPr>
          <p:nvPr>
            <p:ph type="title" hasCustomPrompt="1"/>
          </p:nvPr>
        </p:nvSpPr>
        <p:spPr>
          <a:xfrm>
            <a:off x="4533161" y="651666"/>
            <a:ext cx="4860963"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15" name="Straight Connector 14">
            <a:extLst>
              <a:ext uri="{FF2B5EF4-FFF2-40B4-BE49-F238E27FC236}">
                <a16:creationId xmlns:a16="http://schemas.microsoft.com/office/drawing/2014/main" id="{974A409F-165C-43DD-A5AE-01FBB79C252C}"/>
              </a:ext>
            </a:extLst>
          </p:cNvPr>
          <p:cNvCxnSpPr>
            <a:cxnSpLocks/>
          </p:cNvCxnSpPr>
          <p:nvPr userDrawn="1"/>
        </p:nvCxnSpPr>
        <p:spPr>
          <a:xfrm>
            <a:off x="4533161" y="1372368"/>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8" name="Picture Placeholder 4">
            <a:extLst>
              <a:ext uri="{FF2B5EF4-FFF2-40B4-BE49-F238E27FC236}">
                <a16:creationId xmlns:a16="http://schemas.microsoft.com/office/drawing/2014/main" id="{BC22C373-1DA0-49A0-A079-15F7E85D834C}"/>
              </a:ext>
            </a:extLst>
          </p:cNvPr>
          <p:cNvSpPr>
            <a:spLocks noGrp="1"/>
          </p:cNvSpPr>
          <p:nvPr>
            <p:ph type="pic" sz="quarter" idx="20"/>
          </p:nvPr>
        </p:nvSpPr>
        <p:spPr>
          <a:xfrm>
            <a:off x="1" y="0"/>
            <a:ext cx="3605842" cy="5227605"/>
          </a:xfrm>
        </p:spPr>
        <p:txBody>
          <a:bodyPr/>
          <a:lstStyle/>
          <a:p>
            <a:endParaRPr lang="en-US" dirty="0"/>
          </a:p>
        </p:txBody>
      </p:sp>
      <p:sp>
        <p:nvSpPr>
          <p:cNvPr id="20" name="Picture Placeholder 4">
            <a:extLst>
              <a:ext uri="{FF2B5EF4-FFF2-40B4-BE49-F238E27FC236}">
                <a16:creationId xmlns:a16="http://schemas.microsoft.com/office/drawing/2014/main" id="{C2E44BBB-6E99-4CD0-A483-B31C175A806B}"/>
              </a:ext>
            </a:extLst>
          </p:cNvPr>
          <p:cNvSpPr>
            <a:spLocks noGrp="1"/>
          </p:cNvSpPr>
          <p:nvPr>
            <p:ph type="pic" sz="quarter" idx="21"/>
          </p:nvPr>
        </p:nvSpPr>
        <p:spPr>
          <a:xfrm>
            <a:off x="10498347" y="1039921"/>
            <a:ext cx="1693654" cy="5099988"/>
          </a:xfrm>
        </p:spPr>
        <p:txBody>
          <a:bodyPr/>
          <a:lstStyle/>
          <a:p>
            <a:endParaRPr lang="en-US" dirty="0"/>
          </a:p>
        </p:txBody>
      </p:sp>
      <p:sp>
        <p:nvSpPr>
          <p:cNvPr id="29" name="Text Placeholder 3">
            <a:extLst>
              <a:ext uri="{FF2B5EF4-FFF2-40B4-BE49-F238E27FC236}">
                <a16:creationId xmlns:a16="http://schemas.microsoft.com/office/drawing/2014/main" id="{59B74C93-8338-43A7-B64A-221A251384B9}"/>
              </a:ext>
            </a:extLst>
          </p:cNvPr>
          <p:cNvSpPr>
            <a:spLocks noGrp="1"/>
          </p:cNvSpPr>
          <p:nvPr>
            <p:ph type="body" sz="half" idx="22" hasCustomPrompt="1"/>
          </p:nvPr>
        </p:nvSpPr>
        <p:spPr>
          <a:xfrm>
            <a:off x="4533067" y="3331050"/>
            <a:ext cx="4861057" cy="2808857"/>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22" name="Slide Number Placeholder 5">
            <a:extLst>
              <a:ext uri="{FF2B5EF4-FFF2-40B4-BE49-F238E27FC236}">
                <a16:creationId xmlns:a16="http://schemas.microsoft.com/office/drawing/2014/main" id="{0C531072-8A2C-4786-9F85-EC800E676E9B}"/>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3" name="Footer Placeholder 4">
            <a:extLst>
              <a:ext uri="{FF2B5EF4-FFF2-40B4-BE49-F238E27FC236}">
                <a16:creationId xmlns:a16="http://schemas.microsoft.com/office/drawing/2014/main" id="{E8B2AC3B-3D12-4247-A461-E16432FC051F}"/>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2" name="Picture 11">
            <a:extLst>
              <a:ext uri="{FF2B5EF4-FFF2-40B4-BE49-F238E27FC236}">
                <a16:creationId xmlns:a16="http://schemas.microsoft.com/office/drawing/2014/main" id="{8FEB8FED-CE21-4554-9615-E4F1E1FF014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38650116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5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Layou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EE0A959-8D73-4BFE-A565-839AA1FC7F61}"/>
              </a:ext>
            </a:extLst>
          </p:cNvPr>
          <p:cNvSpPr/>
          <p:nvPr userDrawn="1"/>
        </p:nvSpPr>
        <p:spPr>
          <a:xfrm flipH="1">
            <a:off x="436896" y="3706356"/>
            <a:ext cx="9949132" cy="2605176"/>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4">
            <a:extLst>
              <a:ext uri="{FF2B5EF4-FFF2-40B4-BE49-F238E27FC236}">
                <a16:creationId xmlns:a16="http://schemas.microsoft.com/office/drawing/2014/main" id="{5196AACB-BEA1-40C0-9521-79B238747896}"/>
              </a:ext>
            </a:extLst>
          </p:cNvPr>
          <p:cNvSpPr>
            <a:spLocks noGrp="1"/>
          </p:cNvSpPr>
          <p:nvPr>
            <p:ph type="pic" sz="quarter" idx="19"/>
          </p:nvPr>
        </p:nvSpPr>
        <p:spPr>
          <a:xfrm>
            <a:off x="-470" y="3305934"/>
            <a:ext cx="9949132" cy="2605176"/>
          </a:xfrm>
        </p:spPr>
        <p:txBody>
          <a:bodyPr/>
          <a:lstStyle/>
          <a:p>
            <a:endParaRPr lang="en-US" dirty="0"/>
          </a:p>
        </p:txBody>
      </p:sp>
      <p:sp>
        <p:nvSpPr>
          <p:cNvPr id="27" name="Title 1">
            <a:extLst>
              <a:ext uri="{FF2B5EF4-FFF2-40B4-BE49-F238E27FC236}">
                <a16:creationId xmlns:a16="http://schemas.microsoft.com/office/drawing/2014/main" id="{33D95C46-4D84-452D-8F4E-99CEBC611B63}"/>
              </a:ext>
            </a:extLst>
          </p:cNvPr>
          <p:cNvSpPr>
            <a:spLocks noGrp="1"/>
          </p:cNvSpPr>
          <p:nvPr>
            <p:ph type="title" hasCustomPrompt="1"/>
          </p:nvPr>
        </p:nvSpPr>
        <p:spPr>
          <a:xfrm>
            <a:off x="890246" y="650024"/>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28" name="Straight Connector 27">
            <a:extLst>
              <a:ext uri="{FF2B5EF4-FFF2-40B4-BE49-F238E27FC236}">
                <a16:creationId xmlns:a16="http://schemas.microsoft.com/office/drawing/2014/main" id="{414B26E6-60E4-46D5-A290-F5BA5D7DC899}"/>
              </a:ext>
            </a:extLst>
          </p:cNvPr>
          <p:cNvCxnSpPr>
            <a:cxnSpLocks/>
          </p:cNvCxnSpPr>
          <p:nvPr userDrawn="1"/>
        </p:nvCxnSpPr>
        <p:spPr>
          <a:xfrm>
            <a:off x="876300" y="137072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7E81C031-6C0C-4CEE-8B45-2FB33E0C655D}"/>
              </a:ext>
            </a:extLst>
          </p:cNvPr>
          <p:cNvSpPr>
            <a:spLocks noGrp="1"/>
          </p:cNvSpPr>
          <p:nvPr>
            <p:ph type="body" sz="half" idx="21" hasCustomPrompt="1"/>
          </p:nvPr>
        </p:nvSpPr>
        <p:spPr>
          <a:xfrm>
            <a:off x="876301" y="1650959"/>
            <a:ext cx="4179408" cy="1447347"/>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9" name="Text Placeholder 3">
            <a:extLst>
              <a:ext uri="{FF2B5EF4-FFF2-40B4-BE49-F238E27FC236}">
                <a16:creationId xmlns:a16="http://schemas.microsoft.com/office/drawing/2014/main" id="{C18ADA81-69C1-47F6-BC08-5D78A3BC5AD9}"/>
              </a:ext>
            </a:extLst>
          </p:cNvPr>
          <p:cNvSpPr>
            <a:spLocks noGrp="1"/>
          </p:cNvSpPr>
          <p:nvPr>
            <p:ph type="body" sz="half" idx="22" hasCustomPrompt="1"/>
          </p:nvPr>
        </p:nvSpPr>
        <p:spPr>
          <a:xfrm>
            <a:off x="6206620" y="1650959"/>
            <a:ext cx="4179408" cy="1447347"/>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3" name="Slide Number Placeholder 5">
            <a:extLst>
              <a:ext uri="{FF2B5EF4-FFF2-40B4-BE49-F238E27FC236}">
                <a16:creationId xmlns:a16="http://schemas.microsoft.com/office/drawing/2014/main" id="{8334DC60-58A1-4D58-BD60-3ACBBF0D3991}"/>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4" name="Footer Placeholder 4">
            <a:extLst>
              <a:ext uri="{FF2B5EF4-FFF2-40B4-BE49-F238E27FC236}">
                <a16:creationId xmlns:a16="http://schemas.microsoft.com/office/drawing/2014/main" id="{563F24B9-1AC7-4031-9986-A553F3DB3BBD}"/>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2" name="Picture 11">
            <a:extLst>
              <a:ext uri="{FF2B5EF4-FFF2-40B4-BE49-F238E27FC236}">
                <a16:creationId xmlns:a16="http://schemas.microsoft.com/office/drawing/2014/main" id="{08781280-F2F1-4A51-A120-AF12BEEC79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2819557353"/>
      </p:ext>
    </p:extLst>
  </p:cSld>
  <p:clrMapOvr>
    <a:masterClrMapping/>
  </p:clrMapOvr>
  <p:extLst>
    <p:ext uri="{DCECCB84-F9BA-43D5-87BE-67443E8EF086}">
      <p15:sldGuideLst xmlns:p15="http://schemas.microsoft.com/office/powerpoint/2012/main">
        <p15:guide id="1" orient="horz" pos="2280" userDrawn="1">
          <p15:clr>
            <a:srgbClr val="FBAE40"/>
          </p15:clr>
        </p15:guide>
        <p15:guide id="2" pos="55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Us">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8A191A2-1815-4213-BFB6-302359B75777}"/>
              </a:ext>
            </a:extLst>
          </p:cNvPr>
          <p:cNvSpPr/>
          <p:nvPr userDrawn="1"/>
        </p:nvSpPr>
        <p:spPr>
          <a:xfrm>
            <a:off x="9022080" y="1"/>
            <a:ext cx="316992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634654"/>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sp>
        <p:nvSpPr>
          <p:cNvPr id="25" name="Text Placeholder 6">
            <a:extLst>
              <a:ext uri="{FF2B5EF4-FFF2-40B4-BE49-F238E27FC236}">
                <a16:creationId xmlns:a16="http://schemas.microsoft.com/office/drawing/2014/main" id="{114BBCFE-9B60-49F8-B6C5-1ECD65FD8AE8}"/>
              </a:ext>
            </a:extLst>
          </p:cNvPr>
          <p:cNvSpPr>
            <a:spLocks noGrp="1"/>
          </p:cNvSpPr>
          <p:nvPr>
            <p:ph type="body" sz="quarter" idx="18" hasCustomPrompt="1"/>
          </p:nvPr>
        </p:nvSpPr>
        <p:spPr>
          <a:xfrm>
            <a:off x="885824" y="2775578"/>
            <a:ext cx="6506853" cy="3530119"/>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cxnSp>
        <p:nvCxnSpPr>
          <p:cNvPr id="29" name="Straight Connector 28">
            <a:extLst>
              <a:ext uri="{FF2B5EF4-FFF2-40B4-BE49-F238E27FC236}">
                <a16:creationId xmlns:a16="http://schemas.microsoft.com/office/drawing/2014/main" id="{8CAFA596-9110-4DB0-BEDF-C35A24B5F476}"/>
              </a:ext>
            </a:extLst>
          </p:cNvPr>
          <p:cNvCxnSpPr>
            <a:cxnSpLocks/>
          </p:cNvCxnSpPr>
          <p:nvPr userDrawn="1"/>
        </p:nvCxnSpPr>
        <p:spPr>
          <a:xfrm>
            <a:off x="885825" y="135535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50" name="Text Placeholder 3">
            <a:extLst>
              <a:ext uri="{FF2B5EF4-FFF2-40B4-BE49-F238E27FC236}">
                <a16:creationId xmlns:a16="http://schemas.microsoft.com/office/drawing/2014/main" id="{77E0B329-63AF-4A65-A7B1-04B1ED3952B3}"/>
              </a:ext>
            </a:extLst>
          </p:cNvPr>
          <p:cNvSpPr>
            <a:spLocks noGrp="1"/>
          </p:cNvSpPr>
          <p:nvPr>
            <p:ph type="body" sz="half" idx="22" hasCustomPrompt="1"/>
          </p:nvPr>
        </p:nvSpPr>
        <p:spPr>
          <a:xfrm>
            <a:off x="885824" y="1639966"/>
            <a:ext cx="6506847" cy="789726"/>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6" name="Slide Number Placeholder 5">
            <a:extLst>
              <a:ext uri="{FF2B5EF4-FFF2-40B4-BE49-F238E27FC236}">
                <a16:creationId xmlns:a16="http://schemas.microsoft.com/office/drawing/2014/main" id="{96FC17F8-0335-4251-930B-CF3A5F99C2F9}"/>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bg1"/>
                </a:solidFill>
              </a:defRPr>
            </a:lvl1pPr>
          </a:lstStyle>
          <a:p>
            <a:r>
              <a:rPr lang="en-US" dirty="0">
                <a:ea typeface="Open Sans" charset="0"/>
                <a:cs typeface="Open Sans" charset="0"/>
              </a:rPr>
              <a:t>Page </a:t>
            </a:r>
            <a:fld id="{C6C8BDDB-1AA9-4CDC-80A0-B0BF343FFE1A}" type="slidenum">
              <a:rPr lang="en-US" smtClean="0">
                <a:ea typeface="Open Sans" charset="0"/>
                <a:cs typeface="Open Sans" charset="0"/>
              </a:rPr>
              <a:pPr/>
              <a:t>‹#›</a:t>
            </a:fld>
            <a:endParaRPr lang="en-US" dirty="0"/>
          </a:p>
        </p:txBody>
      </p:sp>
      <p:sp>
        <p:nvSpPr>
          <p:cNvPr id="17" name="Footer Placeholder 4">
            <a:extLst>
              <a:ext uri="{FF2B5EF4-FFF2-40B4-BE49-F238E27FC236}">
                <a16:creationId xmlns:a16="http://schemas.microsoft.com/office/drawing/2014/main" id="{212C0771-4AD6-4196-B5B7-4C9EE53A9699}"/>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0" name="Picture 9">
            <a:extLst>
              <a:ext uri="{FF2B5EF4-FFF2-40B4-BE49-F238E27FC236}">
                <a16:creationId xmlns:a16="http://schemas.microsoft.com/office/drawing/2014/main" id="{42E3B835-467B-4F22-9025-31B0363D3A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328983908"/>
      </p:ext>
    </p:extLst>
  </p:cSld>
  <p:clrMapOvr>
    <a:masterClrMapping/>
  </p:clrMapOvr>
  <p:extLst>
    <p:ext uri="{DCECCB84-F9BA-43D5-87BE-67443E8EF086}">
      <p15:sldGuideLst xmlns:p15="http://schemas.microsoft.com/office/powerpoint/2012/main">
        <p15:guide id="1" orient="horz" pos="3216" userDrawn="1">
          <p15:clr>
            <a:srgbClr val="FBAE40"/>
          </p15:clr>
        </p15:guide>
        <p15:guide id="2" pos="5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pro Team V1">
    <p:bg>
      <p:bgPr>
        <a:solidFill>
          <a:srgbClr val="37465E"/>
        </a:solidFill>
        <a:effectLst/>
      </p:bgPr>
    </p:bg>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17249D24-D2C1-4F5C-B073-29A8F13CCEBF}"/>
              </a:ext>
            </a:extLst>
          </p:cNvPr>
          <p:cNvCxnSpPr>
            <a:cxnSpLocks/>
          </p:cNvCxnSpPr>
          <p:nvPr userDrawn="1"/>
        </p:nvCxnSpPr>
        <p:spPr>
          <a:xfrm>
            <a:off x="3431232" y="6099550"/>
            <a:ext cx="3395639"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988D58-1BCE-4995-8384-ED8D03C47E95}"/>
              </a:ext>
            </a:extLst>
          </p:cNvPr>
          <p:cNvCxnSpPr>
            <a:cxnSpLocks/>
          </p:cNvCxnSpPr>
          <p:nvPr userDrawn="1"/>
        </p:nvCxnSpPr>
        <p:spPr>
          <a:xfrm>
            <a:off x="5342453" y="3406966"/>
            <a:ext cx="3129360"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A0ED802-D27C-4ACD-A1E8-92AD5D37FD3C}"/>
              </a:ext>
            </a:extLst>
          </p:cNvPr>
          <p:cNvCxnSpPr>
            <a:cxnSpLocks/>
          </p:cNvCxnSpPr>
          <p:nvPr userDrawn="1"/>
        </p:nvCxnSpPr>
        <p:spPr>
          <a:xfrm>
            <a:off x="4664020" y="4303206"/>
            <a:ext cx="3312160"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5F350FF-2607-4AB9-97A8-4723F5BB59D4}"/>
              </a:ext>
            </a:extLst>
          </p:cNvPr>
          <p:cNvCxnSpPr>
            <a:cxnSpLocks/>
          </p:cNvCxnSpPr>
          <p:nvPr userDrawn="1"/>
        </p:nvCxnSpPr>
        <p:spPr>
          <a:xfrm>
            <a:off x="4055093" y="5200786"/>
            <a:ext cx="3175612"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0CF9AC7-6B73-471D-8FF6-205C78455449}"/>
              </a:ext>
            </a:extLst>
          </p:cNvPr>
          <p:cNvCxnSpPr>
            <a:cxnSpLocks/>
          </p:cNvCxnSpPr>
          <p:nvPr userDrawn="1"/>
        </p:nvCxnSpPr>
        <p:spPr>
          <a:xfrm>
            <a:off x="5938674" y="2509170"/>
            <a:ext cx="3142915"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3364FF97-11CC-4B51-8582-912F053A1D6B}"/>
              </a:ext>
            </a:extLst>
          </p:cNvPr>
          <p:cNvSpPr>
            <a:spLocks noGrp="1"/>
          </p:cNvSpPr>
          <p:nvPr>
            <p:ph type="title" hasCustomPrompt="1"/>
          </p:nvPr>
        </p:nvSpPr>
        <p:spPr>
          <a:xfrm>
            <a:off x="866775" y="3012383"/>
            <a:ext cx="4088989" cy="436093"/>
          </a:xfrm>
          <a:prstGeom prst="rect">
            <a:avLst/>
          </a:prstGeom>
        </p:spPr>
        <p:txBody>
          <a:bodyPr lIns="0">
            <a:noAutofit/>
          </a:bodyPr>
          <a:lstStyle>
            <a:lvl1pPr>
              <a:defRPr sz="3600" b="1">
                <a:solidFill>
                  <a:schemeClr val="bg1"/>
                </a:solidFill>
                <a:latin typeface="Raleway" panose="020B0503030101060003" pitchFamily="34" charset="0"/>
              </a:defRPr>
            </a:lvl1pPr>
          </a:lstStyle>
          <a:p>
            <a:r>
              <a:rPr lang="en-US" dirty="0"/>
              <a:t>Content Headline</a:t>
            </a:r>
          </a:p>
        </p:txBody>
      </p:sp>
      <p:cxnSp>
        <p:nvCxnSpPr>
          <p:cNvPr id="27" name="Straight Connector 26">
            <a:extLst>
              <a:ext uri="{FF2B5EF4-FFF2-40B4-BE49-F238E27FC236}">
                <a16:creationId xmlns:a16="http://schemas.microsoft.com/office/drawing/2014/main" id="{A2A57A3E-1EA9-46D3-8F87-A774906A0175}"/>
              </a:ext>
            </a:extLst>
          </p:cNvPr>
          <p:cNvCxnSpPr>
            <a:cxnSpLocks/>
          </p:cNvCxnSpPr>
          <p:nvPr userDrawn="1"/>
        </p:nvCxnSpPr>
        <p:spPr>
          <a:xfrm>
            <a:off x="866775" y="3733085"/>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0D35C5C5-0E78-4829-9195-C2747EE6F52C}"/>
              </a:ext>
            </a:extLst>
          </p:cNvPr>
          <p:cNvSpPr>
            <a:spLocks noGrp="1"/>
          </p:cNvSpPr>
          <p:nvPr>
            <p:ph type="body" idx="21" hasCustomPrompt="1"/>
          </p:nvPr>
        </p:nvSpPr>
        <p:spPr>
          <a:xfrm>
            <a:off x="5938674" y="1793099"/>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22" name="Text Placeholder 2">
            <a:extLst>
              <a:ext uri="{FF2B5EF4-FFF2-40B4-BE49-F238E27FC236}">
                <a16:creationId xmlns:a16="http://schemas.microsoft.com/office/drawing/2014/main" id="{65A16E2A-6533-4F41-8133-E1BD9B46241A}"/>
              </a:ext>
            </a:extLst>
          </p:cNvPr>
          <p:cNvSpPr>
            <a:spLocks noGrp="1"/>
          </p:cNvSpPr>
          <p:nvPr>
            <p:ph type="body" idx="22" hasCustomPrompt="1"/>
          </p:nvPr>
        </p:nvSpPr>
        <p:spPr>
          <a:xfrm>
            <a:off x="5938674" y="2062650"/>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23" name="Text Placeholder 2">
            <a:extLst>
              <a:ext uri="{FF2B5EF4-FFF2-40B4-BE49-F238E27FC236}">
                <a16:creationId xmlns:a16="http://schemas.microsoft.com/office/drawing/2014/main" id="{3BCAE461-EA65-4EE4-B2D2-1C23D2B5721F}"/>
              </a:ext>
            </a:extLst>
          </p:cNvPr>
          <p:cNvSpPr>
            <a:spLocks noGrp="1"/>
          </p:cNvSpPr>
          <p:nvPr>
            <p:ph type="body" idx="23" hasCustomPrompt="1"/>
          </p:nvPr>
        </p:nvSpPr>
        <p:spPr>
          <a:xfrm>
            <a:off x="5342453" y="2697602"/>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24" name="Text Placeholder 2">
            <a:extLst>
              <a:ext uri="{FF2B5EF4-FFF2-40B4-BE49-F238E27FC236}">
                <a16:creationId xmlns:a16="http://schemas.microsoft.com/office/drawing/2014/main" id="{E731E995-4E4C-4DDF-86EA-7751B2B01DE2}"/>
              </a:ext>
            </a:extLst>
          </p:cNvPr>
          <p:cNvSpPr>
            <a:spLocks noGrp="1"/>
          </p:cNvSpPr>
          <p:nvPr>
            <p:ph type="body" idx="24" hasCustomPrompt="1"/>
          </p:nvPr>
        </p:nvSpPr>
        <p:spPr>
          <a:xfrm>
            <a:off x="5342453" y="2967153"/>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25" name="Text Placeholder 2">
            <a:extLst>
              <a:ext uri="{FF2B5EF4-FFF2-40B4-BE49-F238E27FC236}">
                <a16:creationId xmlns:a16="http://schemas.microsoft.com/office/drawing/2014/main" id="{16E86445-706B-4ADF-A168-6B29B4F43444}"/>
              </a:ext>
            </a:extLst>
          </p:cNvPr>
          <p:cNvSpPr>
            <a:spLocks noGrp="1"/>
          </p:cNvSpPr>
          <p:nvPr>
            <p:ph type="body" idx="25" hasCustomPrompt="1"/>
          </p:nvPr>
        </p:nvSpPr>
        <p:spPr>
          <a:xfrm>
            <a:off x="4664020" y="3593021"/>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29" name="Text Placeholder 2">
            <a:extLst>
              <a:ext uri="{FF2B5EF4-FFF2-40B4-BE49-F238E27FC236}">
                <a16:creationId xmlns:a16="http://schemas.microsoft.com/office/drawing/2014/main" id="{0803BED7-65A5-4957-8B17-A7580E47CB5A}"/>
              </a:ext>
            </a:extLst>
          </p:cNvPr>
          <p:cNvSpPr>
            <a:spLocks noGrp="1"/>
          </p:cNvSpPr>
          <p:nvPr>
            <p:ph type="body" idx="26" hasCustomPrompt="1"/>
          </p:nvPr>
        </p:nvSpPr>
        <p:spPr>
          <a:xfrm>
            <a:off x="4664020" y="3862572"/>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30" name="Text Placeholder 2">
            <a:extLst>
              <a:ext uri="{FF2B5EF4-FFF2-40B4-BE49-F238E27FC236}">
                <a16:creationId xmlns:a16="http://schemas.microsoft.com/office/drawing/2014/main" id="{CD226ADA-068E-42CB-B751-FF433D83A4CF}"/>
              </a:ext>
            </a:extLst>
          </p:cNvPr>
          <p:cNvSpPr>
            <a:spLocks noGrp="1"/>
          </p:cNvSpPr>
          <p:nvPr>
            <p:ph type="body" idx="27" hasCustomPrompt="1"/>
          </p:nvPr>
        </p:nvSpPr>
        <p:spPr>
          <a:xfrm>
            <a:off x="4055093" y="4491061"/>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32" name="Text Placeholder 2">
            <a:extLst>
              <a:ext uri="{FF2B5EF4-FFF2-40B4-BE49-F238E27FC236}">
                <a16:creationId xmlns:a16="http://schemas.microsoft.com/office/drawing/2014/main" id="{23BCDEC3-C76A-4F11-8C02-2EF28C05B84C}"/>
              </a:ext>
            </a:extLst>
          </p:cNvPr>
          <p:cNvSpPr>
            <a:spLocks noGrp="1"/>
          </p:cNvSpPr>
          <p:nvPr>
            <p:ph type="body" idx="28" hasCustomPrompt="1"/>
          </p:nvPr>
        </p:nvSpPr>
        <p:spPr>
          <a:xfrm>
            <a:off x="4055093" y="4760612"/>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33" name="Text Placeholder 2">
            <a:extLst>
              <a:ext uri="{FF2B5EF4-FFF2-40B4-BE49-F238E27FC236}">
                <a16:creationId xmlns:a16="http://schemas.microsoft.com/office/drawing/2014/main" id="{8ABADDDC-E9EA-4A72-8BA1-8B543BF5D6B3}"/>
              </a:ext>
            </a:extLst>
          </p:cNvPr>
          <p:cNvSpPr>
            <a:spLocks noGrp="1"/>
          </p:cNvSpPr>
          <p:nvPr>
            <p:ph type="body" idx="29" hasCustomPrompt="1"/>
          </p:nvPr>
        </p:nvSpPr>
        <p:spPr>
          <a:xfrm>
            <a:off x="3431232" y="5388640"/>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34" name="Text Placeholder 2">
            <a:extLst>
              <a:ext uri="{FF2B5EF4-FFF2-40B4-BE49-F238E27FC236}">
                <a16:creationId xmlns:a16="http://schemas.microsoft.com/office/drawing/2014/main" id="{842F86A7-75F9-4C68-99AD-7417A2581656}"/>
              </a:ext>
            </a:extLst>
          </p:cNvPr>
          <p:cNvSpPr>
            <a:spLocks noGrp="1"/>
          </p:cNvSpPr>
          <p:nvPr>
            <p:ph type="body" idx="30" hasCustomPrompt="1"/>
          </p:nvPr>
        </p:nvSpPr>
        <p:spPr>
          <a:xfrm>
            <a:off x="3431232" y="5658191"/>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35" name="Rectangle 52">
            <a:extLst>
              <a:ext uri="{FF2B5EF4-FFF2-40B4-BE49-F238E27FC236}">
                <a16:creationId xmlns:a16="http://schemas.microsoft.com/office/drawing/2014/main" id="{8FD6EE49-2998-43A6-9F2F-B6E247BD4AB9}"/>
              </a:ext>
            </a:extLst>
          </p:cNvPr>
          <p:cNvSpPr/>
          <p:nvPr userDrawn="1"/>
        </p:nvSpPr>
        <p:spPr>
          <a:xfrm flipH="1">
            <a:off x="5717446" y="-74425"/>
            <a:ext cx="6645349" cy="7038753"/>
          </a:xfrm>
          <a:custGeom>
            <a:avLst/>
            <a:gdLst>
              <a:gd name="connsiteX0" fmla="*/ 0 w 4114800"/>
              <a:gd name="connsiteY0" fmla="*/ 0 h 6858000"/>
              <a:gd name="connsiteX1" fmla="*/ 4114800 w 4114800"/>
              <a:gd name="connsiteY1" fmla="*/ 0 h 6858000"/>
              <a:gd name="connsiteX2" fmla="*/ 4114800 w 4114800"/>
              <a:gd name="connsiteY2" fmla="*/ 6858000 h 6858000"/>
              <a:gd name="connsiteX3" fmla="*/ 0 w 4114800"/>
              <a:gd name="connsiteY3" fmla="*/ 6858000 h 6858000"/>
              <a:gd name="connsiteX4" fmla="*/ 0 w 4114800"/>
              <a:gd name="connsiteY4" fmla="*/ 0 h 6858000"/>
              <a:gd name="connsiteX0" fmla="*/ 0 w 4114800"/>
              <a:gd name="connsiteY0" fmla="*/ 31898 h 6889898"/>
              <a:gd name="connsiteX1" fmla="*/ 2668772 w 4114800"/>
              <a:gd name="connsiteY1" fmla="*/ 0 h 6889898"/>
              <a:gd name="connsiteX2" fmla="*/ 4114800 w 4114800"/>
              <a:gd name="connsiteY2" fmla="*/ 6889898 h 6889898"/>
              <a:gd name="connsiteX3" fmla="*/ 0 w 4114800"/>
              <a:gd name="connsiteY3" fmla="*/ 6889898 h 6889898"/>
              <a:gd name="connsiteX4" fmla="*/ 0 w 4114800"/>
              <a:gd name="connsiteY4" fmla="*/ 31898 h 6889898"/>
              <a:gd name="connsiteX0" fmla="*/ 0 w 4114800"/>
              <a:gd name="connsiteY0" fmla="*/ 21265 h 6879265"/>
              <a:gd name="connsiteX1" fmla="*/ 2604977 w 4114800"/>
              <a:gd name="connsiteY1" fmla="*/ 0 h 6879265"/>
              <a:gd name="connsiteX2" fmla="*/ 4114800 w 4114800"/>
              <a:gd name="connsiteY2" fmla="*/ 6879265 h 6879265"/>
              <a:gd name="connsiteX3" fmla="*/ 0 w 4114800"/>
              <a:gd name="connsiteY3" fmla="*/ 6879265 h 6879265"/>
              <a:gd name="connsiteX4" fmla="*/ 0 w 4114800"/>
              <a:gd name="connsiteY4" fmla="*/ 21265 h 6879265"/>
              <a:gd name="connsiteX0" fmla="*/ 0 w 6826102"/>
              <a:gd name="connsiteY0" fmla="*/ 31898 h 6879265"/>
              <a:gd name="connsiteX1" fmla="*/ 5316279 w 6826102"/>
              <a:gd name="connsiteY1" fmla="*/ 0 h 6879265"/>
              <a:gd name="connsiteX2" fmla="*/ 6826102 w 6826102"/>
              <a:gd name="connsiteY2" fmla="*/ 6879265 h 6879265"/>
              <a:gd name="connsiteX3" fmla="*/ 2711302 w 6826102"/>
              <a:gd name="connsiteY3" fmla="*/ 6879265 h 6879265"/>
              <a:gd name="connsiteX4" fmla="*/ 0 w 6826102"/>
              <a:gd name="connsiteY4" fmla="*/ 31898 h 6879265"/>
              <a:gd name="connsiteX0" fmla="*/ 0 w 6826102"/>
              <a:gd name="connsiteY0" fmla="*/ 21266 h 6868633"/>
              <a:gd name="connsiteX1" fmla="*/ 3880883 w 6826102"/>
              <a:gd name="connsiteY1" fmla="*/ 0 h 6868633"/>
              <a:gd name="connsiteX2" fmla="*/ 6826102 w 6826102"/>
              <a:gd name="connsiteY2" fmla="*/ 6868633 h 6868633"/>
              <a:gd name="connsiteX3" fmla="*/ 2711302 w 6826102"/>
              <a:gd name="connsiteY3" fmla="*/ 6868633 h 6868633"/>
              <a:gd name="connsiteX4" fmla="*/ 0 w 6826102"/>
              <a:gd name="connsiteY4" fmla="*/ 21266 h 6868633"/>
              <a:gd name="connsiteX0" fmla="*/ 0 w 7187609"/>
              <a:gd name="connsiteY0" fmla="*/ 21266 h 6889898"/>
              <a:gd name="connsiteX1" fmla="*/ 3880883 w 7187609"/>
              <a:gd name="connsiteY1" fmla="*/ 0 h 6889898"/>
              <a:gd name="connsiteX2" fmla="*/ 7187609 w 7187609"/>
              <a:gd name="connsiteY2" fmla="*/ 6889898 h 6889898"/>
              <a:gd name="connsiteX3" fmla="*/ 2711302 w 7187609"/>
              <a:gd name="connsiteY3" fmla="*/ 6868633 h 6889898"/>
              <a:gd name="connsiteX4" fmla="*/ 0 w 7187609"/>
              <a:gd name="connsiteY4" fmla="*/ 21266 h 6889898"/>
              <a:gd name="connsiteX0" fmla="*/ 0 w 7187609"/>
              <a:gd name="connsiteY0" fmla="*/ 21266 h 6889898"/>
              <a:gd name="connsiteX1" fmla="*/ 3880883 w 7187609"/>
              <a:gd name="connsiteY1" fmla="*/ 0 h 6889898"/>
              <a:gd name="connsiteX2" fmla="*/ 7187609 w 7187609"/>
              <a:gd name="connsiteY2" fmla="*/ 6889898 h 6889898"/>
              <a:gd name="connsiteX3" fmla="*/ 2583712 w 7187609"/>
              <a:gd name="connsiteY3" fmla="*/ 6889898 h 6889898"/>
              <a:gd name="connsiteX4" fmla="*/ 0 w 7187609"/>
              <a:gd name="connsiteY4" fmla="*/ 21266 h 6889898"/>
              <a:gd name="connsiteX0" fmla="*/ 0 w 8729330"/>
              <a:gd name="connsiteY0" fmla="*/ 1 h 6889898"/>
              <a:gd name="connsiteX1" fmla="*/ 5422604 w 8729330"/>
              <a:gd name="connsiteY1" fmla="*/ 0 h 6889898"/>
              <a:gd name="connsiteX2" fmla="*/ 8729330 w 8729330"/>
              <a:gd name="connsiteY2" fmla="*/ 6889898 h 6889898"/>
              <a:gd name="connsiteX3" fmla="*/ 4125433 w 8729330"/>
              <a:gd name="connsiteY3" fmla="*/ 6889898 h 6889898"/>
              <a:gd name="connsiteX4" fmla="*/ 0 w 8729330"/>
              <a:gd name="connsiteY4" fmla="*/ 1 h 6889898"/>
              <a:gd name="connsiteX0" fmla="*/ 0 w 8729330"/>
              <a:gd name="connsiteY0" fmla="*/ 0 h 6889897"/>
              <a:gd name="connsiteX1" fmla="*/ 4274288 w 8729330"/>
              <a:gd name="connsiteY1" fmla="*/ 42530 h 6889897"/>
              <a:gd name="connsiteX2" fmla="*/ 8729330 w 8729330"/>
              <a:gd name="connsiteY2" fmla="*/ 6889897 h 6889897"/>
              <a:gd name="connsiteX3" fmla="*/ 4125433 w 8729330"/>
              <a:gd name="connsiteY3" fmla="*/ 6889897 h 6889897"/>
              <a:gd name="connsiteX4" fmla="*/ 0 w 8729330"/>
              <a:gd name="connsiteY4" fmla="*/ 0 h 6889897"/>
              <a:gd name="connsiteX0" fmla="*/ 0 w 8729330"/>
              <a:gd name="connsiteY0" fmla="*/ 0 h 6889897"/>
              <a:gd name="connsiteX1" fmla="*/ 4625162 w 8729330"/>
              <a:gd name="connsiteY1" fmla="*/ 10632 h 6889897"/>
              <a:gd name="connsiteX2" fmla="*/ 8729330 w 8729330"/>
              <a:gd name="connsiteY2" fmla="*/ 6889897 h 6889897"/>
              <a:gd name="connsiteX3" fmla="*/ 4125433 w 8729330"/>
              <a:gd name="connsiteY3" fmla="*/ 6889897 h 6889897"/>
              <a:gd name="connsiteX4" fmla="*/ 0 w 8729330"/>
              <a:gd name="connsiteY4" fmla="*/ 0 h 6889897"/>
              <a:gd name="connsiteX0" fmla="*/ 0 w 8729330"/>
              <a:gd name="connsiteY0" fmla="*/ 0 h 6889897"/>
              <a:gd name="connsiteX1" fmla="*/ 4625162 w 8729330"/>
              <a:gd name="connsiteY1" fmla="*/ 10632 h 6889897"/>
              <a:gd name="connsiteX2" fmla="*/ 8729330 w 8729330"/>
              <a:gd name="connsiteY2" fmla="*/ 6889897 h 6889897"/>
              <a:gd name="connsiteX3" fmla="*/ 1988289 w 8729330"/>
              <a:gd name="connsiteY3" fmla="*/ 6879265 h 6889897"/>
              <a:gd name="connsiteX4" fmla="*/ 0 w 8729330"/>
              <a:gd name="connsiteY4" fmla="*/ 0 h 6889897"/>
              <a:gd name="connsiteX0" fmla="*/ 0 w 8771861"/>
              <a:gd name="connsiteY0" fmla="*/ 0 h 6943060"/>
              <a:gd name="connsiteX1" fmla="*/ 4625162 w 8771861"/>
              <a:gd name="connsiteY1" fmla="*/ 10632 h 6943060"/>
              <a:gd name="connsiteX2" fmla="*/ 8771861 w 8771861"/>
              <a:gd name="connsiteY2" fmla="*/ 6943060 h 6943060"/>
              <a:gd name="connsiteX3" fmla="*/ 1988289 w 8771861"/>
              <a:gd name="connsiteY3" fmla="*/ 6879265 h 6943060"/>
              <a:gd name="connsiteX4" fmla="*/ 0 w 8771861"/>
              <a:gd name="connsiteY4" fmla="*/ 0 h 6943060"/>
              <a:gd name="connsiteX0" fmla="*/ 0 w 8771861"/>
              <a:gd name="connsiteY0" fmla="*/ 0 h 6974958"/>
              <a:gd name="connsiteX1" fmla="*/ 4625162 w 8771861"/>
              <a:gd name="connsiteY1" fmla="*/ 10632 h 6974958"/>
              <a:gd name="connsiteX2" fmla="*/ 8771861 w 8771861"/>
              <a:gd name="connsiteY2" fmla="*/ 6943060 h 6974958"/>
              <a:gd name="connsiteX3" fmla="*/ 1945759 w 8771861"/>
              <a:gd name="connsiteY3" fmla="*/ 6974958 h 6974958"/>
              <a:gd name="connsiteX4" fmla="*/ 0 w 8771861"/>
              <a:gd name="connsiteY4" fmla="*/ 0 h 6974958"/>
              <a:gd name="connsiteX0" fmla="*/ 0 w 8771861"/>
              <a:gd name="connsiteY0" fmla="*/ 63795 h 7038753"/>
              <a:gd name="connsiteX1" fmla="*/ 4582631 w 8771861"/>
              <a:gd name="connsiteY1" fmla="*/ 0 h 7038753"/>
              <a:gd name="connsiteX2" fmla="*/ 8771861 w 8771861"/>
              <a:gd name="connsiteY2" fmla="*/ 7006855 h 7038753"/>
              <a:gd name="connsiteX3" fmla="*/ 1945759 w 8771861"/>
              <a:gd name="connsiteY3" fmla="*/ 7038753 h 7038753"/>
              <a:gd name="connsiteX4" fmla="*/ 0 w 8771861"/>
              <a:gd name="connsiteY4" fmla="*/ 63795 h 7038753"/>
              <a:gd name="connsiteX0" fmla="*/ 0 w 8771861"/>
              <a:gd name="connsiteY0" fmla="*/ 0 h 7060019"/>
              <a:gd name="connsiteX1" fmla="*/ 4582631 w 8771861"/>
              <a:gd name="connsiteY1" fmla="*/ 21266 h 7060019"/>
              <a:gd name="connsiteX2" fmla="*/ 8771861 w 8771861"/>
              <a:gd name="connsiteY2" fmla="*/ 7028121 h 7060019"/>
              <a:gd name="connsiteX3" fmla="*/ 1945759 w 8771861"/>
              <a:gd name="connsiteY3" fmla="*/ 7060019 h 7060019"/>
              <a:gd name="connsiteX4" fmla="*/ 0 w 8771861"/>
              <a:gd name="connsiteY4" fmla="*/ 0 h 7060019"/>
              <a:gd name="connsiteX0" fmla="*/ 233916 w 6826102"/>
              <a:gd name="connsiteY0" fmla="*/ 0 h 7038754"/>
              <a:gd name="connsiteX1" fmla="*/ 2636872 w 6826102"/>
              <a:gd name="connsiteY1" fmla="*/ 1 h 7038754"/>
              <a:gd name="connsiteX2" fmla="*/ 6826102 w 6826102"/>
              <a:gd name="connsiteY2" fmla="*/ 7006856 h 7038754"/>
              <a:gd name="connsiteX3" fmla="*/ 0 w 6826102"/>
              <a:gd name="connsiteY3" fmla="*/ 7038754 h 7038754"/>
              <a:gd name="connsiteX4" fmla="*/ 233916 w 6826102"/>
              <a:gd name="connsiteY4" fmla="*/ 0 h 7038754"/>
              <a:gd name="connsiteX0" fmla="*/ 1073888 w 6826102"/>
              <a:gd name="connsiteY0" fmla="*/ 21264 h 7038753"/>
              <a:gd name="connsiteX1" fmla="*/ 2636872 w 6826102"/>
              <a:gd name="connsiteY1" fmla="*/ 0 h 7038753"/>
              <a:gd name="connsiteX2" fmla="*/ 6826102 w 6826102"/>
              <a:gd name="connsiteY2" fmla="*/ 7006855 h 7038753"/>
              <a:gd name="connsiteX3" fmla="*/ 0 w 6826102"/>
              <a:gd name="connsiteY3" fmla="*/ 7038753 h 7038753"/>
              <a:gd name="connsiteX4" fmla="*/ 1073888 w 6826102"/>
              <a:gd name="connsiteY4" fmla="*/ 21264 h 7038753"/>
              <a:gd name="connsiteX0" fmla="*/ 180753 w 6826102"/>
              <a:gd name="connsiteY0" fmla="*/ 10632 h 7038753"/>
              <a:gd name="connsiteX1" fmla="*/ 2636872 w 6826102"/>
              <a:gd name="connsiteY1" fmla="*/ 0 h 7038753"/>
              <a:gd name="connsiteX2" fmla="*/ 6826102 w 6826102"/>
              <a:gd name="connsiteY2" fmla="*/ 7006855 h 7038753"/>
              <a:gd name="connsiteX3" fmla="*/ 0 w 6826102"/>
              <a:gd name="connsiteY3" fmla="*/ 7038753 h 7038753"/>
              <a:gd name="connsiteX4" fmla="*/ 180753 w 6826102"/>
              <a:gd name="connsiteY4" fmla="*/ 10632 h 7038753"/>
              <a:gd name="connsiteX0" fmla="*/ 0 w 6645349"/>
              <a:gd name="connsiteY0" fmla="*/ 10632 h 7060018"/>
              <a:gd name="connsiteX1" fmla="*/ 2456119 w 6645349"/>
              <a:gd name="connsiteY1" fmla="*/ 0 h 7060018"/>
              <a:gd name="connsiteX2" fmla="*/ 6645349 w 6645349"/>
              <a:gd name="connsiteY2" fmla="*/ 7006855 h 7060018"/>
              <a:gd name="connsiteX3" fmla="*/ 393405 w 6645349"/>
              <a:gd name="connsiteY3" fmla="*/ 7060018 h 7060018"/>
              <a:gd name="connsiteX4" fmla="*/ 0 w 6645349"/>
              <a:gd name="connsiteY4" fmla="*/ 10632 h 7060018"/>
              <a:gd name="connsiteX0" fmla="*/ 0 w 6645349"/>
              <a:gd name="connsiteY0" fmla="*/ 10632 h 7038753"/>
              <a:gd name="connsiteX1" fmla="*/ 2456119 w 6645349"/>
              <a:gd name="connsiteY1" fmla="*/ 0 h 7038753"/>
              <a:gd name="connsiteX2" fmla="*/ 6645349 w 6645349"/>
              <a:gd name="connsiteY2" fmla="*/ 7006855 h 7038753"/>
              <a:gd name="connsiteX3" fmla="*/ 74428 w 6645349"/>
              <a:gd name="connsiteY3" fmla="*/ 7038753 h 7038753"/>
              <a:gd name="connsiteX4" fmla="*/ 0 w 6645349"/>
              <a:gd name="connsiteY4" fmla="*/ 10632 h 703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349" h="7038753">
                <a:moveTo>
                  <a:pt x="0" y="10632"/>
                </a:moveTo>
                <a:lnTo>
                  <a:pt x="2456119" y="0"/>
                </a:lnTo>
                <a:lnTo>
                  <a:pt x="6645349" y="7006855"/>
                </a:lnTo>
                <a:lnTo>
                  <a:pt x="74428" y="7038753"/>
                </a:lnTo>
                <a:lnTo>
                  <a:pt x="0" y="10632"/>
                </a:lnTo>
                <a:close/>
              </a:path>
            </a:pathLst>
          </a:cu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Slide Number Placeholder 5">
            <a:extLst>
              <a:ext uri="{FF2B5EF4-FFF2-40B4-BE49-F238E27FC236}">
                <a16:creationId xmlns:a16="http://schemas.microsoft.com/office/drawing/2014/main" id="{A9376B5C-1C45-433B-85A3-21AC9A10D55F}"/>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40" name="Footer Placeholder 4">
            <a:extLst>
              <a:ext uri="{FF2B5EF4-FFF2-40B4-BE49-F238E27FC236}">
                <a16:creationId xmlns:a16="http://schemas.microsoft.com/office/drawing/2014/main" id="{771BCB29-DF25-491E-87D7-84E44E89B16D}"/>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
        <p:nvSpPr>
          <p:cNvPr id="45" name="Picture Placeholder 10">
            <a:extLst>
              <a:ext uri="{FF2B5EF4-FFF2-40B4-BE49-F238E27FC236}">
                <a16:creationId xmlns:a16="http://schemas.microsoft.com/office/drawing/2014/main" id="{C27DFE6A-AAAA-4ADE-8F98-E7A256AB5D29}"/>
              </a:ext>
            </a:extLst>
          </p:cNvPr>
          <p:cNvSpPr>
            <a:spLocks noGrp="1"/>
          </p:cNvSpPr>
          <p:nvPr>
            <p:ph type="pic" sz="quarter" idx="33"/>
          </p:nvPr>
        </p:nvSpPr>
        <p:spPr>
          <a:xfrm>
            <a:off x="5654600" y="0"/>
            <a:ext cx="8891257" cy="7004054"/>
          </a:xfrm>
          <a:custGeom>
            <a:avLst/>
            <a:gdLst>
              <a:gd name="connsiteX0" fmla="*/ 4114800 w 8705850"/>
              <a:gd name="connsiteY0" fmla="*/ 0 h 6858000"/>
              <a:gd name="connsiteX1" fmla="*/ 8705850 w 8705850"/>
              <a:gd name="connsiteY1" fmla="*/ 0 h 6858000"/>
              <a:gd name="connsiteX2" fmla="*/ 4591050 w 8705850"/>
              <a:gd name="connsiteY2" fmla="*/ 6858000 h 6858000"/>
              <a:gd name="connsiteX3" fmla="*/ 0 w 87058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05850" h="6858000">
                <a:moveTo>
                  <a:pt x="4114800" y="0"/>
                </a:moveTo>
                <a:lnTo>
                  <a:pt x="8705850" y="0"/>
                </a:lnTo>
                <a:lnTo>
                  <a:pt x="45910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dirty="0"/>
          </a:p>
        </p:txBody>
      </p:sp>
      <p:pic>
        <p:nvPicPr>
          <p:cNvPr id="28" name="Picture 27">
            <a:extLst>
              <a:ext uri="{FF2B5EF4-FFF2-40B4-BE49-F238E27FC236}">
                <a16:creationId xmlns:a16="http://schemas.microsoft.com/office/drawing/2014/main" id="{DDFCBE12-0ACC-4251-BF3E-1DEF5048CC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118" y="6499664"/>
            <a:ext cx="609770" cy="167014"/>
          </a:xfrm>
          <a:prstGeom prst="rect">
            <a:avLst/>
          </a:prstGeom>
        </p:spPr>
      </p:pic>
    </p:spTree>
    <p:extLst>
      <p:ext uri="{BB962C8B-B14F-4D97-AF65-F5344CB8AC3E}">
        <p14:creationId xmlns:p14="http://schemas.microsoft.com/office/powerpoint/2010/main" val="2207968883"/>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5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eakers">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30CE9F18-C711-41E7-975D-9A875091B4A5}"/>
              </a:ext>
            </a:extLst>
          </p:cNvPr>
          <p:cNvSpPr/>
          <p:nvPr userDrawn="1"/>
        </p:nvSpPr>
        <p:spPr>
          <a:xfrm>
            <a:off x="0" y="0"/>
            <a:ext cx="6449438"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3099439"/>
            <a:ext cx="4701511" cy="436093"/>
          </a:xfrm>
          <a:prstGeom prst="rect">
            <a:avLst/>
          </a:prstGeom>
        </p:spPr>
        <p:txBody>
          <a:bodyPr lIns="0">
            <a:noAutofit/>
          </a:bodyPr>
          <a:lstStyle>
            <a:lvl1pPr>
              <a:defRPr sz="3600" b="1">
                <a:solidFill>
                  <a:schemeClr val="bg1"/>
                </a:solidFill>
                <a:latin typeface="Raleway" panose="020B0503030101060003" pitchFamily="34" charset="0"/>
              </a:defRPr>
            </a:lvl1pPr>
          </a:lstStyle>
          <a:p>
            <a:r>
              <a:rPr lang="en-US" dirty="0"/>
              <a:t>Content Headline</a:t>
            </a:r>
          </a:p>
        </p:txBody>
      </p:sp>
      <p:cxnSp>
        <p:nvCxnSpPr>
          <p:cNvPr id="29" name="Straight Connector 28">
            <a:extLst>
              <a:ext uri="{FF2B5EF4-FFF2-40B4-BE49-F238E27FC236}">
                <a16:creationId xmlns:a16="http://schemas.microsoft.com/office/drawing/2014/main" id="{8CAFA596-9110-4DB0-BEDF-C35A24B5F476}"/>
              </a:ext>
            </a:extLst>
          </p:cNvPr>
          <p:cNvCxnSpPr>
            <a:cxnSpLocks/>
          </p:cNvCxnSpPr>
          <p:nvPr userDrawn="1"/>
        </p:nvCxnSpPr>
        <p:spPr>
          <a:xfrm>
            <a:off x="885825" y="3820141"/>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39" name="Text Placeholder 3">
            <a:extLst>
              <a:ext uri="{FF2B5EF4-FFF2-40B4-BE49-F238E27FC236}">
                <a16:creationId xmlns:a16="http://schemas.microsoft.com/office/drawing/2014/main" id="{B17A8ED2-12C5-4DB3-8299-1E3163B8DDD6}"/>
              </a:ext>
            </a:extLst>
          </p:cNvPr>
          <p:cNvSpPr>
            <a:spLocks noGrp="1"/>
          </p:cNvSpPr>
          <p:nvPr>
            <p:ph type="body" sz="half" idx="17" hasCustomPrompt="1"/>
          </p:nvPr>
        </p:nvSpPr>
        <p:spPr>
          <a:xfrm>
            <a:off x="7440021" y="1688517"/>
            <a:ext cx="3795426" cy="734417"/>
          </a:xfrm>
          <a:prstGeom prst="rect">
            <a:avLst/>
          </a:prstGeom>
        </p:spPr>
        <p:txBody>
          <a:bodyPr lIns="0" anchor="t">
            <a:noAutofit/>
          </a:bodyPr>
          <a:lstStyle>
            <a:lvl1pPr marL="0" indent="0">
              <a:lnSpc>
                <a:spcPct val="100000"/>
              </a:lnSpc>
              <a:spcBef>
                <a:spcPts val="0"/>
              </a:spcBef>
              <a:spcAft>
                <a:spcPts val="0"/>
              </a:spcAft>
              <a:buNone/>
              <a:defRPr sz="105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30" name="Text Placeholder 2">
            <a:extLst>
              <a:ext uri="{FF2B5EF4-FFF2-40B4-BE49-F238E27FC236}">
                <a16:creationId xmlns:a16="http://schemas.microsoft.com/office/drawing/2014/main" id="{C5CB2342-FAF8-47E0-BF90-63DCF0FE229F}"/>
              </a:ext>
            </a:extLst>
          </p:cNvPr>
          <p:cNvSpPr>
            <a:spLocks noGrp="1"/>
          </p:cNvSpPr>
          <p:nvPr>
            <p:ph type="body" idx="1" hasCustomPrompt="1"/>
          </p:nvPr>
        </p:nvSpPr>
        <p:spPr>
          <a:xfrm>
            <a:off x="7440021" y="746954"/>
            <a:ext cx="2771778" cy="307579"/>
          </a:xfrm>
          <a:prstGeom prst="rect">
            <a:avLst/>
          </a:prstGeom>
        </p:spPr>
        <p:txBody>
          <a:bodyPr lIns="0" anchor="ctr">
            <a:noAutofit/>
          </a:bodyPr>
          <a:lstStyle>
            <a:lvl1pPr marL="0" indent="0">
              <a:buNone/>
              <a:defRPr sz="16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31" name="Text Placeholder 2">
            <a:extLst>
              <a:ext uri="{FF2B5EF4-FFF2-40B4-BE49-F238E27FC236}">
                <a16:creationId xmlns:a16="http://schemas.microsoft.com/office/drawing/2014/main" id="{FFED95E6-2935-49B2-9ED0-38FE345F34D0}"/>
              </a:ext>
            </a:extLst>
          </p:cNvPr>
          <p:cNvSpPr>
            <a:spLocks noGrp="1"/>
          </p:cNvSpPr>
          <p:nvPr>
            <p:ph type="body" idx="20" hasCustomPrompt="1"/>
          </p:nvPr>
        </p:nvSpPr>
        <p:spPr>
          <a:xfrm>
            <a:off x="7440021" y="1133115"/>
            <a:ext cx="2771778" cy="476821"/>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Line 1</a:t>
            </a:r>
          </a:p>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Title Line 2</a:t>
            </a:r>
          </a:p>
        </p:txBody>
      </p:sp>
      <p:sp>
        <p:nvSpPr>
          <p:cNvPr id="28" name="Slide Number Placeholder 5">
            <a:extLst>
              <a:ext uri="{FF2B5EF4-FFF2-40B4-BE49-F238E27FC236}">
                <a16:creationId xmlns:a16="http://schemas.microsoft.com/office/drawing/2014/main" id="{6E883BC0-4964-4672-AFEC-5AE371F25A09}"/>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32" name="Footer Placeholder 4">
            <a:extLst>
              <a:ext uri="{FF2B5EF4-FFF2-40B4-BE49-F238E27FC236}">
                <a16:creationId xmlns:a16="http://schemas.microsoft.com/office/drawing/2014/main" id="{6FFF2320-D5EF-4FEA-96DA-3BD556757179}"/>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
        <p:nvSpPr>
          <p:cNvPr id="3" name="Picture Placeholder 2">
            <a:extLst>
              <a:ext uri="{FF2B5EF4-FFF2-40B4-BE49-F238E27FC236}">
                <a16:creationId xmlns:a16="http://schemas.microsoft.com/office/drawing/2014/main" id="{7596A755-AF97-466F-AD70-7B17BEA95225}"/>
              </a:ext>
            </a:extLst>
          </p:cNvPr>
          <p:cNvSpPr>
            <a:spLocks noGrp="1"/>
          </p:cNvSpPr>
          <p:nvPr>
            <p:ph type="pic" sz="quarter" idx="29"/>
          </p:nvPr>
        </p:nvSpPr>
        <p:spPr>
          <a:xfrm>
            <a:off x="5537378" y="746954"/>
            <a:ext cx="1678179" cy="1674145"/>
          </a:xfrm>
        </p:spPr>
        <p:txBody>
          <a:bodyPr/>
          <a:lstStyle/>
          <a:p>
            <a:endParaRPr lang="en-US" dirty="0"/>
          </a:p>
        </p:txBody>
      </p:sp>
      <p:cxnSp>
        <p:nvCxnSpPr>
          <p:cNvPr id="47" name="Straight Connector 46">
            <a:extLst>
              <a:ext uri="{FF2B5EF4-FFF2-40B4-BE49-F238E27FC236}">
                <a16:creationId xmlns:a16="http://schemas.microsoft.com/office/drawing/2014/main" id="{0F2750E9-4989-4FE8-8BBC-7EA55EAC5F9B}"/>
              </a:ext>
            </a:extLst>
          </p:cNvPr>
          <p:cNvCxnSpPr>
            <a:cxnSpLocks/>
          </p:cNvCxnSpPr>
          <p:nvPr userDrawn="1"/>
        </p:nvCxnSpPr>
        <p:spPr>
          <a:xfrm>
            <a:off x="7437189" y="1620177"/>
            <a:ext cx="441788"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
        <p:nvSpPr>
          <p:cNvPr id="48" name="Text Placeholder 3">
            <a:extLst>
              <a:ext uri="{FF2B5EF4-FFF2-40B4-BE49-F238E27FC236}">
                <a16:creationId xmlns:a16="http://schemas.microsoft.com/office/drawing/2014/main" id="{40029F01-4230-4651-8307-A31BFC44E463}"/>
              </a:ext>
            </a:extLst>
          </p:cNvPr>
          <p:cNvSpPr>
            <a:spLocks noGrp="1"/>
          </p:cNvSpPr>
          <p:nvPr>
            <p:ph type="body" sz="half" idx="30" hasCustomPrompt="1"/>
          </p:nvPr>
        </p:nvSpPr>
        <p:spPr>
          <a:xfrm>
            <a:off x="7440021" y="3602867"/>
            <a:ext cx="3795426" cy="734417"/>
          </a:xfrm>
          <a:prstGeom prst="rect">
            <a:avLst/>
          </a:prstGeom>
        </p:spPr>
        <p:txBody>
          <a:bodyPr lIns="0" anchor="t">
            <a:noAutofit/>
          </a:bodyPr>
          <a:lstStyle>
            <a:lvl1pPr marL="0" indent="0">
              <a:lnSpc>
                <a:spcPct val="100000"/>
              </a:lnSpc>
              <a:spcBef>
                <a:spcPts val="0"/>
              </a:spcBef>
              <a:spcAft>
                <a:spcPts val="0"/>
              </a:spcAft>
              <a:buNone/>
              <a:defRPr sz="105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49" name="Text Placeholder 2">
            <a:extLst>
              <a:ext uri="{FF2B5EF4-FFF2-40B4-BE49-F238E27FC236}">
                <a16:creationId xmlns:a16="http://schemas.microsoft.com/office/drawing/2014/main" id="{975BE64B-7B9A-44C4-B70C-60D54C36506F}"/>
              </a:ext>
            </a:extLst>
          </p:cNvPr>
          <p:cNvSpPr>
            <a:spLocks noGrp="1"/>
          </p:cNvSpPr>
          <p:nvPr>
            <p:ph type="body" idx="31" hasCustomPrompt="1"/>
          </p:nvPr>
        </p:nvSpPr>
        <p:spPr>
          <a:xfrm>
            <a:off x="7440021" y="2661304"/>
            <a:ext cx="2771778" cy="307579"/>
          </a:xfrm>
          <a:prstGeom prst="rect">
            <a:avLst/>
          </a:prstGeom>
        </p:spPr>
        <p:txBody>
          <a:bodyPr lIns="0" anchor="ctr">
            <a:noAutofit/>
          </a:bodyPr>
          <a:lstStyle>
            <a:lvl1pPr marL="0" indent="0">
              <a:buNone/>
              <a:defRPr sz="16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50" name="Text Placeholder 2">
            <a:extLst>
              <a:ext uri="{FF2B5EF4-FFF2-40B4-BE49-F238E27FC236}">
                <a16:creationId xmlns:a16="http://schemas.microsoft.com/office/drawing/2014/main" id="{6E3FD2A7-4684-4E96-AEDB-CC4308E58BAF}"/>
              </a:ext>
            </a:extLst>
          </p:cNvPr>
          <p:cNvSpPr>
            <a:spLocks noGrp="1"/>
          </p:cNvSpPr>
          <p:nvPr>
            <p:ph type="body" idx="32" hasCustomPrompt="1"/>
          </p:nvPr>
        </p:nvSpPr>
        <p:spPr>
          <a:xfrm>
            <a:off x="7440021" y="3047465"/>
            <a:ext cx="2771778" cy="476821"/>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Line 1</a:t>
            </a:r>
          </a:p>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Title Line 2</a:t>
            </a:r>
          </a:p>
        </p:txBody>
      </p:sp>
      <p:sp>
        <p:nvSpPr>
          <p:cNvPr id="51" name="Picture Placeholder 2">
            <a:extLst>
              <a:ext uri="{FF2B5EF4-FFF2-40B4-BE49-F238E27FC236}">
                <a16:creationId xmlns:a16="http://schemas.microsoft.com/office/drawing/2014/main" id="{24A6929F-E916-45F6-90FF-DBDB8ECCE818}"/>
              </a:ext>
            </a:extLst>
          </p:cNvPr>
          <p:cNvSpPr>
            <a:spLocks noGrp="1"/>
          </p:cNvSpPr>
          <p:nvPr>
            <p:ph type="pic" sz="quarter" idx="33"/>
          </p:nvPr>
        </p:nvSpPr>
        <p:spPr>
          <a:xfrm>
            <a:off x="5537378" y="2661304"/>
            <a:ext cx="1678179" cy="1674145"/>
          </a:xfrm>
        </p:spPr>
        <p:txBody>
          <a:bodyPr/>
          <a:lstStyle/>
          <a:p>
            <a:endParaRPr lang="en-US" dirty="0"/>
          </a:p>
        </p:txBody>
      </p:sp>
      <p:cxnSp>
        <p:nvCxnSpPr>
          <p:cNvPr id="52" name="Straight Connector 51">
            <a:extLst>
              <a:ext uri="{FF2B5EF4-FFF2-40B4-BE49-F238E27FC236}">
                <a16:creationId xmlns:a16="http://schemas.microsoft.com/office/drawing/2014/main" id="{E91969E0-A69E-4A97-A34E-1290D02D2E5C}"/>
              </a:ext>
            </a:extLst>
          </p:cNvPr>
          <p:cNvCxnSpPr>
            <a:cxnSpLocks/>
          </p:cNvCxnSpPr>
          <p:nvPr userDrawn="1"/>
        </p:nvCxnSpPr>
        <p:spPr>
          <a:xfrm>
            <a:off x="7437189" y="3534527"/>
            <a:ext cx="441788"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
        <p:nvSpPr>
          <p:cNvPr id="53" name="Text Placeholder 3">
            <a:extLst>
              <a:ext uri="{FF2B5EF4-FFF2-40B4-BE49-F238E27FC236}">
                <a16:creationId xmlns:a16="http://schemas.microsoft.com/office/drawing/2014/main" id="{51AA2991-DC43-4023-AF54-536E5CD61486}"/>
              </a:ext>
            </a:extLst>
          </p:cNvPr>
          <p:cNvSpPr>
            <a:spLocks noGrp="1"/>
          </p:cNvSpPr>
          <p:nvPr>
            <p:ph type="body" sz="half" idx="34" hasCustomPrompt="1"/>
          </p:nvPr>
        </p:nvSpPr>
        <p:spPr>
          <a:xfrm>
            <a:off x="7440021" y="5517528"/>
            <a:ext cx="3795426" cy="734417"/>
          </a:xfrm>
          <a:prstGeom prst="rect">
            <a:avLst/>
          </a:prstGeom>
        </p:spPr>
        <p:txBody>
          <a:bodyPr lIns="0" anchor="t">
            <a:noAutofit/>
          </a:bodyPr>
          <a:lstStyle>
            <a:lvl1pPr marL="0" indent="0">
              <a:lnSpc>
                <a:spcPct val="100000"/>
              </a:lnSpc>
              <a:spcBef>
                <a:spcPts val="0"/>
              </a:spcBef>
              <a:spcAft>
                <a:spcPts val="0"/>
              </a:spcAft>
              <a:buNone/>
              <a:defRPr sz="105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54" name="Text Placeholder 2">
            <a:extLst>
              <a:ext uri="{FF2B5EF4-FFF2-40B4-BE49-F238E27FC236}">
                <a16:creationId xmlns:a16="http://schemas.microsoft.com/office/drawing/2014/main" id="{B21CACAE-B253-4D26-826E-5C6921075C3E}"/>
              </a:ext>
            </a:extLst>
          </p:cNvPr>
          <p:cNvSpPr>
            <a:spLocks noGrp="1"/>
          </p:cNvSpPr>
          <p:nvPr>
            <p:ph type="body" idx="35" hasCustomPrompt="1"/>
          </p:nvPr>
        </p:nvSpPr>
        <p:spPr>
          <a:xfrm>
            <a:off x="7440021" y="4575965"/>
            <a:ext cx="2771778" cy="307579"/>
          </a:xfrm>
          <a:prstGeom prst="rect">
            <a:avLst/>
          </a:prstGeom>
        </p:spPr>
        <p:txBody>
          <a:bodyPr lIns="0" anchor="ctr">
            <a:noAutofit/>
          </a:bodyPr>
          <a:lstStyle>
            <a:lvl1pPr marL="0" indent="0">
              <a:buNone/>
              <a:defRPr sz="16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60" name="Text Placeholder 2">
            <a:extLst>
              <a:ext uri="{FF2B5EF4-FFF2-40B4-BE49-F238E27FC236}">
                <a16:creationId xmlns:a16="http://schemas.microsoft.com/office/drawing/2014/main" id="{F21C99F4-BEC5-4B58-A822-86879E4151DA}"/>
              </a:ext>
            </a:extLst>
          </p:cNvPr>
          <p:cNvSpPr>
            <a:spLocks noGrp="1"/>
          </p:cNvSpPr>
          <p:nvPr>
            <p:ph type="body" idx="36" hasCustomPrompt="1"/>
          </p:nvPr>
        </p:nvSpPr>
        <p:spPr>
          <a:xfrm>
            <a:off x="7440021" y="4962126"/>
            <a:ext cx="2771778" cy="476821"/>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Line 1</a:t>
            </a:r>
          </a:p>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Title Line 2</a:t>
            </a:r>
          </a:p>
        </p:txBody>
      </p:sp>
      <p:sp>
        <p:nvSpPr>
          <p:cNvPr id="61" name="Picture Placeholder 2">
            <a:extLst>
              <a:ext uri="{FF2B5EF4-FFF2-40B4-BE49-F238E27FC236}">
                <a16:creationId xmlns:a16="http://schemas.microsoft.com/office/drawing/2014/main" id="{6692CE41-7AEE-4A67-BAF4-D11120870393}"/>
              </a:ext>
            </a:extLst>
          </p:cNvPr>
          <p:cNvSpPr>
            <a:spLocks noGrp="1"/>
          </p:cNvSpPr>
          <p:nvPr>
            <p:ph type="pic" sz="quarter" idx="37"/>
          </p:nvPr>
        </p:nvSpPr>
        <p:spPr>
          <a:xfrm>
            <a:off x="5537378" y="4575965"/>
            <a:ext cx="1678179" cy="1674145"/>
          </a:xfrm>
        </p:spPr>
        <p:txBody>
          <a:bodyPr/>
          <a:lstStyle/>
          <a:p>
            <a:endParaRPr lang="en-US" dirty="0"/>
          </a:p>
        </p:txBody>
      </p:sp>
      <p:cxnSp>
        <p:nvCxnSpPr>
          <p:cNvPr id="62" name="Straight Connector 61">
            <a:extLst>
              <a:ext uri="{FF2B5EF4-FFF2-40B4-BE49-F238E27FC236}">
                <a16:creationId xmlns:a16="http://schemas.microsoft.com/office/drawing/2014/main" id="{8A2EBFAA-78CE-476D-A112-6276B469DC53}"/>
              </a:ext>
            </a:extLst>
          </p:cNvPr>
          <p:cNvCxnSpPr>
            <a:cxnSpLocks/>
          </p:cNvCxnSpPr>
          <p:nvPr userDrawn="1"/>
        </p:nvCxnSpPr>
        <p:spPr>
          <a:xfrm>
            <a:off x="7437189" y="5449188"/>
            <a:ext cx="441788"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3CCE6C9-1437-4B1B-9AEF-92CEAE5A6D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118" y="6499664"/>
            <a:ext cx="609770" cy="167014"/>
          </a:xfrm>
          <a:prstGeom prst="rect">
            <a:avLst/>
          </a:prstGeom>
        </p:spPr>
      </p:pic>
    </p:spTree>
    <p:extLst>
      <p:ext uri="{BB962C8B-B14F-4D97-AF65-F5344CB8AC3E}">
        <p14:creationId xmlns:p14="http://schemas.microsoft.com/office/powerpoint/2010/main" val="698239157"/>
      </p:ext>
    </p:extLst>
  </p:cSld>
  <p:clrMapOvr>
    <a:masterClrMapping/>
  </p:clrMapOvr>
  <p:extLst>
    <p:ext uri="{DCECCB84-F9BA-43D5-87BE-67443E8EF086}">
      <p15:sldGuideLst xmlns:p15="http://schemas.microsoft.com/office/powerpoint/2012/main">
        <p15:guide id="1" orient="horz" pos="3216">
          <p15:clr>
            <a:srgbClr val="FBAE40"/>
          </p15:clr>
        </p15:guide>
        <p15:guide id="2" pos="5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pro Team V2">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E54167A7-3F99-4F63-9F2F-42BDB3784404}"/>
              </a:ext>
            </a:extLst>
          </p:cNvPr>
          <p:cNvSpPr/>
          <p:nvPr userDrawn="1"/>
        </p:nvSpPr>
        <p:spPr>
          <a:xfrm>
            <a:off x="866775" y="1866848"/>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6" name="Straight Connector 55">
            <a:extLst>
              <a:ext uri="{FF2B5EF4-FFF2-40B4-BE49-F238E27FC236}">
                <a16:creationId xmlns:a16="http://schemas.microsoft.com/office/drawing/2014/main" id="{FF15677E-9EFB-42CF-A1E7-C65E8818009E}"/>
              </a:ext>
            </a:extLst>
          </p:cNvPr>
          <p:cNvCxnSpPr>
            <a:cxnSpLocks/>
          </p:cNvCxnSpPr>
          <p:nvPr userDrawn="1"/>
        </p:nvCxnSpPr>
        <p:spPr>
          <a:xfrm flipH="1">
            <a:off x="866775" y="1816658"/>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27" name="Text Placeholder 2">
            <a:extLst>
              <a:ext uri="{FF2B5EF4-FFF2-40B4-BE49-F238E27FC236}">
                <a16:creationId xmlns:a16="http://schemas.microsoft.com/office/drawing/2014/main" id="{5662852F-5EB3-471F-9ACF-DB231A685401}"/>
              </a:ext>
            </a:extLst>
          </p:cNvPr>
          <p:cNvSpPr>
            <a:spLocks noGrp="1"/>
          </p:cNvSpPr>
          <p:nvPr>
            <p:ph type="body" idx="21" hasCustomPrompt="1"/>
          </p:nvPr>
        </p:nvSpPr>
        <p:spPr>
          <a:xfrm>
            <a:off x="1242474" y="1946882"/>
            <a:ext cx="3948650"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30" name="Text Placeholder 2">
            <a:extLst>
              <a:ext uri="{FF2B5EF4-FFF2-40B4-BE49-F238E27FC236}">
                <a16:creationId xmlns:a16="http://schemas.microsoft.com/office/drawing/2014/main" id="{67C6D42F-54F9-4E8D-96C2-C34758BEB3C0}"/>
              </a:ext>
            </a:extLst>
          </p:cNvPr>
          <p:cNvSpPr>
            <a:spLocks noGrp="1"/>
          </p:cNvSpPr>
          <p:nvPr>
            <p:ph type="body" idx="22" hasCustomPrompt="1"/>
          </p:nvPr>
        </p:nvSpPr>
        <p:spPr>
          <a:xfrm>
            <a:off x="1242474" y="2175719"/>
            <a:ext cx="3948650"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F2F2F2"/>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91" name="Title 1">
            <a:extLst>
              <a:ext uri="{FF2B5EF4-FFF2-40B4-BE49-F238E27FC236}">
                <a16:creationId xmlns:a16="http://schemas.microsoft.com/office/drawing/2014/main" id="{51606306-14F1-4A26-9D4D-BCCCE1FC085C}"/>
              </a:ext>
            </a:extLst>
          </p:cNvPr>
          <p:cNvSpPr>
            <a:spLocks noGrp="1"/>
          </p:cNvSpPr>
          <p:nvPr>
            <p:ph type="title" hasCustomPrompt="1"/>
          </p:nvPr>
        </p:nvSpPr>
        <p:spPr>
          <a:xfrm>
            <a:off x="866775" y="697798"/>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92" name="Straight Connector 91">
            <a:extLst>
              <a:ext uri="{FF2B5EF4-FFF2-40B4-BE49-F238E27FC236}">
                <a16:creationId xmlns:a16="http://schemas.microsoft.com/office/drawing/2014/main" id="{229C062B-AB26-4D67-AAE2-1C6702C651B0}"/>
              </a:ext>
            </a:extLst>
          </p:cNvPr>
          <p:cNvCxnSpPr>
            <a:cxnSpLocks/>
          </p:cNvCxnSpPr>
          <p:nvPr userDrawn="1"/>
        </p:nvCxnSpPr>
        <p:spPr>
          <a:xfrm>
            <a:off x="866775" y="1418500"/>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59764744-0574-4FA2-8B4F-B7F2DE306DC6}"/>
              </a:ext>
            </a:extLst>
          </p:cNvPr>
          <p:cNvSpPr/>
          <p:nvPr userDrawn="1"/>
        </p:nvSpPr>
        <p:spPr>
          <a:xfrm>
            <a:off x="866775" y="2726334"/>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8" name="Straight Connector 97">
            <a:extLst>
              <a:ext uri="{FF2B5EF4-FFF2-40B4-BE49-F238E27FC236}">
                <a16:creationId xmlns:a16="http://schemas.microsoft.com/office/drawing/2014/main" id="{B165AAAA-5895-4C86-BB9B-868DC239CDD5}"/>
              </a:ext>
            </a:extLst>
          </p:cNvPr>
          <p:cNvCxnSpPr>
            <a:cxnSpLocks/>
          </p:cNvCxnSpPr>
          <p:nvPr userDrawn="1"/>
        </p:nvCxnSpPr>
        <p:spPr>
          <a:xfrm flipH="1">
            <a:off x="866775" y="2676144"/>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99" name="Text Placeholder 2">
            <a:extLst>
              <a:ext uri="{FF2B5EF4-FFF2-40B4-BE49-F238E27FC236}">
                <a16:creationId xmlns:a16="http://schemas.microsoft.com/office/drawing/2014/main" id="{D823A013-910F-4F13-ABA9-267D95B03151}"/>
              </a:ext>
            </a:extLst>
          </p:cNvPr>
          <p:cNvSpPr>
            <a:spLocks noGrp="1"/>
          </p:cNvSpPr>
          <p:nvPr>
            <p:ph type="body" idx="33" hasCustomPrompt="1"/>
          </p:nvPr>
        </p:nvSpPr>
        <p:spPr>
          <a:xfrm>
            <a:off x="1242474" y="2806368"/>
            <a:ext cx="3948650"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100" name="Text Placeholder 2">
            <a:extLst>
              <a:ext uri="{FF2B5EF4-FFF2-40B4-BE49-F238E27FC236}">
                <a16:creationId xmlns:a16="http://schemas.microsoft.com/office/drawing/2014/main" id="{D2886801-E5FE-406A-883A-D8400818E821}"/>
              </a:ext>
            </a:extLst>
          </p:cNvPr>
          <p:cNvSpPr>
            <a:spLocks noGrp="1"/>
          </p:cNvSpPr>
          <p:nvPr>
            <p:ph type="body" idx="34" hasCustomPrompt="1"/>
          </p:nvPr>
        </p:nvSpPr>
        <p:spPr>
          <a:xfrm>
            <a:off x="1242474" y="3035205"/>
            <a:ext cx="3948650"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F2F2F2"/>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01" name="Rectangle 100">
            <a:extLst>
              <a:ext uri="{FF2B5EF4-FFF2-40B4-BE49-F238E27FC236}">
                <a16:creationId xmlns:a16="http://schemas.microsoft.com/office/drawing/2014/main" id="{EC8D3194-7269-471A-95BF-5AE5984EA47A}"/>
              </a:ext>
            </a:extLst>
          </p:cNvPr>
          <p:cNvSpPr/>
          <p:nvPr userDrawn="1"/>
        </p:nvSpPr>
        <p:spPr>
          <a:xfrm>
            <a:off x="866775" y="3583304"/>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2" name="Straight Connector 101">
            <a:extLst>
              <a:ext uri="{FF2B5EF4-FFF2-40B4-BE49-F238E27FC236}">
                <a16:creationId xmlns:a16="http://schemas.microsoft.com/office/drawing/2014/main" id="{B967DF27-3441-4B6A-B76D-2C3DA64026B5}"/>
              </a:ext>
            </a:extLst>
          </p:cNvPr>
          <p:cNvCxnSpPr>
            <a:cxnSpLocks/>
          </p:cNvCxnSpPr>
          <p:nvPr userDrawn="1"/>
        </p:nvCxnSpPr>
        <p:spPr>
          <a:xfrm flipH="1">
            <a:off x="866775" y="3533114"/>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103" name="Text Placeholder 2">
            <a:extLst>
              <a:ext uri="{FF2B5EF4-FFF2-40B4-BE49-F238E27FC236}">
                <a16:creationId xmlns:a16="http://schemas.microsoft.com/office/drawing/2014/main" id="{A211AB86-807B-4403-A5BA-D47B152D8441}"/>
              </a:ext>
            </a:extLst>
          </p:cNvPr>
          <p:cNvSpPr>
            <a:spLocks noGrp="1"/>
          </p:cNvSpPr>
          <p:nvPr>
            <p:ph type="body" idx="35" hasCustomPrompt="1"/>
          </p:nvPr>
        </p:nvSpPr>
        <p:spPr>
          <a:xfrm>
            <a:off x="1242474" y="3663338"/>
            <a:ext cx="3948650"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104" name="Text Placeholder 2">
            <a:extLst>
              <a:ext uri="{FF2B5EF4-FFF2-40B4-BE49-F238E27FC236}">
                <a16:creationId xmlns:a16="http://schemas.microsoft.com/office/drawing/2014/main" id="{F6D71084-ACBC-4F57-A0D8-A8A105477E25}"/>
              </a:ext>
            </a:extLst>
          </p:cNvPr>
          <p:cNvSpPr>
            <a:spLocks noGrp="1"/>
          </p:cNvSpPr>
          <p:nvPr>
            <p:ph type="body" idx="36" hasCustomPrompt="1"/>
          </p:nvPr>
        </p:nvSpPr>
        <p:spPr>
          <a:xfrm>
            <a:off x="1242474" y="3892175"/>
            <a:ext cx="3948650"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F2F2F2"/>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05" name="Rectangle 104">
            <a:extLst>
              <a:ext uri="{FF2B5EF4-FFF2-40B4-BE49-F238E27FC236}">
                <a16:creationId xmlns:a16="http://schemas.microsoft.com/office/drawing/2014/main" id="{826BDF39-21DB-435C-A269-A9B1D96C0843}"/>
              </a:ext>
            </a:extLst>
          </p:cNvPr>
          <p:cNvSpPr/>
          <p:nvPr userDrawn="1"/>
        </p:nvSpPr>
        <p:spPr>
          <a:xfrm>
            <a:off x="866775" y="4453986"/>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6" name="Straight Connector 105">
            <a:extLst>
              <a:ext uri="{FF2B5EF4-FFF2-40B4-BE49-F238E27FC236}">
                <a16:creationId xmlns:a16="http://schemas.microsoft.com/office/drawing/2014/main" id="{B7FEE65A-D356-4A0C-AFFA-EBBA05405385}"/>
              </a:ext>
            </a:extLst>
          </p:cNvPr>
          <p:cNvCxnSpPr>
            <a:cxnSpLocks/>
          </p:cNvCxnSpPr>
          <p:nvPr userDrawn="1"/>
        </p:nvCxnSpPr>
        <p:spPr>
          <a:xfrm flipH="1">
            <a:off x="866775" y="4403796"/>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107" name="Text Placeholder 2">
            <a:extLst>
              <a:ext uri="{FF2B5EF4-FFF2-40B4-BE49-F238E27FC236}">
                <a16:creationId xmlns:a16="http://schemas.microsoft.com/office/drawing/2014/main" id="{A29D6B79-5167-469D-A55E-4CC73CACC188}"/>
              </a:ext>
            </a:extLst>
          </p:cNvPr>
          <p:cNvSpPr>
            <a:spLocks noGrp="1"/>
          </p:cNvSpPr>
          <p:nvPr>
            <p:ph type="body" idx="37" hasCustomPrompt="1"/>
          </p:nvPr>
        </p:nvSpPr>
        <p:spPr>
          <a:xfrm>
            <a:off x="1242474" y="4534020"/>
            <a:ext cx="3948650"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108" name="Text Placeholder 2">
            <a:extLst>
              <a:ext uri="{FF2B5EF4-FFF2-40B4-BE49-F238E27FC236}">
                <a16:creationId xmlns:a16="http://schemas.microsoft.com/office/drawing/2014/main" id="{E94076F6-BF24-414D-AC2A-211E24B7A988}"/>
              </a:ext>
            </a:extLst>
          </p:cNvPr>
          <p:cNvSpPr>
            <a:spLocks noGrp="1"/>
          </p:cNvSpPr>
          <p:nvPr>
            <p:ph type="body" idx="38" hasCustomPrompt="1"/>
          </p:nvPr>
        </p:nvSpPr>
        <p:spPr>
          <a:xfrm>
            <a:off x="1242474" y="4762857"/>
            <a:ext cx="3948650"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09" name="Rectangle 108">
            <a:extLst>
              <a:ext uri="{FF2B5EF4-FFF2-40B4-BE49-F238E27FC236}">
                <a16:creationId xmlns:a16="http://schemas.microsoft.com/office/drawing/2014/main" id="{55524A6D-BE8A-42F5-A9E2-6E760D2BA567}"/>
              </a:ext>
            </a:extLst>
          </p:cNvPr>
          <p:cNvSpPr/>
          <p:nvPr userDrawn="1"/>
        </p:nvSpPr>
        <p:spPr>
          <a:xfrm>
            <a:off x="866775" y="5308719"/>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0" name="Straight Connector 109">
            <a:extLst>
              <a:ext uri="{FF2B5EF4-FFF2-40B4-BE49-F238E27FC236}">
                <a16:creationId xmlns:a16="http://schemas.microsoft.com/office/drawing/2014/main" id="{2C520F7E-6CFD-4FE1-8D69-7CA768078F0D}"/>
              </a:ext>
            </a:extLst>
          </p:cNvPr>
          <p:cNvCxnSpPr>
            <a:cxnSpLocks/>
          </p:cNvCxnSpPr>
          <p:nvPr userDrawn="1"/>
        </p:nvCxnSpPr>
        <p:spPr>
          <a:xfrm flipH="1">
            <a:off x="866775" y="5267238"/>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111" name="Text Placeholder 2">
            <a:extLst>
              <a:ext uri="{FF2B5EF4-FFF2-40B4-BE49-F238E27FC236}">
                <a16:creationId xmlns:a16="http://schemas.microsoft.com/office/drawing/2014/main" id="{C6583F1F-EDFA-4DA8-A08E-56A86DCD10F0}"/>
              </a:ext>
            </a:extLst>
          </p:cNvPr>
          <p:cNvSpPr>
            <a:spLocks noGrp="1"/>
          </p:cNvSpPr>
          <p:nvPr>
            <p:ph type="body" idx="39" hasCustomPrompt="1"/>
          </p:nvPr>
        </p:nvSpPr>
        <p:spPr>
          <a:xfrm>
            <a:off x="1242473" y="5397462"/>
            <a:ext cx="3948651"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112" name="Text Placeholder 2">
            <a:extLst>
              <a:ext uri="{FF2B5EF4-FFF2-40B4-BE49-F238E27FC236}">
                <a16:creationId xmlns:a16="http://schemas.microsoft.com/office/drawing/2014/main" id="{A6A58FFF-152D-4E6F-93E4-3105429001DB}"/>
              </a:ext>
            </a:extLst>
          </p:cNvPr>
          <p:cNvSpPr>
            <a:spLocks noGrp="1"/>
          </p:cNvSpPr>
          <p:nvPr>
            <p:ph type="body" idx="40" hasCustomPrompt="1"/>
          </p:nvPr>
        </p:nvSpPr>
        <p:spPr>
          <a:xfrm>
            <a:off x="1242473" y="5626299"/>
            <a:ext cx="3948651"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F2F2F2"/>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13" name="Rectangle 112">
            <a:extLst>
              <a:ext uri="{FF2B5EF4-FFF2-40B4-BE49-F238E27FC236}">
                <a16:creationId xmlns:a16="http://schemas.microsoft.com/office/drawing/2014/main" id="{1CFCE145-4778-4F1E-AD4F-FC1F155BDFC5}"/>
              </a:ext>
            </a:extLst>
          </p:cNvPr>
          <p:cNvSpPr/>
          <p:nvPr userDrawn="1"/>
        </p:nvSpPr>
        <p:spPr>
          <a:xfrm flipH="1">
            <a:off x="8077200" y="0"/>
            <a:ext cx="4114800" cy="6858000"/>
          </a:xfrm>
          <a:prstGeom prst="rect">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Picture Placeholder 1">
            <a:extLst>
              <a:ext uri="{FF2B5EF4-FFF2-40B4-BE49-F238E27FC236}">
                <a16:creationId xmlns:a16="http://schemas.microsoft.com/office/drawing/2014/main" id="{5D6DB454-9F7B-4E55-9BB8-A1ADD4FB3795}"/>
              </a:ext>
            </a:extLst>
          </p:cNvPr>
          <p:cNvSpPr>
            <a:spLocks noGrp="1"/>
          </p:cNvSpPr>
          <p:nvPr>
            <p:ph type="pic" sz="quarter" idx="10"/>
          </p:nvPr>
        </p:nvSpPr>
        <p:spPr>
          <a:xfrm>
            <a:off x="6861693" y="697798"/>
            <a:ext cx="4314422" cy="5462403"/>
          </a:xfrm>
        </p:spPr>
      </p:sp>
      <p:sp>
        <p:nvSpPr>
          <p:cNvPr id="117" name="Slide Number Placeholder 5">
            <a:extLst>
              <a:ext uri="{FF2B5EF4-FFF2-40B4-BE49-F238E27FC236}">
                <a16:creationId xmlns:a16="http://schemas.microsoft.com/office/drawing/2014/main" id="{13319D04-E894-4DF8-9C76-9861D50FEDFE}"/>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ea typeface="Open Sans" charset="0"/>
                <a:cs typeface="Open Sans" charset="0"/>
              </a:rPr>
              <a:t>Page </a:t>
            </a:r>
            <a:fld id="{C6C8BDDB-1AA9-4CDC-80A0-B0BF343FFE1A}" type="slidenum">
              <a:rPr lang="en-US" smtClean="0">
                <a:ea typeface="Open Sans" charset="0"/>
                <a:cs typeface="Open Sans" charset="0"/>
              </a:rPr>
              <a:pPr/>
              <a:t>‹#›</a:t>
            </a:fld>
            <a:endParaRPr lang="en-US" dirty="0"/>
          </a:p>
        </p:txBody>
      </p:sp>
      <p:sp>
        <p:nvSpPr>
          <p:cNvPr id="118" name="Footer Placeholder 4">
            <a:extLst>
              <a:ext uri="{FF2B5EF4-FFF2-40B4-BE49-F238E27FC236}">
                <a16:creationId xmlns:a16="http://schemas.microsoft.com/office/drawing/2014/main" id="{2F549E84-3CF2-4B19-9193-EFAD3A70E6E0}"/>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29" name="Picture 28">
            <a:extLst>
              <a:ext uri="{FF2B5EF4-FFF2-40B4-BE49-F238E27FC236}">
                <a16:creationId xmlns:a16="http://schemas.microsoft.com/office/drawing/2014/main" id="{F4B0361E-27EA-47B5-813B-29FD33CCD50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988794544"/>
      </p:ext>
    </p:extLst>
  </p:cSld>
  <p:clrMapOvr>
    <a:masterClrMapping/>
  </p:clrMapOvr>
  <p:extLst>
    <p:ext uri="{DCECCB84-F9BA-43D5-87BE-67443E8EF086}">
      <p15:sldGuideLst xmlns:p15="http://schemas.microsoft.com/office/powerpoint/2012/main">
        <p15:guide id="1" orient="horz" pos="3216">
          <p15:clr>
            <a:srgbClr val="FBAE40"/>
          </p15:clr>
        </p15:guide>
        <p15:guide id="2" pos="597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llars">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DB020D4-B9E0-4B56-9915-99C4912B22DD}"/>
              </a:ext>
            </a:extLst>
          </p:cNvPr>
          <p:cNvSpPr/>
          <p:nvPr userDrawn="1"/>
        </p:nvSpPr>
        <p:spPr>
          <a:xfrm>
            <a:off x="0" y="1584959"/>
            <a:ext cx="4072988" cy="4720735"/>
          </a:xfrm>
          <a:prstGeom prst="rect">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AFAA0BA5-8D8D-4F26-81D4-5F1F5F571ACC}"/>
              </a:ext>
            </a:extLst>
          </p:cNvPr>
          <p:cNvSpPr/>
          <p:nvPr userDrawn="1"/>
        </p:nvSpPr>
        <p:spPr>
          <a:xfrm>
            <a:off x="4072987" y="1584953"/>
            <a:ext cx="4059506" cy="4720736"/>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7D0154B5-91CA-4D40-B2C8-274719D9004D}"/>
              </a:ext>
            </a:extLst>
          </p:cNvPr>
          <p:cNvSpPr/>
          <p:nvPr userDrawn="1"/>
        </p:nvSpPr>
        <p:spPr>
          <a:xfrm>
            <a:off x="8132494" y="1584942"/>
            <a:ext cx="4059506" cy="4720736"/>
          </a:xfrm>
          <a:prstGeom prst="rect">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C4E3B39F-E016-446B-9DDB-5E4D2B9C0FA1}"/>
              </a:ext>
            </a:extLst>
          </p:cNvPr>
          <p:cNvSpPr>
            <a:spLocks noGrp="1"/>
          </p:cNvSpPr>
          <p:nvPr userDrawn="1">
            <p:ph type="title" hasCustomPrompt="1"/>
          </p:nvPr>
        </p:nvSpPr>
        <p:spPr>
          <a:xfrm>
            <a:off x="3745244" y="366237"/>
            <a:ext cx="4701511" cy="436093"/>
          </a:xfrm>
          <a:prstGeom prst="rect">
            <a:avLst/>
          </a:prstGeom>
        </p:spPr>
        <p:txBody>
          <a:bodyPr lIns="0">
            <a:noAutofit/>
          </a:bodyPr>
          <a:lstStyle>
            <a:lvl1pPr algn="ctr">
              <a:defRPr sz="3600" b="1">
                <a:solidFill>
                  <a:srgbClr val="37465E"/>
                </a:solidFill>
                <a:latin typeface="Raleway" panose="020B0503030101060003" pitchFamily="34" charset="0"/>
              </a:defRPr>
            </a:lvl1pPr>
          </a:lstStyle>
          <a:p>
            <a:r>
              <a:rPr lang="en-US" dirty="0"/>
              <a:t>Content Headline</a:t>
            </a:r>
          </a:p>
        </p:txBody>
      </p:sp>
      <p:cxnSp>
        <p:nvCxnSpPr>
          <p:cNvPr id="29" name="Straight Connector 28">
            <a:extLst>
              <a:ext uri="{FF2B5EF4-FFF2-40B4-BE49-F238E27FC236}">
                <a16:creationId xmlns:a16="http://schemas.microsoft.com/office/drawing/2014/main" id="{8CAFA596-9110-4DB0-BEDF-C35A24B5F476}"/>
              </a:ext>
            </a:extLst>
          </p:cNvPr>
          <p:cNvCxnSpPr>
            <a:cxnSpLocks/>
          </p:cNvCxnSpPr>
          <p:nvPr userDrawn="1"/>
        </p:nvCxnSpPr>
        <p:spPr>
          <a:xfrm>
            <a:off x="4852765" y="1086939"/>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8" name="Text Placeholder 2">
            <a:extLst>
              <a:ext uri="{FF2B5EF4-FFF2-40B4-BE49-F238E27FC236}">
                <a16:creationId xmlns:a16="http://schemas.microsoft.com/office/drawing/2014/main" id="{6AAC8EBB-713E-4854-8065-BBE3A031CB8C}"/>
              </a:ext>
            </a:extLst>
          </p:cNvPr>
          <p:cNvSpPr>
            <a:spLocks noGrp="1"/>
          </p:cNvSpPr>
          <p:nvPr userDrawn="1">
            <p:ph type="body" idx="1" hasCustomPrompt="1"/>
          </p:nvPr>
        </p:nvSpPr>
        <p:spPr>
          <a:xfrm>
            <a:off x="1202134" y="3318815"/>
            <a:ext cx="1654278" cy="307579"/>
          </a:xfrm>
          <a:prstGeom prst="rect">
            <a:avLst/>
          </a:prstGeom>
        </p:spPr>
        <p:txBody>
          <a:bodyPr lIns="0" rIns="0" anchor="t" anchorCtr="0">
            <a:noAutofit/>
          </a:bodyPr>
          <a:lstStyle>
            <a:lvl1pPr marL="0" indent="0" algn="ctr">
              <a:buNone/>
              <a:defRPr sz="18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1</a:t>
            </a:r>
          </a:p>
        </p:txBody>
      </p:sp>
      <p:sp>
        <p:nvSpPr>
          <p:cNvPr id="32" name="Text Placeholder 3">
            <a:extLst>
              <a:ext uri="{FF2B5EF4-FFF2-40B4-BE49-F238E27FC236}">
                <a16:creationId xmlns:a16="http://schemas.microsoft.com/office/drawing/2014/main" id="{BC190AF0-8B77-4D50-ADF4-6955365DC96A}"/>
              </a:ext>
            </a:extLst>
          </p:cNvPr>
          <p:cNvSpPr>
            <a:spLocks noGrp="1"/>
          </p:cNvSpPr>
          <p:nvPr userDrawn="1">
            <p:ph type="body" sz="half" idx="20" hasCustomPrompt="1"/>
          </p:nvPr>
        </p:nvSpPr>
        <p:spPr>
          <a:xfrm>
            <a:off x="189793" y="4185210"/>
            <a:ext cx="3678962" cy="1467982"/>
          </a:xfrm>
          <a:prstGeom prst="rect">
            <a:avLst/>
          </a:prstGeom>
        </p:spPr>
        <p:txBody>
          <a:bodyPr lIns="0" rIns="0">
            <a:noAutofit/>
          </a:bodyPr>
          <a:lstStyle>
            <a:lvl1pPr marL="0" marR="0" indent="0" algn="ctr" defTabSz="914400" rtl="0" eaLnBrk="1" fontAlgn="auto" latinLnBrk="0" hangingPunct="1">
              <a:lnSpc>
                <a:spcPct val="100000"/>
              </a:lnSpc>
              <a:spcBef>
                <a:spcPts val="0"/>
              </a:spcBef>
              <a:spcAft>
                <a:spcPts val="1200"/>
              </a:spcAft>
              <a:buClr>
                <a:srgbClr val="EF8A44"/>
              </a:buClr>
              <a:buSzTx/>
              <a:buFont typeface="+mj-lt"/>
              <a:buNone/>
              <a:tabLst/>
              <a:defRPr sz="1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lvl="0"/>
            <a:r>
              <a:rPr lang="en-US" dirty="0"/>
              <a:t>Morbi </a:t>
            </a:r>
            <a:r>
              <a:rPr lang="en-US" dirty="0" err="1"/>
              <a:t>ullamcorper</a:t>
            </a:r>
            <a:r>
              <a:rPr lang="en-US" dirty="0"/>
              <a:t> </a:t>
            </a:r>
            <a:r>
              <a:rPr lang="en-US" dirty="0" err="1"/>
              <a:t>nunc</a:t>
            </a:r>
            <a:r>
              <a:rPr lang="en-US" dirty="0"/>
              <a:t> at </a:t>
            </a:r>
            <a:r>
              <a:rPr lang="en-US" dirty="0" err="1"/>
              <a:t>tincidunt</a:t>
            </a:r>
            <a:r>
              <a:rPr lang="en-US" dirty="0"/>
              <a:t> </a:t>
            </a:r>
            <a:r>
              <a:rPr lang="en-US" dirty="0" err="1"/>
              <a:t>tincidunt</a:t>
            </a:r>
            <a:r>
              <a:rPr lang="en-US" dirty="0"/>
              <a:t>.</a:t>
            </a:r>
          </a:p>
          <a:p>
            <a:pPr lvl="0"/>
            <a:r>
              <a:rPr lang="en-US" dirty="0"/>
              <a:t>Ut </a:t>
            </a:r>
            <a:r>
              <a:rPr lang="en-US" dirty="0" err="1"/>
              <a:t>dapibus</a:t>
            </a:r>
            <a:r>
              <a:rPr lang="en-US" dirty="0"/>
              <a:t> </a:t>
            </a:r>
            <a:r>
              <a:rPr lang="en-US" dirty="0" err="1"/>
              <a:t>eros</a:t>
            </a:r>
            <a:r>
              <a:rPr lang="en-US" dirty="0"/>
              <a:t> a mi maximus </a:t>
            </a:r>
            <a:r>
              <a:rPr lang="en-US" dirty="0" err="1"/>
              <a:t>aliquam</a:t>
            </a:r>
            <a:r>
              <a:rPr lang="en-US" dirty="0"/>
              <a:t>.</a:t>
            </a:r>
          </a:p>
          <a:p>
            <a:pPr lvl="0"/>
            <a:r>
              <a:rPr lang="en-US" dirty="0" err="1"/>
              <a:t>Curabitur</a:t>
            </a:r>
            <a:r>
              <a:rPr lang="en-US" dirty="0"/>
              <a:t> id ex </a:t>
            </a:r>
            <a:r>
              <a:rPr lang="en-US" dirty="0" err="1"/>
              <a:t>tincidunt</a:t>
            </a:r>
            <a:r>
              <a:rPr lang="en-US" dirty="0"/>
              <a:t>, </a:t>
            </a:r>
            <a:r>
              <a:rPr lang="en-US" dirty="0" err="1"/>
              <a:t>luctus</a:t>
            </a:r>
            <a:r>
              <a:rPr lang="en-US" dirty="0"/>
              <a:t> </a:t>
            </a:r>
            <a:r>
              <a:rPr lang="en-US" dirty="0" err="1"/>
              <a:t>turpis</a:t>
            </a:r>
            <a:r>
              <a:rPr lang="en-US" dirty="0"/>
              <a:t> in, </a:t>
            </a:r>
            <a:r>
              <a:rPr lang="en-US" dirty="0" err="1"/>
              <a:t>pretium</a:t>
            </a:r>
            <a:r>
              <a:rPr lang="en-US" dirty="0"/>
              <a:t> </a:t>
            </a:r>
            <a:r>
              <a:rPr lang="en-US" dirty="0" err="1"/>
              <a:t>tellus</a:t>
            </a:r>
            <a:r>
              <a:rPr lang="en-US" dirty="0"/>
              <a:t>.</a:t>
            </a:r>
          </a:p>
        </p:txBody>
      </p:sp>
      <p:cxnSp>
        <p:nvCxnSpPr>
          <p:cNvPr id="34" name="Straight Connector 33">
            <a:extLst>
              <a:ext uri="{FF2B5EF4-FFF2-40B4-BE49-F238E27FC236}">
                <a16:creationId xmlns:a16="http://schemas.microsoft.com/office/drawing/2014/main" id="{189D7F11-550C-45B0-9A23-3426F2B224AB}"/>
              </a:ext>
            </a:extLst>
          </p:cNvPr>
          <p:cNvCxnSpPr>
            <a:cxnSpLocks/>
          </p:cNvCxnSpPr>
          <p:nvPr userDrawn="1"/>
        </p:nvCxnSpPr>
        <p:spPr>
          <a:xfrm flipH="1">
            <a:off x="-87086" y="1584942"/>
            <a:ext cx="4160074" cy="0"/>
          </a:xfrm>
          <a:prstGeom prst="line">
            <a:avLst/>
          </a:prstGeom>
          <a:ln w="98425">
            <a:solidFill>
              <a:srgbClr val="BDE3E8"/>
            </a:solidFill>
          </a:ln>
        </p:spPr>
        <p:style>
          <a:lnRef idx="1">
            <a:schemeClr val="accent1"/>
          </a:lnRef>
          <a:fillRef idx="0">
            <a:schemeClr val="accent1"/>
          </a:fillRef>
          <a:effectRef idx="0">
            <a:schemeClr val="accent1"/>
          </a:effectRef>
          <a:fontRef idx="minor">
            <a:schemeClr val="tx1"/>
          </a:fontRef>
        </p:style>
      </p:cxnSp>
      <p:sp>
        <p:nvSpPr>
          <p:cNvPr id="36" name="Text Placeholder 2">
            <a:extLst>
              <a:ext uri="{FF2B5EF4-FFF2-40B4-BE49-F238E27FC236}">
                <a16:creationId xmlns:a16="http://schemas.microsoft.com/office/drawing/2014/main" id="{5D16C46F-8C34-467C-A486-08610D321D5F}"/>
              </a:ext>
            </a:extLst>
          </p:cNvPr>
          <p:cNvSpPr>
            <a:spLocks noGrp="1"/>
          </p:cNvSpPr>
          <p:nvPr userDrawn="1">
            <p:ph type="body" idx="21" hasCustomPrompt="1"/>
          </p:nvPr>
        </p:nvSpPr>
        <p:spPr>
          <a:xfrm>
            <a:off x="5286766" y="3318719"/>
            <a:ext cx="1629152" cy="307579"/>
          </a:xfrm>
          <a:prstGeom prst="rect">
            <a:avLst/>
          </a:prstGeom>
        </p:spPr>
        <p:txBody>
          <a:bodyPr lIns="0" rIns="0" anchor="t" anchorCtr="0">
            <a:noAutofit/>
          </a:bodyPr>
          <a:lstStyle>
            <a:lvl1pPr marL="0" indent="0" algn="ctr">
              <a:buNone/>
              <a:defRPr sz="18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2</a:t>
            </a:r>
          </a:p>
        </p:txBody>
      </p:sp>
      <p:sp>
        <p:nvSpPr>
          <p:cNvPr id="37" name="Text Placeholder 3">
            <a:extLst>
              <a:ext uri="{FF2B5EF4-FFF2-40B4-BE49-F238E27FC236}">
                <a16:creationId xmlns:a16="http://schemas.microsoft.com/office/drawing/2014/main" id="{AF5DF698-3519-493E-A397-9C623AF8C5EE}"/>
              </a:ext>
            </a:extLst>
          </p:cNvPr>
          <p:cNvSpPr>
            <a:spLocks noGrp="1"/>
          </p:cNvSpPr>
          <p:nvPr userDrawn="1">
            <p:ph type="body" sz="half" idx="22" hasCustomPrompt="1"/>
          </p:nvPr>
        </p:nvSpPr>
        <p:spPr>
          <a:xfrm>
            <a:off x="4277220" y="4185210"/>
            <a:ext cx="3637560" cy="1467982"/>
          </a:xfrm>
          <a:prstGeom prst="rect">
            <a:avLst/>
          </a:prstGeom>
        </p:spPr>
        <p:txBody>
          <a:bodyPr lIns="0" rIns="0">
            <a:noAutofit/>
          </a:bodyPr>
          <a:lstStyle>
            <a:lvl1pPr marL="0" marR="0" indent="0" algn="ctr" defTabSz="914400" rtl="0" eaLnBrk="1" fontAlgn="auto" latinLnBrk="0" hangingPunct="1">
              <a:lnSpc>
                <a:spcPct val="100000"/>
              </a:lnSpc>
              <a:spcBef>
                <a:spcPts val="0"/>
              </a:spcBef>
              <a:spcAft>
                <a:spcPts val="1200"/>
              </a:spcAft>
              <a:buClr>
                <a:srgbClr val="EF8A44"/>
              </a:buClr>
              <a:buSzTx/>
              <a:buFont typeface="+mj-lt"/>
              <a:buNone/>
              <a:tabLst/>
              <a:defRPr sz="1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lvl="0"/>
            <a:r>
              <a:rPr lang="en-US" dirty="0"/>
              <a:t>Morbi </a:t>
            </a:r>
            <a:r>
              <a:rPr lang="en-US" dirty="0" err="1"/>
              <a:t>ullamcorper</a:t>
            </a:r>
            <a:r>
              <a:rPr lang="en-US" dirty="0"/>
              <a:t> </a:t>
            </a:r>
            <a:r>
              <a:rPr lang="en-US" dirty="0" err="1"/>
              <a:t>nunc</a:t>
            </a:r>
            <a:r>
              <a:rPr lang="en-US" dirty="0"/>
              <a:t> at </a:t>
            </a:r>
            <a:r>
              <a:rPr lang="en-US" dirty="0" err="1"/>
              <a:t>tincidunt</a:t>
            </a:r>
            <a:r>
              <a:rPr lang="en-US" dirty="0"/>
              <a:t> </a:t>
            </a:r>
            <a:r>
              <a:rPr lang="en-US" dirty="0" err="1"/>
              <a:t>tincidunt</a:t>
            </a:r>
            <a:r>
              <a:rPr lang="en-US" dirty="0"/>
              <a:t>.</a:t>
            </a:r>
          </a:p>
          <a:p>
            <a:pPr lvl="0"/>
            <a:r>
              <a:rPr lang="en-US" dirty="0"/>
              <a:t>Ut </a:t>
            </a:r>
            <a:r>
              <a:rPr lang="en-US" dirty="0" err="1"/>
              <a:t>dapibus</a:t>
            </a:r>
            <a:r>
              <a:rPr lang="en-US" dirty="0"/>
              <a:t> </a:t>
            </a:r>
            <a:r>
              <a:rPr lang="en-US" dirty="0" err="1"/>
              <a:t>eros</a:t>
            </a:r>
            <a:r>
              <a:rPr lang="en-US" dirty="0"/>
              <a:t> a mi maximus </a:t>
            </a:r>
            <a:r>
              <a:rPr lang="en-US" dirty="0" err="1"/>
              <a:t>aliquam</a:t>
            </a:r>
            <a:r>
              <a:rPr lang="en-US" dirty="0"/>
              <a:t>.</a:t>
            </a:r>
          </a:p>
          <a:p>
            <a:pPr lvl="0"/>
            <a:r>
              <a:rPr lang="en-US" dirty="0" err="1"/>
              <a:t>Curabitur</a:t>
            </a:r>
            <a:r>
              <a:rPr lang="en-US" dirty="0"/>
              <a:t> id ex </a:t>
            </a:r>
            <a:r>
              <a:rPr lang="en-US" dirty="0" err="1"/>
              <a:t>tincidunt</a:t>
            </a:r>
            <a:r>
              <a:rPr lang="en-US" dirty="0"/>
              <a:t>, </a:t>
            </a:r>
            <a:r>
              <a:rPr lang="en-US" dirty="0" err="1"/>
              <a:t>luctus</a:t>
            </a:r>
            <a:r>
              <a:rPr lang="en-US" dirty="0"/>
              <a:t> </a:t>
            </a:r>
            <a:r>
              <a:rPr lang="en-US" dirty="0" err="1"/>
              <a:t>turpis</a:t>
            </a:r>
            <a:r>
              <a:rPr lang="en-US" dirty="0"/>
              <a:t> in, </a:t>
            </a:r>
            <a:r>
              <a:rPr lang="en-US" dirty="0" err="1"/>
              <a:t>pretium</a:t>
            </a:r>
            <a:r>
              <a:rPr lang="en-US" dirty="0"/>
              <a:t> </a:t>
            </a:r>
            <a:r>
              <a:rPr lang="en-US" dirty="0" err="1"/>
              <a:t>tellus</a:t>
            </a:r>
            <a:r>
              <a:rPr lang="en-US" dirty="0"/>
              <a:t>.</a:t>
            </a:r>
          </a:p>
        </p:txBody>
      </p:sp>
      <p:cxnSp>
        <p:nvCxnSpPr>
          <p:cNvPr id="38" name="Straight Connector 37">
            <a:extLst>
              <a:ext uri="{FF2B5EF4-FFF2-40B4-BE49-F238E27FC236}">
                <a16:creationId xmlns:a16="http://schemas.microsoft.com/office/drawing/2014/main" id="{4171056F-F6E0-46D8-B17F-EE0B76F2BA5F}"/>
              </a:ext>
            </a:extLst>
          </p:cNvPr>
          <p:cNvCxnSpPr>
            <a:cxnSpLocks/>
          </p:cNvCxnSpPr>
          <p:nvPr userDrawn="1"/>
        </p:nvCxnSpPr>
        <p:spPr>
          <a:xfrm flipH="1">
            <a:off x="4072989" y="1584942"/>
            <a:ext cx="4059504"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45" name="Text Placeholder 2">
            <a:extLst>
              <a:ext uri="{FF2B5EF4-FFF2-40B4-BE49-F238E27FC236}">
                <a16:creationId xmlns:a16="http://schemas.microsoft.com/office/drawing/2014/main" id="{D8BE2765-570C-4D2C-9816-A5F2432D8CE8}"/>
              </a:ext>
            </a:extLst>
          </p:cNvPr>
          <p:cNvSpPr>
            <a:spLocks noGrp="1"/>
          </p:cNvSpPr>
          <p:nvPr userDrawn="1">
            <p:ph type="body" idx="23" hasCustomPrompt="1"/>
          </p:nvPr>
        </p:nvSpPr>
        <p:spPr>
          <a:xfrm>
            <a:off x="8814457" y="3318815"/>
            <a:ext cx="2695575" cy="307579"/>
          </a:xfrm>
          <a:prstGeom prst="rect">
            <a:avLst/>
          </a:prstGeom>
        </p:spPr>
        <p:txBody>
          <a:bodyPr lIns="0" rIns="0" anchor="t" anchorCtr="0">
            <a:noAutofit/>
          </a:bodyPr>
          <a:lstStyle>
            <a:lvl1pPr marL="0" indent="0" algn="ctr">
              <a:buNone/>
              <a:defRPr sz="18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3</a:t>
            </a:r>
          </a:p>
        </p:txBody>
      </p:sp>
      <p:sp>
        <p:nvSpPr>
          <p:cNvPr id="46" name="Text Placeholder 3">
            <a:extLst>
              <a:ext uri="{FF2B5EF4-FFF2-40B4-BE49-F238E27FC236}">
                <a16:creationId xmlns:a16="http://schemas.microsoft.com/office/drawing/2014/main" id="{11D0D556-D1A7-407F-8771-90DAA129969C}"/>
              </a:ext>
            </a:extLst>
          </p:cNvPr>
          <p:cNvSpPr>
            <a:spLocks noGrp="1"/>
          </p:cNvSpPr>
          <p:nvPr userDrawn="1">
            <p:ph type="body" sz="half" idx="24" hasCustomPrompt="1"/>
          </p:nvPr>
        </p:nvSpPr>
        <p:spPr>
          <a:xfrm>
            <a:off x="8350206" y="4185210"/>
            <a:ext cx="3624080" cy="1467982"/>
          </a:xfrm>
          <a:prstGeom prst="rect">
            <a:avLst/>
          </a:prstGeom>
        </p:spPr>
        <p:txBody>
          <a:bodyPr lIns="0" rIns="0">
            <a:noAutofit/>
          </a:bodyPr>
          <a:lstStyle>
            <a:lvl1pPr marL="0" marR="0" indent="0" algn="ctr" defTabSz="914400" rtl="0" eaLnBrk="1" fontAlgn="auto" latinLnBrk="0" hangingPunct="1">
              <a:lnSpc>
                <a:spcPct val="100000"/>
              </a:lnSpc>
              <a:spcBef>
                <a:spcPts val="0"/>
              </a:spcBef>
              <a:spcAft>
                <a:spcPts val="1200"/>
              </a:spcAft>
              <a:buClr>
                <a:srgbClr val="EF8A44"/>
              </a:buClr>
              <a:buSzTx/>
              <a:buFont typeface="+mj-lt"/>
              <a:buNone/>
              <a:tabLst/>
              <a:defRPr sz="1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lvl="0"/>
            <a:r>
              <a:rPr lang="en-US" dirty="0"/>
              <a:t>Morbi </a:t>
            </a:r>
            <a:r>
              <a:rPr lang="en-US" dirty="0" err="1"/>
              <a:t>ullamcorper</a:t>
            </a:r>
            <a:r>
              <a:rPr lang="en-US" dirty="0"/>
              <a:t> </a:t>
            </a:r>
            <a:r>
              <a:rPr lang="en-US" dirty="0" err="1"/>
              <a:t>nunc</a:t>
            </a:r>
            <a:r>
              <a:rPr lang="en-US" dirty="0"/>
              <a:t> at </a:t>
            </a:r>
            <a:r>
              <a:rPr lang="en-US" dirty="0" err="1"/>
              <a:t>tincidunt</a:t>
            </a:r>
            <a:r>
              <a:rPr lang="en-US" dirty="0"/>
              <a:t> </a:t>
            </a:r>
            <a:r>
              <a:rPr lang="en-US" dirty="0" err="1"/>
              <a:t>tincidunt</a:t>
            </a:r>
            <a:r>
              <a:rPr lang="en-US" dirty="0"/>
              <a:t>.</a:t>
            </a:r>
          </a:p>
          <a:p>
            <a:pPr lvl="0"/>
            <a:r>
              <a:rPr lang="en-US" dirty="0"/>
              <a:t>Ut </a:t>
            </a:r>
            <a:r>
              <a:rPr lang="en-US" dirty="0" err="1"/>
              <a:t>dapibus</a:t>
            </a:r>
            <a:r>
              <a:rPr lang="en-US" dirty="0"/>
              <a:t> </a:t>
            </a:r>
            <a:r>
              <a:rPr lang="en-US" dirty="0" err="1"/>
              <a:t>eros</a:t>
            </a:r>
            <a:r>
              <a:rPr lang="en-US" dirty="0"/>
              <a:t> a mi maximus </a:t>
            </a:r>
            <a:r>
              <a:rPr lang="en-US" dirty="0" err="1"/>
              <a:t>aliquam</a:t>
            </a:r>
            <a:r>
              <a:rPr lang="en-US" dirty="0"/>
              <a:t>.</a:t>
            </a:r>
          </a:p>
          <a:p>
            <a:pPr lvl="0"/>
            <a:r>
              <a:rPr lang="en-US" dirty="0" err="1"/>
              <a:t>Curabitur</a:t>
            </a:r>
            <a:r>
              <a:rPr lang="en-US" dirty="0"/>
              <a:t> id ex </a:t>
            </a:r>
            <a:r>
              <a:rPr lang="en-US" dirty="0" err="1"/>
              <a:t>tincidunt</a:t>
            </a:r>
            <a:r>
              <a:rPr lang="en-US" dirty="0"/>
              <a:t>, </a:t>
            </a:r>
            <a:r>
              <a:rPr lang="en-US" dirty="0" err="1"/>
              <a:t>luctus</a:t>
            </a:r>
            <a:r>
              <a:rPr lang="en-US" dirty="0"/>
              <a:t> </a:t>
            </a:r>
            <a:r>
              <a:rPr lang="en-US" dirty="0" err="1"/>
              <a:t>turpis</a:t>
            </a:r>
            <a:r>
              <a:rPr lang="en-US" dirty="0"/>
              <a:t> in, </a:t>
            </a:r>
            <a:r>
              <a:rPr lang="en-US" dirty="0" err="1"/>
              <a:t>pretium</a:t>
            </a:r>
            <a:r>
              <a:rPr lang="en-US" dirty="0"/>
              <a:t> </a:t>
            </a:r>
            <a:r>
              <a:rPr lang="en-US" dirty="0" err="1"/>
              <a:t>tellus</a:t>
            </a:r>
            <a:r>
              <a:rPr lang="en-US" dirty="0"/>
              <a:t>.</a:t>
            </a:r>
          </a:p>
        </p:txBody>
      </p:sp>
      <p:cxnSp>
        <p:nvCxnSpPr>
          <p:cNvPr id="47" name="Straight Connector 46">
            <a:extLst>
              <a:ext uri="{FF2B5EF4-FFF2-40B4-BE49-F238E27FC236}">
                <a16:creationId xmlns:a16="http://schemas.microsoft.com/office/drawing/2014/main" id="{2F49F00E-0AFC-4F21-9F6B-E504E9188D26}"/>
              </a:ext>
            </a:extLst>
          </p:cNvPr>
          <p:cNvCxnSpPr>
            <a:cxnSpLocks/>
          </p:cNvCxnSpPr>
          <p:nvPr userDrawn="1"/>
        </p:nvCxnSpPr>
        <p:spPr>
          <a:xfrm flipH="1">
            <a:off x="8132493" y="1584942"/>
            <a:ext cx="4059508" cy="0"/>
          </a:xfrm>
          <a:prstGeom prst="line">
            <a:avLst/>
          </a:prstGeom>
          <a:ln w="98425">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913DCE2-9520-4777-B2E5-2C0FF4E81775}"/>
              </a:ext>
            </a:extLst>
          </p:cNvPr>
          <p:cNvCxnSpPr>
            <a:cxnSpLocks/>
          </p:cNvCxnSpPr>
          <p:nvPr userDrawn="1"/>
        </p:nvCxnSpPr>
        <p:spPr>
          <a:xfrm>
            <a:off x="5189522" y="3958128"/>
            <a:ext cx="1812955" cy="0"/>
          </a:xfrm>
          <a:prstGeom prst="line">
            <a:avLst/>
          </a:prstGeom>
          <a:ln w="28575">
            <a:solidFill>
              <a:srgbClr val="54698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A3DDAD6-BF7A-4881-9D6C-E08EB575D86A}"/>
              </a:ext>
            </a:extLst>
          </p:cNvPr>
          <p:cNvCxnSpPr>
            <a:cxnSpLocks/>
          </p:cNvCxnSpPr>
          <p:nvPr userDrawn="1"/>
        </p:nvCxnSpPr>
        <p:spPr>
          <a:xfrm>
            <a:off x="1160897" y="3958128"/>
            <a:ext cx="1812955" cy="0"/>
          </a:xfrm>
          <a:prstGeom prst="line">
            <a:avLst/>
          </a:prstGeom>
          <a:ln w="28575">
            <a:solidFill>
              <a:srgbClr val="BDE3E8"/>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A26CE91-7363-4D07-91B5-DB3CB01291C6}"/>
              </a:ext>
            </a:extLst>
          </p:cNvPr>
          <p:cNvCxnSpPr>
            <a:cxnSpLocks/>
          </p:cNvCxnSpPr>
          <p:nvPr userDrawn="1"/>
        </p:nvCxnSpPr>
        <p:spPr>
          <a:xfrm>
            <a:off x="9274819" y="3958128"/>
            <a:ext cx="1812955" cy="0"/>
          </a:xfrm>
          <a:prstGeom prst="line">
            <a:avLst/>
          </a:prstGeom>
          <a:ln w="28575">
            <a:solidFill>
              <a:srgbClr val="F2F2F2"/>
            </a:solidFill>
          </a:ln>
        </p:spPr>
        <p:style>
          <a:lnRef idx="1">
            <a:schemeClr val="accent1"/>
          </a:lnRef>
          <a:fillRef idx="0">
            <a:schemeClr val="accent1"/>
          </a:fillRef>
          <a:effectRef idx="0">
            <a:schemeClr val="accent1"/>
          </a:effectRef>
          <a:fontRef idx="minor">
            <a:schemeClr val="tx1"/>
          </a:fontRef>
        </p:style>
      </p:cxnSp>
      <p:sp>
        <p:nvSpPr>
          <p:cNvPr id="39" name="Slide Number Placeholder 5">
            <a:extLst>
              <a:ext uri="{FF2B5EF4-FFF2-40B4-BE49-F238E27FC236}">
                <a16:creationId xmlns:a16="http://schemas.microsoft.com/office/drawing/2014/main" id="{5467906F-2E50-4596-A9B9-E8F2B67377EA}"/>
              </a:ext>
            </a:extLst>
          </p:cNvPr>
          <p:cNvSpPr>
            <a:spLocks noGrp="1"/>
          </p:cNvSpPr>
          <p:nvPr userDrawn="1">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40" name="Footer Placeholder 4">
            <a:extLst>
              <a:ext uri="{FF2B5EF4-FFF2-40B4-BE49-F238E27FC236}">
                <a16:creationId xmlns:a16="http://schemas.microsoft.com/office/drawing/2014/main" id="{54AB913A-6D79-4CA9-BFC6-0E021B581985}"/>
              </a:ext>
            </a:extLst>
          </p:cNvPr>
          <p:cNvSpPr>
            <a:spLocks noGrp="1"/>
          </p:cNvSpPr>
          <p:nvPr userDrawn="1">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22" name="Picture 21">
            <a:extLst>
              <a:ext uri="{FF2B5EF4-FFF2-40B4-BE49-F238E27FC236}">
                <a16:creationId xmlns:a16="http://schemas.microsoft.com/office/drawing/2014/main" id="{92A3C6C6-B68E-46AE-BF6D-C95022A2BB5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2885430114"/>
      </p:ext>
    </p:extLst>
  </p:cSld>
  <p:clrMapOvr>
    <a:masterClrMapping/>
  </p:clrMapOvr>
  <p:extLst>
    <p:ext uri="{DCECCB84-F9BA-43D5-87BE-67443E8EF086}">
      <p15:sldGuideLst xmlns:p15="http://schemas.microsoft.com/office/powerpoint/2012/main">
        <p15:guide id="1" orient="horz" pos="3216">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p">
    <p:bg>
      <p:bgPr>
        <a:solidFill>
          <a:schemeClr val="bg1"/>
        </a:solidFill>
        <a:effectLst/>
      </p:bgPr>
    </p:bg>
    <p:spTree>
      <p:nvGrpSpPr>
        <p:cNvPr id="1" name=""/>
        <p:cNvGrpSpPr/>
        <p:nvPr/>
      </p:nvGrpSpPr>
      <p:grpSpPr>
        <a:xfrm>
          <a:off x="0" y="0"/>
          <a:ext cx="0" cy="0"/>
          <a:chOff x="0" y="0"/>
          <a:chExt cx="0" cy="0"/>
        </a:xfrm>
      </p:grpSpPr>
      <p:sp>
        <p:nvSpPr>
          <p:cNvPr id="151" name="Rectangle 150">
            <a:extLst>
              <a:ext uri="{FF2B5EF4-FFF2-40B4-BE49-F238E27FC236}">
                <a16:creationId xmlns:a16="http://schemas.microsoft.com/office/drawing/2014/main" id="{0BE6CFDC-24D8-4D20-B6E7-4AA09B4979CA}"/>
              </a:ext>
            </a:extLst>
          </p:cNvPr>
          <p:cNvSpPr/>
          <p:nvPr userDrawn="1"/>
        </p:nvSpPr>
        <p:spPr>
          <a:xfrm>
            <a:off x="9639299" y="3772605"/>
            <a:ext cx="2552699" cy="312300"/>
          </a:xfrm>
          <a:prstGeom prst="rect">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Rectangle 149">
            <a:extLst>
              <a:ext uri="{FF2B5EF4-FFF2-40B4-BE49-F238E27FC236}">
                <a16:creationId xmlns:a16="http://schemas.microsoft.com/office/drawing/2014/main" id="{FD29E683-4719-48F8-87E8-5C2561E62183}"/>
              </a:ext>
            </a:extLst>
          </p:cNvPr>
          <p:cNvSpPr/>
          <p:nvPr userDrawn="1"/>
        </p:nvSpPr>
        <p:spPr>
          <a:xfrm>
            <a:off x="9639299" y="1893629"/>
            <a:ext cx="2552699" cy="312300"/>
          </a:xfrm>
          <a:prstGeom prst="rect">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itle 1">
            <a:extLst>
              <a:ext uri="{FF2B5EF4-FFF2-40B4-BE49-F238E27FC236}">
                <a16:creationId xmlns:a16="http://schemas.microsoft.com/office/drawing/2014/main" id="{3364FF97-11CC-4B51-8582-912F053A1D6B}"/>
              </a:ext>
            </a:extLst>
          </p:cNvPr>
          <p:cNvSpPr>
            <a:spLocks noGrp="1"/>
          </p:cNvSpPr>
          <p:nvPr>
            <p:ph type="title" hasCustomPrompt="1"/>
          </p:nvPr>
        </p:nvSpPr>
        <p:spPr>
          <a:xfrm>
            <a:off x="866775" y="593321"/>
            <a:ext cx="11020425"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27" name="Straight Connector 26">
            <a:extLst>
              <a:ext uri="{FF2B5EF4-FFF2-40B4-BE49-F238E27FC236}">
                <a16:creationId xmlns:a16="http://schemas.microsoft.com/office/drawing/2014/main" id="{A2A57A3E-1EA9-46D3-8F87-A774906A0175}"/>
              </a:ext>
            </a:extLst>
          </p:cNvPr>
          <p:cNvCxnSpPr>
            <a:cxnSpLocks/>
          </p:cNvCxnSpPr>
          <p:nvPr userDrawn="1"/>
        </p:nvCxnSpPr>
        <p:spPr>
          <a:xfrm>
            <a:off x="866775" y="1314023"/>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33" name="Text Placeholder 2">
            <a:extLst>
              <a:ext uri="{FF2B5EF4-FFF2-40B4-BE49-F238E27FC236}">
                <a16:creationId xmlns:a16="http://schemas.microsoft.com/office/drawing/2014/main" id="{1CDE9D4F-03C1-4E38-83AE-DEDBDF7E3F78}"/>
              </a:ext>
            </a:extLst>
          </p:cNvPr>
          <p:cNvSpPr>
            <a:spLocks noGrp="1"/>
          </p:cNvSpPr>
          <p:nvPr>
            <p:ph type="body" idx="1" hasCustomPrompt="1"/>
          </p:nvPr>
        </p:nvSpPr>
        <p:spPr>
          <a:xfrm>
            <a:off x="9715054" y="1893629"/>
            <a:ext cx="2360988" cy="307579"/>
          </a:xfrm>
          <a:prstGeom prst="rect">
            <a:avLst/>
          </a:prstGeom>
        </p:spPr>
        <p:txBody>
          <a:bodyPr lIns="0" anchor="ctr">
            <a:norm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Legend</a:t>
            </a:r>
          </a:p>
        </p:txBody>
      </p:sp>
      <p:sp>
        <p:nvSpPr>
          <p:cNvPr id="134" name="Text Placeholder 2">
            <a:extLst>
              <a:ext uri="{FF2B5EF4-FFF2-40B4-BE49-F238E27FC236}">
                <a16:creationId xmlns:a16="http://schemas.microsoft.com/office/drawing/2014/main" id="{CD401167-7CDB-4E85-A239-8CF7E26CABEC}"/>
              </a:ext>
            </a:extLst>
          </p:cNvPr>
          <p:cNvSpPr>
            <a:spLocks noGrp="1"/>
          </p:cNvSpPr>
          <p:nvPr>
            <p:ph type="body" idx="20" hasCustomPrompt="1"/>
          </p:nvPr>
        </p:nvSpPr>
        <p:spPr>
          <a:xfrm>
            <a:off x="10251330" y="2328794"/>
            <a:ext cx="1824711"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1</a:t>
            </a:r>
          </a:p>
        </p:txBody>
      </p:sp>
      <p:sp>
        <p:nvSpPr>
          <p:cNvPr id="135" name="Text Placeholder 2">
            <a:extLst>
              <a:ext uri="{FF2B5EF4-FFF2-40B4-BE49-F238E27FC236}">
                <a16:creationId xmlns:a16="http://schemas.microsoft.com/office/drawing/2014/main" id="{E897A509-FDC8-4934-91B3-08AD742868CE}"/>
              </a:ext>
            </a:extLst>
          </p:cNvPr>
          <p:cNvSpPr>
            <a:spLocks noGrp="1"/>
          </p:cNvSpPr>
          <p:nvPr>
            <p:ph type="body" idx="21" hasCustomPrompt="1"/>
          </p:nvPr>
        </p:nvSpPr>
        <p:spPr>
          <a:xfrm>
            <a:off x="10251330" y="2700654"/>
            <a:ext cx="1824711"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2</a:t>
            </a:r>
          </a:p>
        </p:txBody>
      </p:sp>
      <p:sp>
        <p:nvSpPr>
          <p:cNvPr id="138" name="Text Placeholder 2">
            <a:extLst>
              <a:ext uri="{FF2B5EF4-FFF2-40B4-BE49-F238E27FC236}">
                <a16:creationId xmlns:a16="http://schemas.microsoft.com/office/drawing/2014/main" id="{0875FB61-4446-459A-B3F1-188187E44584}"/>
              </a:ext>
            </a:extLst>
          </p:cNvPr>
          <p:cNvSpPr>
            <a:spLocks noGrp="1"/>
          </p:cNvSpPr>
          <p:nvPr>
            <p:ph type="body" idx="22" hasCustomPrompt="1"/>
          </p:nvPr>
        </p:nvSpPr>
        <p:spPr>
          <a:xfrm>
            <a:off x="10251330" y="3067496"/>
            <a:ext cx="1824711"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3</a:t>
            </a:r>
          </a:p>
        </p:txBody>
      </p:sp>
      <p:sp>
        <p:nvSpPr>
          <p:cNvPr id="143" name="Text Placeholder 2">
            <a:extLst>
              <a:ext uri="{FF2B5EF4-FFF2-40B4-BE49-F238E27FC236}">
                <a16:creationId xmlns:a16="http://schemas.microsoft.com/office/drawing/2014/main" id="{D307578B-6DB6-4929-ACF8-7DEBEFFEDC1D}"/>
              </a:ext>
            </a:extLst>
          </p:cNvPr>
          <p:cNvSpPr>
            <a:spLocks noGrp="1"/>
          </p:cNvSpPr>
          <p:nvPr>
            <p:ph type="body" idx="23" hasCustomPrompt="1"/>
          </p:nvPr>
        </p:nvSpPr>
        <p:spPr>
          <a:xfrm>
            <a:off x="9715053" y="3771707"/>
            <a:ext cx="2360989" cy="307579"/>
          </a:xfrm>
          <a:prstGeom prst="rect">
            <a:avLst/>
          </a:prstGeom>
        </p:spPr>
        <p:txBody>
          <a:bodyPr lIns="0" anchor="ctr">
            <a:norm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Services</a:t>
            </a:r>
          </a:p>
        </p:txBody>
      </p:sp>
      <p:sp>
        <p:nvSpPr>
          <p:cNvPr id="144" name="Text Placeholder 2">
            <a:extLst>
              <a:ext uri="{FF2B5EF4-FFF2-40B4-BE49-F238E27FC236}">
                <a16:creationId xmlns:a16="http://schemas.microsoft.com/office/drawing/2014/main" id="{6BF0E3D2-5096-4EA1-ABDE-47AF470E189E}"/>
              </a:ext>
            </a:extLst>
          </p:cNvPr>
          <p:cNvSpPr>
            <a:spLocks noGrp="1"/>
          </p:cNvSpPr>
          <p:nvPr>
            <p:ph type="body" idx="24" hasCustomPrompt="1"/>
          </p:nvPr>
        </p:nvSpPr>
        <p:spPr>
          <a:xfrm>
            <a:off x="10251330" y="4206872"/>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1</a:t>
            </a:r>
          </a:p>
        </p:txBody>
      </p:sp>
      <p:sp>
        <p:nvSpPr>
          <p:cNvPr id="145" name="Text Placeholder 2">
            <a:extLst>
              <a:ext uri="{FF2B5EF4-FFF2-40B4-BE49-F238E27FC236}">
                <a16:creationId xmlns:a16="http://schemas.microsoft.com/office/drawing/2014/main" id="{180E0CB5-8BE7-44E1-9283-FD4860EF9139}"/>
              </a:ext>
            </a:extLst>
          </p:cNvPr>
          <p:cNvSpPr>
            <a:spLocks noGrp="1"/>
          </p:cNvSpPr>
          <p:nvPr>
            <p:ph type="body" idx="25" hasCustomPrompt="1"/>
          </p:nvPr>
        </p:nvSpPr>
        <p:spPr>
          <a:xfrm>
            <a:off x="10251330" y="4578732"/>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2</a:t>
            </a:r>
          </a:p>
        </p:txBody>
      </p:sp>
      <p:sp>
        <p:nvSpPr>
          <p:cNvPr id="148" name="Text Placeholder 2">
            <a:extLst>
              <a:ext uri="{FF2B5EF4-FFF2-40B4-BE49-F238E27FC236}">
                <a16:creationId xmlns:a16="http://schemas.microsoft.com/office/drawing/2014/main" id="{3A78532F-B469-49D7-BDBB-CFE12C2D71E9}"/>
              </a:ext>
            </a:extLst>
          </p:cNvPr>
          <p:cNvSpPr>
            <a:spLocks noGrp="1"/>
          </p:cNvSpPr>
          <p:nvPr>
            <p:ph type="body" idx="26" hasCustomPrompt="1"/>
          </p:nvPr>
        </p:nvSpPr>
        <p:spPr>
          <a:xfrm>
            <a:off x="10251330" y="4945574"/>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3</a:t>
            </a:r>
          </a:p>
        </p:txBody>
      </p:sp>
      <p:sp>
        <p:nvSpPr>
          <p:cNvPr id="152" name="Text Placeholder 2">
            <a:extLst>
              <a:ext uri="{FF2B5EF4-FFF2-40B4-BE49-F238E27FC236}">
                <a16:creationId xmlns:a16="http://schemas.microsoft.com/office/drawing/2014/main" id="{C2D58BA1-A8C7-4012-8B74-EAE98FB8E963}"/>
              </a:ext>
            </a:extLst>
          </p:cNvPr>
          <p:cNvSpPr>
            <a:spLocks noGrp="1"/>
          </p:cNvSpPr>
          <p:nvPr>
            <p:ph type="body" idx="27" hasCustomPrompt="1"/>
          </p:nvPr>
        </p:nvSpPr>
        <p:spPr>
          <a:xfrm>
            <a:off x="10251330" y="5319827"/>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4</a:t>
            </a:r>
          </a:p>
        </p:txBody>
      </p:sp>
      <p:sp>
        <p:nvSpPr>
          <p:cNvPr id="153" name="Text Placeholder 2">
            <a:extLst>
              <a:ext uri="{FF2B5EF4-FFF2-40B4-BE49-F238E27FC236}">
                <a16:creationId xmlns:a16="http://schemas.microsoft.com/office/drawing/2014/main" id="{D2C467C2-96B5-4426-929B-A075F0F429A1}"/>
              </a:ext>
            </a:extLst>
          </p:cNvPr>
          <p:cNvSpPr>
            <a:spLocks noGrp="1"/>
          </p:cNvSpPr>
          <p:nvPr>
            <p:ph type="body" idx="28" hasCustomPrompt="1"/>
          </p:nvPr>
        </p:nvSpPr>
        <p:spPr>
          <a:xfrm>
            <a:off x="10251330" y="5686668"/>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5</a:t>
            </a:r>
          </a:p>
        </p:txBody>
      </p:sp>
      <p:sp>
        <p:nvSpPr>
          <p:cNvPr id="21" name="Slide Number Placeholder 5">
            <a:extLst>
              <a:ext uri="{FF2B5EF4-FFF2-40B4-BE49-F238E27FC236}">
                <a16:creationId xmlns:a16="http://schemas.microsoft.com/office/drawing/2014/main" id="{0288829D-8FF5-4F17-B3ED-49C92FF95959}"/>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2" name="Footer Placeholder 4">
            <a:extLst>
              <a:ext uri="{FF2B5EF4-FFF2-40B4-BE49-F238E27FC236}">
                <a16:creationId xmlns:a16="http://schemas.microsoft.com/office/drawing/2014/main" id="{DF6D42A6-5D53-42CB-BC88-DCCAC243327B}"/>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9" name="Picture 18">
            <a:extLst>
              <a:ext uri="{FF2B5EF4-FFF2-40B4-BE49-F238E27FC236}">
                <a16:creationId xmlns:a16="http://schemas.microsoft.com/office/drawing/2014/main" id="{14236269-194B-494D-9C0C-C58F32CAD2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2049081030"/>
      </p:ext>
    </p:extLst>
  </p:cSld>
  <p:clrMapOvr>
    <a:masterClrMapping/>
  </p:clrMapOvr>
  <p:extLst>
    <p:ext uri="{DCECCB84-F9BA-43D5-87BE-67443E8EF086}">
      <p15:sldGuideLst xmlns:p15="http://schemas.microsoft.com/office/powerpoint/2012/main">
        <p15:guide id="1" orient="horz" pos="3192" userDrawn="1">
          <p15:clr>
            <a:srgbClr val="FBAE40"/>
          </p15:clr>
        </p15:guide>
        <p15:guide id="2" pos="5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24" name="Freeform 2">
            <a:extLst>
              <a:ext uri="{FF2B5EF4-FFF2-40B4-BE49-F238E27FC236}">
                <a16:creationId xmlns:a16="http://schemas.microsoft.com/office/drawing/2014/main" id="{ECB76D88-49A0-4154-B911-5E67F28F581E}"/>
              </a:ext>
            </a:extLst>
          </p:cNvPr>
          <p:cNvSpPr/>
          <p:nvPr userDrawn="1"/>
        </p:nvSpPr>
        <p:spPr>
          <a:xfrm>
            <a:off x="-1" y="0"/>
            <a:ext cx="8998086" cy="6858000"/>
          </a:xfrm>
          <a:custGeom>
            <a:avLst/>
            <a:gdLst>
              <a:gd name="connsiteX0" fmla="*/ 0 w 667657"/>
              <a:gd name="connsiteY0" fmla="*/ 0 h 667657"/>
              <a:gd name="connsiteX1" fmla="*/ 667657 w 667657"/>
              <a:gd name="connsiteY1" fmla="*/ 0 h 667657"/>
              <a:gd name="connsiteX2" fmla="*/ 667657 w 667657"/>
              <a:gd name="connsiteY2" fmla="*/ 667657 h 667657"/>
              <a:gd name="connsiteX3" fmla="*/ 0 w 667657"/>
              <a:gd name="connsiteY3" fmla="*/ 667657 h 667657"/>
            </a:gdLst>
            <a:ahLst/>
            <a:cxnLst>
              <a:cxn ang="0">
                <a:pos x="connsiteX0" y="connsiteY0"/>
              </a:cxn>
              <a:cxn ang="0">
                <a:pos x="connsiteX1" y="connsiteY1"/>
              </a:cxn>
              <a:cxn ang="0">
                <a:pos x="connsiteX2" y="connsiteY2"/>
              </a:cxn>
              <a:cxn ang="0">
                <a:pos x="connsiteX3" y="connsiteY3"/>
              </a:cxn>
            </a:cxnLst>
            <a:rect l="l" t="t" r="r" b="b"/>
            <a:pathLst>
              <a:path w="667657" h="667657">
                <a:moveTo>
                  <a:pt x="0" y="0"/>
                </a:moveTo>
                <a:lnTo>
                  <a:pt x="667657" y="0"/>
                </a:lnTo>
                <a:lnTo>
                  <a:pt x="667657" y="667657"/>
                </a:lnTo>
                <a:lnTo>
                  <a:pt x="0" y="667657"/>
                </a:lnTo>
                <a:close/>
              </a:path>
            </a:pathLst>
          </a:cu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0">
            <a:extLst>
              <a:ext uri="{FF2B5EF4-FFF2-40B4-BE49-F238E27FC236}">
                <a16:creationId xmlns:a16="http://schemas.microsoft.com/office/drawing/2014/main" id="{3A0C692D-DDDF-41D5-8472-39C1EBAB5504}"/>
              </a:ext>
            </a:extLst>
          </p:cNvPr>
          <p:cNvSpPr>
            <a:spLocks noGrp="1"/>
          </p:cNvSpPr>
          <p:nvPr>
            <p:ph type="pic" sz="quarter" idx="10"/>
          </p:nvPr>
        </p:nvSpPr>
        <p:spPr>
          <a:xfrm>
            <a:off x="4799517" y="0"/>
            <a:ext cx="8705850" cy="6858000"/>
          </a:xfrm>
          <a:custGeom>
            <a:avLst/>
            <a:gdLst>
              <a:gd name="connsiteX0" fmla="*/ 4114800 w 8705850"/>
              <a:gd name="connsiteY0" fmla="*/ 0 h 6858000"/>
              <a:gd name="connsiteX1" fmla="*/ 8705850 w 8705850"/>
              <a:gd name="connsiteY1" fmla="*/ 0 h 6858000"/>
              <a:gd name="connsiteX2" fmla="*/ 4591050 w 8705850"/>
              <a:gd name="connsiteY2" fmla="*/ 6858000 h 6858000"/>
              <a:gd name="connsiteX3" fmla="*/ 0 w 87058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05850" h="6858000">
                <a:moveTo>
                  <a:pt x="4114800" y="0"/>
                </a:moveTo>
                <a:lnTo>
                  <a:pt x="8705850" y="0"/>
                </a:lnTo>
                <a:lnTo>
                  <a:pt x="45910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dirty="0"/>
          </a:p>
        </p:txBody>
      </p:sp>
      <p:sp>
        <p:nvSpPr>
          <p:cNvPr id="13" name="Title 1">
            <a:extLst>
              <a:ext uri="{FF2B5EF4-FFF2-40B4-BE49-F238E27FC236}">
                <a16:creationId xmlns:a16="http://schemas.microsoft.com/office/drawing/2014/main" id="{FED3A7C3-250E-4A7B-91DD-87207A62D288}"/>
              </a:ext>
            </a:extLst>
          </p:cNvPr>
          <p:cNvSpPr>
            <a:spLocks noGrp="1"/>
          </p:cNvSpPr>
          <p:nvPr>
            <p:ph type="title" hasCustomPrompt="1"/>
          </p:nvPr>
        </p:nvSpPr>
        <p:spPr>
          <a:xfrm>
            <a:off x="952500" y="1331471"/>
            <a:ext cx="6450623" cy="374287"/>
          </a:xfrm>
          <a:prstGeom prst="rect">
            <a:avLst/>
          </a:prstGeom>
        </p:spPr>
        <p:txBody>
          <a:bodyPr lIns="0">
            <a:noAutofit/>
          </a:bodyPr>
          <a:lstStyle>
            <a:lvl1pPr>
              <a:defRPr sz="4500" b="1">
                <a:solidFill>
                  <a:schemeClr val="bg1"/>
                </a:solidFill>
                <a:latin typeface="Raleway" panose="020B0503030101060003" pitchFamily="34" charset="0"/>
              </a:defRPr>
            </a:lvl1pPr>
          </a:lstStyle>
          <a:p>
            <a:r>
              <a:rPr lang="en-US" dirty="0"/>
              <a:t>Conclusion</a:t>
            </a:r>
          </a:p>
        </p:txBody>
      </p:sp>
      <p:cxnSp>
        <p:nvCxnSpPr>
          <p:cNvPr id="14" name="Straight Connector 13">
            <a:extLst>
              <a:ext uri="{FF2B5EF4-FFF2-40B4-BE49-F238E27FC236}">
                <a16:creationId xmlns:a16="http://schemas.microsoft.com/office/drawing/2014/main" id="{D3D7CAF6-C0A6-4509-97C7-74753EC2DD6A}"/>
              </a:ext>
            </a:extLst>
          </p:cNvPr>
          <p:cNvCxnSpPr>
            <a:cxnSpLocks/>
          </p:cNvCxnSpPr>
          <p:nvPr userDrawn="1"/>
        </p:nvCxnSpPr>
        <p:spPr>
          <a:xfrm>
            <a:off x="952500" y="1990367"/>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7C706521-C2DD-46C1-8D7A-8FC57F200918}"/>
              </a:ext>
            </a:extLst>
          </p:cNvPr>
          <p:cNvSpPr>
            <a:spLocks noGrp="1"/>
          </p:cNvSpPr>
          <p:nvPr>
            <p:ph type="body" idx="1" hasCustomPrompt="1"/>
          </p:nvPr>
        </p:nvSpPr>
        <p:spPr>
          <a:xfrm>
            <a:off x="952500" y="4176905"/>
            <a:ext cx="2771778"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Contact Info</a:t>
            </a:r>
          </a:p>
        </p:txBody>
      </p:sp>
      <p:sp>
        <p:nvSpPr>
          <p:cNvPr id="27" name="Text Placeholder 2">
            <a:extLst>
              <a:ext uri="{FF2B5EF4-FFF2-40B4-BE49-F238E27FC236}">
                <a16:creationId xmlns:a16="http://schemas.microsoft.com/office/drawing/2014/main" id="{A2DC4B6C-6A83-4875-A992-BF8522D4B736}"/>
              </a:ext>
            </a:extLst>
          </p:cNvPr>
          <p:cNvSpPr>
            <a:spLocks noGrp="1"/>
          </p:cNvSpPr>
          <p:nvPr>
            <p:ph type="body" idx="20" hasCustomPrompt="1"/>
          </p:nvPr>
        </p:nvSpPr>
        <p:spPr>
          <a:xfrm>
            <a:off x="1329882" y="4646683"/>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1</a:t>
            </a:r>
          </a:p>
        </p:txBody>
      </p:sp>
      <p:sp>
        <p:nvSpPr>
          <p:cNvPr id="28" name="Text Placeholder 3">
            <a:extLst>
              <a:ext uri="{FF2B5EF4-FFF2-40B4-BE49-F238E27FC236}">
                <a16:creationId xmlns:a16="http://schemas.microsoft.com/office/drawing/2014/main" id="{94D5182A-75AE-49CC-84E5-F1ACBB4E4E69}"/>
              </a:ext>
            </a:extLst>
          </p:cNvPr>
          <p:cNvSpPr>
            <a:spLocks noGrp="1"/>
          </p:cNvSpPr>
          <p:nvPr>
            <p:ph type="body" sz="half" idx="22" hasCustomPrompt="1"/>
          </p:nvPr>
        </p:nvSpPr>
        <p:spPr>
          <a:xfrm>
            <a:off x="952500" y="2369090"/>
            <a:ext cx="4855447" cy="1005111"/>
          </a:xfrm>
          <a:prstGeom prst="rect">
            <a:avLst/>
          </a:prstGeom>
        </p:spPr>
        <p:txBody>
          <a:bodyPr lIns="0">
            <a:noAutofit/>
          </a:bodyPr>
          <a:lstStyle>
            <a:lvl1pPr marL="0" indent="0">
              <a:buNone/>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pic>
        <p:nvPicPr>
          <p:cNvPr id="4" name="Picture 3" descr="A close up of a logo&#10;&#10;Description automatically generated">
            <a:extLst>
              <a:ext uri="{FF2B5EF4-FFF2-40B4-BE49-F238E27FC236}">
                <a16:creationId xmlns:a16="http://schemas.microsoft.com/office/drawing/2014/main" id="{9D4D4B04-5E59-4A26-BD3B-6B5B0EC963B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52500" y="5427923"/>
            <a:ext cx="268810" cy="268810"/>
          </a:xfrm>
          <a:prstGeom prst="rect">
            <a:avLst/>
          </a:prstGeom>
        </p:spPr>
      </p:pic>
      <p:pic>
        <p:nvPicPr>
          <p:cNvPr id="6" name="Picture 5" descr="A close up of a logo&#10;&#10;Description automatically generated">
            <a:extLst>
              <a:ext uri="{FF2B5EF4-FFF2-40B4-BE49-F238E27FC236}">
                <a16:creationId xmlns:a16="http://schemas.microsoft.com/office/drawing/2014/main" id="{6A9D5765-8133-4DBD-A907-093CDA9A2A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52500" y="5037156"/>
            <a:ext cx="268810" cy="268810"/>
          </a:xfrm>
          <a:prstGeom prst="rect">
            <a:avLst/>
          </a:prstGeom>
        </p:spPr>
      </p:pic>
      <p:pic>
        <p:nvPicPr>
          <p:cNvPr id="8" name="Picture 7" descr="A close up of a logo&#10;&#10;Description automatically generated">
            <a:extLst>
              <a:ext uri="{FF2B5EF4-FFF2-40B4-BE49-F238E27FC236}">
                <a16:creationId xmlns:a16="http://schemas.microsoft.com/office/drawing/2014/main" id="{292EB73D-8187-4FD0-93CC-4EAF081287C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52500" y="4641054"/>
            <a:ext cx="268810" cy="268810"/>
          </a:xfrm>
          <a:prstGeom prst="rect">
            <a:avLst/>
          </a:prstGeom>
        </p:spPr>
      </p:pic>
      <p:sp>
        <p:nvSpPr>
          <p:cNvPr id="21" name="Text Placeholder 2">
            <a:extLst>
              <a:ext uri="{FF2B5EF4-FFF2-40B4-BE49-F238E27FC236}">
                <a16:creationId xmlns:a16="http://schemas.microsoft.com/office/drawing/2014/main" id="{6DC26D55-2FF1-4A51-A84E-89EED6F73BD2}"/>
              </a:ext>
            </a:extLst>
          </p:cNvPr>
          <p:cNvSpPr>
            <a:spLocks noGrp="1"/>
          </p:cNvSpPr>
          <p:nvPr>
            <p:ph type="body" idx="23" hasCustomPrompt="1"/>
          </p:nvPr>
        </p:nvSpPr>
        <p:spPr>
          <a:xfrm>
            <a:off x="1329882" y="5047935"/>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2</a:t>
            </a:r>
          </a:p>
        </p:txBody>
      </p:sp>
      <p:sp>
        <p:nvSpPr>
          <p:cNvPr id="22" name="Text Placeholder 2">
            <a:extLst>
              <a:ext uri="{FF2B5EF4-FFF2-40B4-BE49-F238E27FC236}">
                <a16:creationId xmlns:a16="http://schemas.microsoft.com/office/drawing/2014/main" id="{F09FEC57-6488-4623-89D4-20F0C58A384B}"/>
              </a:ext>
            </a:extLst>
          </p:cNvPr>
          <p:cNvSpPr>
            <a:spLocks noGrp="1"/>
          </p:cNvSpPr>
          <p:nvPr>
            <p:ph type="body" idx="24" hasCustomPrompt="1"/>
          </p:nvPr>
        </p:nvSpPr>
        <p:spPr>
          <a:xfrm>
            <a:off x="1329882" y="5444777"/>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3</a:t>
            </a:r>
          </a:p>
        </p:txBody>
      </p:sp>
      <p:sp>
        <p:nvSpPr>
          <p:cNvPr id="23" name="Slide Number Placeholder 5">
            <a:extLst>
              <a:ext uri="{FF2B5EF4-FFF2-40B4-BE49-F238E27FC236}">
                <a16:creationId xmlns:a16="http://schemas.microsoft.com/office/drawing/2014/main" id="{F1A50989-8109-4601-B814-FB899D7F3A4E}"/>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5" name="Footer Placeholder 4">
            <a:extLst>
              <a:ext uri="{FF2B5EF4-FFF2-40B4-BE49-F238E27FC236}">
                <a16:creationId xmlns:a16="http://schemas.microsoft.com/office/drawing/2014/main" id="{509D2860-D7AE-40D9-BDBB-2560FFB69832}"/>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7" name="Picture 16">
            <a:extLst>
              <a:ext uri="{FF2B5EF4-FFF2-40B4-BE49-F238E27FC236}">
                <a16:creationId xmlns:a16="http://schemas.microsoft.com/office/drawing/2014/main" id="{DF638187-2153-481E-84FF-F894ADA7DDF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93118" y="6499664"/>
            <a:ext cx="609770" cy="167014"/>
          </a:xfrm>
          <a:prstGeom prst="rect">
            <a:avLst/>
          </a:prstGeom>
        </p:spPr>
      </p:pic>
    </p:spTree>
    <p:extLst>
      <p:ext uri="{BB962C8B-B14F-4D97-AF65-F5344CB8AC3E}">
        <p14:creationId xmlns:p14="http://schemas.microsoft.com/office/powerpoint/2010/main" val="1306374519"/>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ic Divider V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901D6E-F372-43F2-AA25-C3077B6D1948}"/>
              </a:ext>
            </a:extLst>
          </p:cNvPr>
          <p:cNvSpPr/>
          <p:nvPr userDrawn="1"/>
        </p:nvSpPr>
        <p:spPr>
          <a:xfrm>
            <a:off x="0" y="0"/>
            <a:ext cx="1219200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C43B0C05-CEDC-4626-B9B8-0213C1D0E68F}"/>
              </a:ext>
            </a:extLst>
          </p:cNvPr>
          <p:cNvCxnSpPr>
            <a:cxnSpLocks/>
          </p:cNvCxnSpPr>
          <p:nvPr userDrawn="1"/>
        </p:nvCxnSpPr>
        <p:spPr>
          <a:xfrm>
            <a:off x="3673288" y="3593182"/>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B6F98708-218A-4031-AF8A-7085A6F67A73}"/>
              </a:ext>
            </a:extLst>
          </p:cNvPr>
          <p:cNvSpPr>
            <a:spLocks noGrp="1"/>
          </p:cNvSpPr>
          <p:nvPr>
            <p:ph type="title" hasCustomPrompt="1"/>
          </p:nvPr>
        </p:nvSpPr>
        <p:spPr>
          <a:xfrm>
            <a:off x="838199" y="2830295"/>
            <a:ext cx="10515600" cy="598705"/>
          </a:xfrm>
          <a:prstGeom prst="rect">
            <a:avLst/>
          </a:prstGeom>
        </p:spPr>
        <p:txBody>
          <a:bodyPr>
            <a:noAutofit/>
          </a:bodyPr>
          <a:lstStyle>
            <a:lvl1pPr algn="ctr">
              <a:defRPr sz="3600" b="0" kern="1200" cap="all" spc="-150" baseline="0">
                <a:solidFill>
                  <a:schemeClr val="bg1"/>
                </a:solidFill>
                <a:latin typeface="Raleway" panose="020B0503030101060003" pitchFamily="34" charset="0"/>
              </a:defRPr>
            </a:lvl1pPr>
          </a:lstStyle>
          <a:p>
            <a:r>
              <a:rPr lang="en-US" dirty="0"/>
              <a:t>PART NUMBER</a:t>
            </a:r>
          </a:p>
        </p:txBody>
      </p:sp>
      <p:sp>
        <p:nvSpPr>
          <p:cNvPr id="28" name="Subtitle 2">
            <a:extLst>
              <a:ext uri="{FF2B5EF4-FFF2-40B4-BE49-F238E27FC236}">
                <a16:creationId xmlns:a16="http://schemas.microsoft.com/office/drawing/2014/main" id="{32632A13-8B42-46CE-913B-A6B5F325878C}"/>
              </a:ext>
            </a:extLst>
          </p:cNvPr>
          <p:cNvSpPr>
            <a:spLocks noGrp="1"/>
          </p:cNvSpPr>
          <p:nvPr>
            <p:ph type="subTitle" idx="1" hasCustomPrompt="1"/>
          </p:nvPr>
        </p:nvSpPr>
        <p:spPr>
          <a:xfrm>
            <a:off x="1523999" y="3861014"/>
            <a:ext cx="9144000" cy="1027111"/>
          </a:xfrm>
          <a:prstGeom prst="rect">
            <a:avLst/>
          </a:prstGeom>
        </p:spPr>
        <p:txBody>
          <a:bodyPr>
            <a:noAutofit/>
          </a:bodyPr>
          <a:lstStyle>
            <a:lvl1pPr marL="0" indent="0" algn="ctr">
              <a:buNone/>
              <a:defRPr sz="5800" b="0" baseline="0">
                <a:solidFill>
                  <a:schemeClr val="bg1"/>
                </a:solidFill>
                <a:latin typeface="Raleway" panose="020B05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3" name="Picture 2">
            <a:extLst>
              <a:ext uri="{FF2B5EF4-FFF2-40B4-BE49-F238E27FC236}">
                <a16:creationId xmlns:a16="http://schemas.microsoft.com/office/drawing/2014/main" id="{977FEBC8-A5B6-49F7-9145-4E58ECEC08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05374" y="534311"/>
            <a:ext cx="2381250" cy="652217"/>
          </a:xfrm>
          <a:prstGeom prst="rect">
            <a:avLst/>
          </a:prstGeom>
        </p:spPr>
      </p:pic>
    </p:spTree>
    <p:extLst>
      <p:ext uri="{BB962C8B-B14F-4D97-AF65-F5344CB8AC3E}">
        <p14:creationId xmlns:p14="http://schemas.microsoft.com/office/powerpoint/2010/main" val="2339200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lain Slide">
    <p:bg>
      <p:bgPr>
        <a:solidFill>
          <a:schemeClr val="bg1"/>
        </a:solidFill>
        <a:effectLst/>
      </p:bgPr>
    </p:bg>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634654"/>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6" name="Straight Connector 5">
            <a:extLst>
              <a:ext uri="{FF2B5EF4-FFF2-40B4-BE49-F238E27FC236}">
                <a16:creationId xmlns:a16="http://schemas.microsoft.com/office/drawing/2014/main" id="{8CAFA596-9110-4DB0-BEDF-C35A24B5F476}"/>
              </a:ext>
            </a:extLst>
          </p:cNvPr>
          <p:cNvCxnSpPr>
            <a:cxnSpLocks/>
          </p:cNvCxnSpPr>
          <p:nvPr userDrawn="1"/>
        </p:nvCxnSpPr>
        <p:spPr>
          <a:xfrm>
            <a:off x="885825" y="135535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77E0B329-63AF-4A65-A7B1-04B1ED3952B3}"/>
              </a:ext>
            </a:extLst>
          </p:cNvPr>
          <p:cNvSpPr>
            <a:spLocks noGrp="1"/>
          </p:cNvSpPr>
          <p:nvPr>
            <p:ph type="body" sz="half" idx="22" hasCustomPrompt="1"/>
          </p:nvPr>
        </p:nvSpPr>
        <p:spPr>
          <a:xfrm>
            <a:off x="885824" y="1639966"/>
            <a:ext cx="6506847" cy="789726"/>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pic>
        <p:nvPicPr>
          <p:cNvPr id="8" name="Picture 7">
            <a:extLst>
              <a:ext uri="{FF2B5EF4-FFF2-40B4-BE49-F238E27FC236}">
                <a16:creationId xmlns:a16="http://schemas.microsoft.com/office/drawing/2014/main" id="{65223280-CB1C-45DF-B7FF-78C359F9284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1071250916"/>
      </p:ext>
    </p:extLst>
  </p:cSld>
  <p:clrMapOvr>
    <a:masterClrMapping/>
  </p:clrMapOvr>
  <p:extLst>
    <p:ext uri="{DCECCB84-F9BA-43D5-87BE-67443E8EF086}">
      <p15:sldGuideLst xmlns:p15="http://schemas.microsoft.com/office/powerpoint/2012/main">
        <p15:guide id="1" orient="horz" pos="3192">
          <p15:clr>
            <a:srgbClr val="FBAE40"/>
          </p15:clr>
        </p15:guide>
        <p15:guide id="2" pos="41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pic Divider V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901D6E-F372-43F2-AA25-C3077B6D1948}"/>
              </a:ext>
            </a:extLst>
          </p:cNvPr>
          <p:cNvSpPr/>
          <p:nvPr userDrawn="1"/>
        </p:nvSpPr>
        <p:spPr>
          <a:xfrm>
            <a:off x="-1" y="785898"/>
            <a:ext cx="10125075" cy="2924175"/>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B6F98708-218A-4031-AF8A-7085A6F67A73}"/>
              </a:ext>
            </a:extLst>
          </p:cNvPr>
          <p:cNvSpPr>
            <a:spLocks noGrp="1"/>
          </p:cNvSpPr>
          <p:nvPr>
            <p:ph type="title" hasCustomPrompt="1"/>
          </p:nvPr>
        </p:nvSpPr>
        <p:spPr>
          <a:xfrm>
            <a:off x="838199" y="4035278"/>
            <a:ext cx="4143376" cy="598705"/>
          </a:xfrm>
          <a:prstGeom prst="rect">
            <a:avLst/>
          </a:prstGeom>
        </p:spPr>
        <p:txBody>
          <a:bodyPr lIns="0">
            <a:noAutofit/>
          </a:bodyPr>
          <a:lstStyle>
            <a:lvl1pPr algn="l">
              <a:defRPr sz="3600" b="0" kern="1200" cap="all" spc="-150" baseline="0">
                <a:solidFill>
                  <a:srgbClr val="37465E"/>
                </a:solidFill>
                <a:latin typeface="Raleway" panose="020B0503030101060003" pitchFamily="34" charset="0"/>
              </a:defRPr>
            </a:lvl1pPr>
          </a:lstStyle>
          <a:p>
            <a:r>
              <a:rPr lang="en-US" dirty="0"/>
              <a:t>PART NUMBER</a:t>
            </a:r>
          </a:p>
        </p:txBody>
      </p:sp>
      <p:sp>
        <p:nvSpPr>
          <p:cNvPr id="28" name="Subtitle 2">
            <a:extLst>
              <a:ext uri="{FF2B5EF4-FFF2-40B4-BE49-F238E27FC236}">
                <a16:creationId xmlns:a16="http://schemas.microsoft.com/office/drawing/2014/main" id="{32632A13-8B42-46CE-913B-A6B5F325878C}"/>
              </a:ext>
            </a:extLst>
          </p:cNvPr>
          <p:cNvSpPr>
            <a:spLocks noGrp="1"/>
          </p:cNvSpPr>
          <p:nvPr>
            <p:ph type="subTitle" idx="1" hasCustomPrompt="1"/>
          </p:nvPr>
        </p:nvSpPr>
        <p:spPr>
          <a:xfrm>
            <a:off x="838199" y="5067251"/>
            <a:ext cx="9144000" cy="1027111"/>
          </a:xfrm>
          <a:prstGeom prst="rect">
            <a:avLst/>
          </a:prstGeom>
        </p:spPr>
        <p:txBody>
          <a:bodyPr lIns="0">
            <a:noAutofit/>
          </a:bodyPr>
          <a:lstStyle>
            <a:lvl1pPr marL="0" indent="0" algn="l">
              <a:buNone/>
              <a:defRPr sz="5800" b="0" baseline="0">
                <a:solidFill>
                  <a:srgbClr val="37465E"/>
                </a:solidFill>
                <a:latin typeface="Raleway" panose="020B05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sp>
        <p:nvSpPr>
          <p:cNvPr id="4" name="Picture Placeholder 3">
            <a:extLst>
              <a:ext uri="{FF2B5EF4-FFF2-40B4-BE49-F238E27FC236}">
                <a16:creationId xmlns:a16="http://schemas.microsoft.com/office/drawing/2014/main" id="{99E0A2BA-DEBC-41F9-BE9D-CC84A19329AC}"/>
              </a:ext>
            </a:extLst>
          </p:cNvPr>
          <p:cNvSpPr>
            <a:spLocks noGrp="1"/>
          </p:cNvSpPr>
          <p:nvPr>
            <p:ph type="pic" sz="quarter" idx="10"/>
          </p:nvPr>
        </p:nvSpPr>
        <p:spPr>
          <a:xfrm>
            <a:off x="495299" y="479968"/>
            <a:ext cx="11696701" cy="2747720"/>
          </a:xfrm>
        </p:spPr>
        <p:txBody>
          <a:bodyPr/>
          <a:lstStyle/>
          <a:p>
            <a:endParaRPr lang="en-US" dirty="0"/>
          </a:p>
        </p:txBody>
      </p:sp>
      <p:cxnSp>
        <p:nvCxnSpPr>
          <p:cNvPr id="16" name="Straight Connector 15">
            <a:extLst>
              <a:ext uri="{FF2B5EF4-FFF2-40B4-BE49-F238E27FC236}">
                <a16:creationId xmlns:a16="http://schemas.microsoft.com/office/drawing/2014/main" id="{A5653A38-682D-49CD-ACF2-B3BDAD548874}"/>
              </a:ext>
            </a:extLst>
          </p:cNvPr>
          <p:cNvCxnSpPr>
            <a:cxnSpLocks/>
          </p:cNvCxnSpPr>
          <p:nvPr userDrawn="1"/>
        </p:nvCxnSpPr>
        <p:spPr>
          <a:xfrm>
            <a:off x="838199" y="4799419"/>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B5960BD-58F5-41F2-B4FB-CBCCA139CD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2571459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V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1577DF-3F2B-45FB-B7EC-3FEB0B6A84C1}"/>
              </a:ext>
            </a:extLst>
          </p:cNvPr>
          <p:cNvSpPr/>
          <p:nvPr userDrawn="1"/>
        </p:nvSpPr>
        <p:spPr>
          <a:xfrm>
            <a:off x="0" y="1"/>
            <a:ext cx="3295291" cy="6858000"/>
          </a:xfrm>
          <a:prstGeom prst="rect">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6">
            <a:extLst>
              <a:ext uri="{FF2B5EF4-FFF2-40B4-BE49-F238E27FC236}">
                <a16:creationId xmlns:a16="http://schemas.microsoft.com/office/drawing/2014/main" id="{2A2A50C7-CAD8-4ED7-BE02-BAC9BAE64406}"/>
              </a:ext>
            </a:extLst>
          </p:cNvPr>
          <p:cNvSpPr>
            <a:spLocks noGrp="1"/>
          </p:cNvSpPr>
          <p:nvPr>
            <p:ph type="body" sz="quarter" idx="18" hasCustomPrompt="1"/>
          </p:nvPr>
        </p:nvSpPr>
        <p:spPr>
          <a:xfrm>
            <a:off x="4741399" y="1803367"/>
            <a:ext cx="5416550" cy="4401315"/>
          </a:xfrm>
        </p:spPr>
        <p:txBody>
          <a:bodyPr lIns="0">
            <a:noAutofit/>
          </a:bodyPr>
          <a:lstStyle>
            <a:lvl1pPr marL="342900" indent="-342900">
              <a:buClr>
                <a:srgbClr val="EF8A44"/>
              </a:buClr>
              <a:buFont typeface="+mj-lt"/>
              <a:buAutoNum type="arabicPeriod"/>
              <a:defRPr sz="16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sp>
        <p:nvSpPr>
          <p:cNvPr id="14" name="Title 1">
            <a:extLst>
              <a:ext uri="{FF2B5EF4-FFF2-40B4-BE49-F238E27FC236}">
                <a16:creationId xmlns:a16="http://schemas.microsoft.com/office/drawing/2014/main" id="{E1117F20-7793-4845-8B00-EB194EDF2705}"/>
              </a:ext>
            </a:extLst>
          </p:cNvPr>
          <p:cNvSpPr>
            <a:spLocks noGrp="1"/>
          </p:cNvSpPr>
          <p:nvPr>
            <p:ph type="title" hasCustomPrompt="1"/>
          </p:nvPr>
        </p:nvSpPr>
        <p:spPr>
          <a:xfrm>
            <a:off x="4741399" y="633767"/>
            <a:ext cx="5615188" cy="374287"/>
          </a:xfrm>
        </p:spPr>
        <p:txBody>
          <a:bodyPr lIns="0">
            <a:noAutofit/>
          </a:bodyPr>
          <a:lstStyle>
            <a:lvl1pPr>
              <a:defRPr sz="4500"/>
            </a:lvl1pPr>
          </a:lstStyle>
          <a:p>
            <a:r>
              <a:rPr lang="en-US" dirty="0"/>
              <a:t>Agenda</a:t>
            </a:r>
          </a:p>
        </p:txBody>
      </p:sp>
      <p:sp>
        <p:nvSpPr>
          <p:cNvPr id="5" name="Picture Placeholder 4">
            <a:extLst>
              <a:ext uri="{FF2B5EF4-FFF2-40B4-BE49-F238E27FC236}">
                <a16:creationId xmlns:a16="http://schemas.microsoft.com/office/drawing/2014/main" id="{5757E570-0572-4FC3-A5AF-8C1042341282}"/>
              </a:ext>
            </a:extLst>
          </p:cNvPr>
          <p:cNvSpPr>
            <a:spLocks noGrp="1"/>
          </p:cNvSpPr>
          <p:nvPr>
            <p:ph type="pic" sz="quarter" idx="19"/>
          </p:nvPr>
        </p:nvSpPr>
        <p:spPr>
          <a:xfrm>
            <a:off x="633042" y="653314"/>
            <a:ext cx="3645660" cy="5551371"/>
          </a:xfrm>
        </p:spPr>
        <p:txBody>
          <a:bodyPr/>
          <a:lstStyle/>
          <a:p>
            <a:endParaRPr lang="en-US" dirty="0"/>
          </a:p>
        </p:txBody>
      </p:sp>
      <p:cxnSp>
        <p:nvCxnSpPr>
          <p:cNvPr id="24" name="Straight Connector 23">
            <a:extLst>
              <a:ext uri="{FF2B5EF4-FFF2-40B4-BE49-F238E27FC236}">
                <a16:creationId xmlns:a16="http://schemas.microsoft.com/office/drawing/2014/main" id="{93C33B14-90E7-41CC-B5D2-A0362C61EDD6}"/>
              </a:ext>
            </a:extLst>
          </p:cNvPr>
          <p:cNvCxnSpPr>
            <a:cxnSpLocks/>
          </p:cNvCxnSpPr>
          <p:nvPr userDrawn="1"/>
        </p:nvCxnSpPr>
        <p:spPr>
          <a:xfrm>
            <a:off x="4741399" y="1275932"/>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6FBD4F-ADF4-419E-9B0A-E82E4A9DAB85}"/>
              </a:ext>
            </a:extLst>
          </p:cNvPr>
          <p:cNvCxnSpPr>
            <a:cxnSpLocks/>
          </p:cNvCxnSpPr>
          <p:nvPr userDrawn="1"/>
        </p:nvCxnSpPr>
        <p:spPr>
          <a:xfrm>
            <a:off x="66908" y="0"/>
            <a:ext cx="0" cy="6898656"/>
          </a:xfrm>
          <a:prstGeom prst="line">
            <a:avLst/>
          </a:prstGeom>
          <a:ln w="50800">
            <a:solidFill>
              <a:srgbClr val="BDE3E8"/>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0473120-E706-403E-ADF7-BBAA2F5619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07003" y="6546624"/>
            <a:ext cx="582959" cy="159818"/>
          </a:xfrm>
          <a:prstGeom prst="rect">
            <a:avLst/>
          </a:prstGeom>
        </p:spPr>
      </p:pic>
      <p:sp>
        <p:nvSpPr>
          <p:cNvPr id="9" name="Slide Number Placeholder 5">
            <a:extLst>
              <a:ext uri="{FF2B5EF4-FFF2-40B4-BE49-F238E27FC236}">
                <a16:creationId xmlns:a16="http://schemas.microsoft.com/office/drawing/2014/main" id="{71D391D4-1540-4937-8F00-D50E23AFBC38}"/>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0" name="Footer Placeholder 4">
            <a:extLst>
              <a:ext uri="{FF2B5EF4-FFF2-40B4-BE49-F238E27FC236}">
                <a16:creationId xmlns:a16="http://schemas.microsoft.com/office/drawing/2014/main" id="{C850E586-923B-4BD8-B60B-50E2871FC8F8}"/>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2512338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V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1577DF-3F2B-45FB-B7EC-3FEB0B6A84C1}"/>
              </a:ext>
            </a:extLst>
          </p:cNvPr>
          <p:cNvSpPr/>
          <p:nvPr userDrawn="1"/>
        </p:nvSpPr>
        <p:spPr>
          <a:xfrm>
            <a:off x="9721138" y="1"/>
            <a:ext cx="2470862" cy="6858000"/>
          </a:xfrm>
          <a:prstGeom prst="rect">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6">
            <a:extLst>
              <a:ext uri="{FF2B5EF4-FFF2-40B4-BE49-F238E27FC236}">
                <a16:creationId xmlns:a16="http://schemas.microsoft.com/office/drawing/2014/main" id="{2A2A50C7-CAD8-4ED7-BE02-BAC9BAE64406}"/>
              </a:ext>
            </a:extLst>
          </p:cNvPr>
          <p:cNvSpPr>
            <a:spLocks noGrp="1"/>
          </p:cNvSpPr>
          <p:nvPr>
            <p:ph type="body" sz="quarter" idx="18" hasCustomPrompt="1"/>
          </p:nvPr>
        </p:nvSpPr>
        <p:spPr>
          <a:xfrm>
            <a:off x="838199" y="1803367"/>
            <a:ext cx="5416550" cy="4420861"/>
          </a:xfrm>
        </p:spPr>
        <p:txBody>
          <a:bodyPr lIns="0">
            <a:noAutofit/>
          </a:bodyPr>
          <a:lstStyle>
            <a:lvl1pPr>
              <a:buClr>
                <a:srgbClr val="EF8A44"/>
              </a:buClr>
              <a:buFont typeface="+mj-lt"/>
              <a:buAutoNum type="arabicPeriod"/>
              <a:defRPr sz="16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sp>
        <p:nvSpPr>
          <p:cNvPr id="14" name="Title 1">
            <a:extLst>
              <a:ext uri="{FF2B5EF4-FFF2-40B4-BE49-F238E27FC236}">
                <a16:creationId xmlns:a16="http://schemas.microsoft.com/office/drawing/2014/main" id="{E1117F20-7793-4845-8B00-EB194EDF2705}"/>
              </a:ext>
            </a:extLst>
          </p:cNvPr>
          <p:cNvSpPr>
            <a:spLocks noGrp="1"/>
          </p:cNvSpPr>
          <p:nvPr>
            <p:ph type="title" hasCustomPrompt="1"/>
          </p:nvPr>
        </p:nvSpPr>
        <p:spPr>
          <a:xfrm>
            <a:off x="838199" y="633767"/>
            <a:ext cx="5615188" cy="374287"/>
          </a:xfrm>
        </p:spPr>
        <p:txBody>
          <a:bodyPr lIns="0">
            <a:noAutofit/>
          </a:bodyPr>
          <a:lstStyle>
            <a:lvl1pPr>
              <a:defRPr sz="4500"/>
            </a:lvl1pPr>
          </a:lstStyle>
          <a:p>
            <a:r>
              <a:rPr lang="en-US" dirty="0"/>
              <a:t>Agenda</a:t>
            </a:r>
          </a:p>
        </p:txBody>
      </p:sp>
      <p:cxnSp>
        <p:nvCxnSpPr>
          <p:cNvPr id="24" name="Straight Connector 23">
            <a:extLst>
              <a:ext uri="{FF2B5EF4-FFF2-40B4-BE49-F238E27FC236}">
                <a16:creationId xmlns:a16="http://schemas.microsoft.com/office/drawing/2014/main" id="{93C33B14-90E7-41CC-B5D2-A0362C61EDD6}"/>
              </a:ext>
            </a:extLst>
          </p:cNvPr>
          <p:cNvCxnSpPr>
            <a:cxnSpLocks/>
          </p:cNvCxnSpPr>
          <p:nvPr userDrawn="1"/>
        </p:nvCxnSpPr>
        <p:spPr>
          <a:xfrm>
            <a:off x="838199" y="1275932"/>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9" name="Picture Placeholder 10">
            <a:extLst>
              <a:ext uri="{FF2B5EF4-FFF2-40B4-BE49-F238E27FC236}">
                <a16:creationId xmlns:a16="http://schemas.microsoft.com/office/drawing/2014/main" id="{B3945B56-A2C9-4A45-82AD-3391B82ABA90}"/>
              </a:ext>
            </a:extLst>
          </p:cNvPr>
          <p:cNvSpPr>
            <a:spLocks noGrp="1"/>
          </p:cNvSpPr>
          <p:nvPr>
            <p:ph type="pic" sz="quarter" idx="10"/>
          </p:nvPr>
        </p:nvSpPr>
        <p:spPr>
          <a:xfrm>
            <a:off x="5361492" y="0"/>
            <a:ext cx="8705850" cy="6858000"/>
          </a:xfrm>
          <a:custGeom>
            <a:avLst/>
            <a:gdLst>
              <a:gd name="connsiteX0" fmla="*/ 4114800 w 8705850"/>
              <a:gd name="connsiteY0" fmla="*/ 0 h 6858000"/>
              <a:gd name="connsiteX1" fmla="*/ 8705850 w 8705850"/>
              <a:gd name="connsiteY1" fmla="*/ 0 h 6858000"/>
              <a:gd name="connsiteX2" fmla="*/ 4591050 w 8705850"/>
              <a:gd name="connsiteY2" fmla="*/ 6858000 h 6858000"/>
              <a:gd name="connsiteX3" fmla="*/ 0 w 87058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05850" h="6858000">
                <a:moveTo>
                  <a:pt x="4114800" y="0"/>
                </a:moveTo>
                <a:lnTo>
                  <a:pt x="8705850" y="0"/>
                </a:lnTo>
                <a:lnTo>
                  <a:pt x="45910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dirty="0"/>
          </a:p>
        </p:txBody>
      </p:sp>
      <p:sp>
        <p:nvSpPr>
          <p:cNvPr id="8" name="Slide Number Placeholder 5">
            <a:extLst>
              <a:ext uri="{FF2B5EF4-FFF2-40B4-BE49-F238E27FC236}">
                <a16:creationId xmlns:a16="http://schemas.microsoft.com/office/drawing/2014/main" id="{FBED086C-E2E7-47BD-A57F-27B58D94D532}"/>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9" name="Footer Placeholder 4">
            <a:extLst>
              <a:ext uri="{FF2B5EF4-FFF2-40B4-BE49-F238E27FC236}">
                <a16:creationId xmlns:a16="http://schemas.microsoft.com/office/drawing/2014/main" id="{37447BBB-A96F-4BB7-8B2C-4D31C5F2A947}"/>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0" name="Picture 9">
            <a:extLst>
              <a:ext uri="{FF2B5EF4-FFF2-40B4-BE49-F238E27FC236}">
                <a16:creationId xmlns:a16="http://schemas.microsoft.com/office/drawing/2014/main" id="{077EF447-E170-4B5C-99A4-9164B05F5C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3721708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1577DF-3F2B-45FB-B7EC-3FEB0B6A84C1}"/>
              </a:ext>
            </a:extLst>
          </p:cNvPr>
          <p:cNvSpPr/>
          <p:nvPr userDrawn="1"/>
        </p:nvSpPr>
        <p:spPr>
          <a:xfrm>
            <a:off x="0" y="1"/>
            <a:ext cx="12192000" cy="6857999"/>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E1117F20-7793-4845-8B00-EB194EDF2705}"/>
              </a:ext>
            </a:extLst>
          </p:cNvPr>
          <p:cNvSpPr>
            <a:spLocks noGrp="1"/>
          </p:cNvSpPr>
          <p:nvPr>
            <p:ph type="title" hasCustomPrompt="1"/>
          </p:nvPr>
        </p:nvSpPr>
        <p:spPr>
          <a:xfrm>
            <a:off x="2811167" y="3970170"/>
            <a:ext cx="6569664" cy="374287"/>
          </a:xfrm>
        </p:spPr>
        <p:txBody>
          <a:bodyPr>
            <a:noAutofit/>
          </a:bodyPr>
          <a:lstStyle>
            <a:lvl1pPr algn="ctr">
              <a:defRPr sz="4500">
                <a:solidFill>
                  <a:schemeClr val="bg1"/>
                </a:solidFill>
              </a:defRPr>
            </a:lvl1pPr>
          </a:lstStyle>
          <a:p>
            <a:r>
              <a:rPr lang="en-US" dirty="0"/>
              <a:t>Questions &amp; Answer</a:t>
            </a:r>
          </a:p>
        </p:txBody>
      </p:sp>
      <p:sp>
        <p:nvSpPr>
          <p:cNvPr id="10" name="Text Placeholder 2">
            <a:extLst>
              <a:ext uri="{FF2B5EF4-FFF2-40B4-BE49-F238E27FC236}">
                <a16:creationId xmlns:a16="http://schemas.microsoft.com/office/drawing/2014/main" id="{96C0B6C9-8C06-4E46-9AB9-02A21B4C24B2}"/>
              </a:ext>
            </a:extLst>
          </p:cNvPr>
          <p:cNvSpPr>
            <a:spLocks noGrp="1"/>
          </p:cNvSpPr>
          <p:nvPr>
            <p:ph type="body" idx="14" hasCustomPrompt="1"/>
          </p:nvPr>
        </p:nvSpPr>
        <p:spPr>
          <a:xfrm>
            <a:off x="3692104" y="5086184"/>
            <a:ext cx="4807790" cy="685160"/>
          </a:xfrm>
          <a:prstGeom prst="rect">
            <a:avLst/>
          </a:prstGeom>
        </p:spPr>
        <p:txBody>
          <a:bodyPr>
            <a:noAutofit/>
          </a:bodyPr>
          <a:lstStyle>
            <a:lvl1pPr marL="0" indent="0" algn="ctr">
              <a:lnSpc>
                <a:spcPct val="100000"/>
              </a:lnSpc>
              <a:buNone/>
              <a:defRPr sz="1900" b="0">
                <a:solidFill>
                  <a:schemeClr val="bg1"/>
                </a:solidFill>
                <a:latin typeface="Raleway" panose="020B05030301010600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for the slide Subtitle for the slide Subtitle for the slide</a:t>
            </a:r>
          </a:p>
        </p:txBody>
      </p:sp>
      <p:sp>
        <p:nvSpPr>
          <p:cNvPr id="5" name="Picture Placeholder 4">
            <a:extLst>
              <a:ext uri="{FF2B5EF4-FFF2-40B4-BE49-F238E27FC236}">
                <a16:creationId xmlns:a16="http://schemas.microsoft.com/office/drawing/2014/main" id="{5757E570-0572-4FC3-A5AF-8C1042341282}"/>
              </a:ext>
            </a:extLst>
          </p:cNvPr>
          <p:cNvSpPr>
            <a:spLocks noGrp="1"/>
          </p:cNvSpPr>
          <p:nvPr>
            <p:ph type="pic" sz="quarter" idx="19"/>
          </p:nvPr>
        </p:nvSpPr>
        <p:spPr>
          <a:xfrm>
            <a:off x="606942" y="459"/>
            <a:ext cx="10978113" cy="3217191"/>
          </a:xfrm>
        </p:spPr>
        <p:txBody>
          <a:bodyPr/>
          <a:lstStyle/>
          <a:p>
            <a:endParaRPr lang="en-US" dirty="0"/>
          </a:p>
        </p:txBody>
      </p:sp>
      <p:cxnSp>
        <p:nvCxnSpPr>
          <p:cNvPr id="13" name="Straight Connector 12">
            <a:extLst>
              <a:ext uri="{FF2B5EF4-FFF2-40B4-BE49-F238E27FC236}">
                <a16:creationId xmlns:a16="http://schemas.microsoft.com/office/drawing/2014/main" id="{68566A92-7FF3-47AD-80A8-70018A916B98}"/>
              </a:ext>
            </a:extLst>
          </p:cNvPr>
          <p:cNvCxnSpPr>
            <a:cxnSpLocks/>
          </p:cNvCxnSpPr>
          <p:nvPr userDrawn="1"/>
        </p:nvCxnSpPr>
        <p:spPr>
          <a:xfrm>
            <a:off x="3673288" y="4614824"/>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58A6B905-E7BB-4CB9-B5A3-83877F7D4D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118" y="6499664"/>
            <a:ext cx="609770" cy="167014"/>
          </a:xfrm>
          <a:prstGeom prst="rect">
            <a:avLst/>
          </a:prstGeom>
        </p:spPr>
      </p:pic>
      <p:sp>
        <p:nvSpPr>
          <p:cNvPr id="17" name="Slide Number Placeholder 5">
            <a:extLst>
              <a:ext uri="{FF2B5EF4-FFF2-40B4-BE49-F238E27FC236}">
                <a16:creationId xmlns:a16="http://schemas.microsoft.com/office/drawing/2014/main" id="{14559626-B2C3-4005-97DD-B6BF09E20D56}"/>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bg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8" name="Footer Placeholder 4">
            <a:extLst>
              <a:ext uri="{FF2B5EF4-FFF2-40B4-BE49-F238E27FC236}">
                <a16:creationId xmlns:a16="http://schemas.microsoft.com/office/drawing/2014/main" id="{E49AC53F-E669-4137-8AAD-354618CDDBFB}"/>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875447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List V1">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10C297AB-4C0F-40F1-A571-6D13E121DED7}"/>
              </a:ext>
            </a:extLst>
          </p:cNvPr>
          <p:cNvSpPr>
            <a:spLocks noGrp="1"/>
          </p:cNvSpPr>
          <p:nvPr>
            <p:ph type="body" idx="14" hasCustomPrompt="1"/>
          </p:nvPr>
        </p:nvSpPr>
        <p:spPr>
          <a:xfrm>
            <a:off x="5641719" y="1653012"/>
            <a:ext cx="4807790" cy="685160"/>
          </a:xfrm>
          <a:prstGeom prst="rect">
            <a:avLst/>
          </a:prstGeom>
        </p:spPr>
        <p:txBody>
          <a:bodyPr lIns="0">
            <a:noAutofit/>
          </a:bodyPr>
          <a:lstStyle>
            <a:lvl1pPr marL="0" indent="0">
              <a:lnSpc>
                <a:spcPct val="100000"/>
              </a:lnSpc>
              <a:buNone/>
              <a:defRPr sz="1900" b="0">
                <a:solidFill>
                  <a:srgbClr val="37465E"/>
                </a:solidFill>
                <a:latin typeface="Raleway" panose="020B05030301010600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for the slide Subtitle for the slide Subtitle for the slide</a:t>
            </a:r>
          </a:p>
        </p:txBody>
      </p:sp>
      <p:sp>
        <p:nvSpPr>
          <p:cNvPr id="10" name="Title 1">
            <a:extLst>
              <a:ext uri="{FF2B5EF4-FFF2-40B4-BE49-F238E27FC236}">
                <a16:creationId xmlns:a16="http://schemas.microsoft.com/office/drawing/2014/main" id="{BC61D59D-111F-49EB-9193-6EED45C399E5}"/>
              </a:ext>
            </a:extLst>
          </p:cNvPr>
          <p:cNvSpPr>
            <a:spLocks noGrp="1"/>
          </p:cNvSpPr>
          <p:nvPr>
            <p:ph type="title" hasCustomPrompt="1"/>
          </p:nvPr>
        </p:nvSpPr>
        <p:spPr>
          <a:xfrm>
            <a:off x="5632194" y="647700"/>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sp>
        <p:nvSpPr>
          <p:cNvPr id="14" name="Rectangle 13">
            <a:extLst>
              <a:ext uri="{FF2B5EF4-FFF2-40B4-BE49-F238E27FC236}">
                <a16:creationId xmlns:a16="http://schemas.microsoft.com/office/drawing/2014/main" id="{9283FA55-A787-4F8F-954A-A50171EEFFD4}"/>
              </a:ext>
            </a:extLst>
          </p:cNvPr>
          <p:cNvSpPr/>
          <p:nvPr userDrawn="1"/>
        </p:nvSpPr>
        <p:spPr>
          <a:xfrm>
            <a:off x="0" y="1"/>
            <a:ext cx="2715528" cy="4724399"/>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4">
            <a:extLst>
              <a:ext uri="{FF2B5EF4-FFF2-40B4-BE49-F238E27FC236}">
                <a16:creationId xmlns:a16="http://schemas.microsoft.com/office/drawing/2014/main" id="{0E54DC1B-F71F-4CDC-9B76-3DD189F64283}"/>
              </a:ext>
            </a:extLst>
          </p:cNvPr>
          <p:cNvSpPr>
            <a:spLocks noGrp="1"/>
          </p:cNvSpPr>
          <p:nvPr>
            <p:ph type="pic" sz="quarter" idx="19"/>
          </p:nvPr>
        </p:nvSpPr>
        <p:spPr>
          <a:xfrm>
            <a:off x="633041" y="647700"/>
            <a:ext cx="4366112" cy="5105400"/>
          </a:xfrm>
        </p:spPr>
        <p:txBody>
          <a:bodyPr/>
          <a:lstStyle/>
          <a:p>
            <a:endParaRPr lang="en-US" dirty="0"/>
          </a:p>
        </p:txBody>
      </p:sp>
      <p:cxnSp>
        <p:nvCxnSpPr>
          <p:cNvPr id="18" name="Straight Connector 17">
            <a:extLst>
              <a:ext uri="{FF2B5EF4-FFF2-40B4-BE49-F238E27FC236}">
                <a16:creationId xmlns:a16="http://schemas.microsoft.com/office/drawing/2014/main" id="{AB4AD22C-A047-4621-838B-ADB5BF87778F}"/>
              </a:ext>
            </a:extLst>
          </p:cNvPr>
          <p:cNvCxnSpPr>
            <a:cxnSpLocks/>
          </p:cNvCxnSpPr>
          <p:nvPr userDrawn="1"/>
        </p:nvCxnSpPr>
        <p:spPr>
          <a:xfrm>
            <a:off x="5641719" y="1368402"/>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02C8DDE6-B6CA-4DF3-8D91-0A56923EC34C}"/>
              </a:ext>
            </a:extLst>
          </p:cNvPr>
          <p:cNvSpPr>
            <a:spLocks noGrp="1"/>
          </p:cNvSpPr>
          <p:nvPr>
            <p:ph type="body" sz="half" idx="17" hasCustomPrompt="1"/>
          </p:nvPr>
        </p:nvSpPr>
        <p:spPr>
          <a:xfrm>
            <a:off x="5651243" y="4484487"/>
            <a:ext cx="4861057" cy="1268613"/>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9" name="Text Placeholder 6">
            <a:extLst>
              <a:ext uri="{FF2B5EF4-FFF2-40B4-BE49-F238E27FC236}">
                <a16:creationId xmlns:a16="http://schemas.microsoft.com/office/drawing/2014/main" id="{663C6A73-2D39-484B-87A1-3A715E113A36}"/>
              </a:ext>
            </a:extLst>
          </p:cNvPr>
          <p:cNvSpPr>
            <a:spLocks noGrp="1"/>
          </p:cNvSpPr>
          <p:nvPr>
            <p:ph type="body" sz="quarter" idx="18" hasCustomPrompt="1"/>
          </p:nvPr>
        </p:nvSpPr>
        <p:spPr>
          <a:xfrm>
            <a:off x="5651244" y="2820538"/>
            <a:ext cx="4861056" cy="1470924"/>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sp>
        <p:nvSpPr>
          <p:cNvPr id="22" name="Slide Number Placeholder 5">
            <a:extLst>
              <a:ext uri="{FF2B5EF4-FFF2-40B4-BE49-F238E27FC236}">
                <a16:creationId xmlns:a16="http://schemas.microsoft.com/office/drawing/2014/main" id="{D70F3CCE-26B4-488D-8F4C-6C4012B8CB3D}"/>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3" name="Footer Placeholder 4">
            <a:extLst>
              <a:ext uri="{FF2B5EF4-FFF2-40B4-BE49-F238E27FC236}">
                <a16:creationId xmlns:a16="http://schemas.microsoft.com/office/drawing/2014/main" id="{A7387E14-1D04-4516-BDB1-A33B42756895}"/>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2" name="Picture 11">
            <a:extLst>
              <a:ext uri="{FF2B5EF4-FFF2-40B4-BE49-F238E27FC236}">
                <a16:creationId xmlns:a16="http://schemas.microsoft.com/office/drawing/2014/main" id="{A91788D0-F0E6-4D90-9EF5-BDBDC1E1C4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12565834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5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hoto Layout">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4F6E501-62D7-4B00-8BD1-7DEF5DC27ECF}"/>
              </a:ext>
            </a:extLst>
          </p:cNvPr>
          <p:cNvSpPr/>
          <p:nvPr userDrawn="1"/>
        </p:nvSpPr>
        <p:spPr>
          <a:xfrm flipH="1">
            <a:off x="7496171" y="0"/>
            <a:ext cx="4254755" cy="7619999"/>
          </a:xfrm>
          <a:custGeom>
            <a:avLst/>
            <a:gdLst>
              <a:gd name="connsiteX0" fmla="*/ 0 w 4254755"/>
              <a:gd name="connsiteY0" fmla="*/ 0 h 6857999"/>
              <a:gd name="connsiteX1" fmla="*/ 4254755 w 4254755"/>
              <a:gd name="connsiteY1" fmla="*/ 0 h 6857999"/>
              <a:gd name="connsiteX2" fmla="*/ 4254755 w 4254755"/>
              <a:gd name="connsiteY2" fmla="*/ 6857999 h 6857999"/>
              <a:gd name="connsiteX3" fmla="*/ 0 w 4254755"/>
              <a:gd name="connsiteY3" fmla="*/ 6857999 h 6857999"/>
              <a:gd name="connsiteX4" fmla="*/ 0 w 4254755"/>
              <a:gd name="connsiteY4" fmla="*/ 0 h 6857999"/>
              <a:gd name="connsiteX0" fmla="*/ 0 w 4254755"/>
              <a:gd name="connsiteY0" fmla="*/ 0 h 6857999"/>
              <a:gd name="connsiteX1" fmla="*/ 4254755 w 4254755"/>
              <a:gd name="connsiteY1" fmla="*/ 1838325 h 6857999"/>
              <a:gd name="connsiteX2" fmla="*/ 4254755 w 4254755"/>
              <a:gd name="connsiteY2" fmla="*/ 6857999 h 6857999"/>
              <a:gd name="connsiteX3" fmla="*/ 0 w 4254755"/>
              <a:gd name="connsiteY3" fmla="*/ 6857999 h 6857999"/>
              <a:gd name="connsiteX4" fmla="*/ 0 w 4254755"/>
              <a:gd name="connsiteY4" fmla="*/ 0 h 6857999"/>
              <a:gd name="connsiteX0" fmla="*/ 0 w 4254755"/>
              <a:gd name="connsiteY0" fmla="*/ 0 h 7619999"/>
              <a:gd name="connsiteX1" fmla="*/ 4254755 w 4254755"/>
              <a:gd name="connsiteY1" fmla="*/ 1838325 h 7619999"/>
              <a:gd name="connsiteX2" fmla="*/ 4254755 w 4254755"/>
              <a:gd name="connsiteY2" fmla="*/ 7619999 h 7619999"/>
              <a:gd name="connsiteX3" fmla="*/ 0 w 4254755"/>
              <a:gd name="connsiteY3" fmla="*/ 6857999 h 7619999"/>
              <a:gd name="connsiteX4" fmla="*/ 0 w 4254755"/>
              <a:gd name="connsiteY4" fmla="*/ 0 h 7619999"/>
              <a:gd name="connsiteX0" fmla="*/ 0 w 4254755"/>
              <a:gd name="connsiteY0" fmla="*/ 0 h 7619999"/>
              <a:gd name="connsiteX1" fmla="*/ 4254755 w 4254755"/>
              <a:gd name="connsiteY1" fmla="*/ 1838325 h 7619999"/>
              <a:gd name="connsiteX2" fmla="*/ 4254755 w 4254755"/>
              <a:gd name="connsiteY2" fmla="*/ 7619999 h 7619999"/>
              <a:gd name="connsiteX3" fmla="*/ 9525 w 4254755"/>
              <a:gd name="connsiteY3" fmla="*/ 5781674 h 7619999"/>
              <a:gd name="connsiteX4" fmla="*/ 0 w 4254755"/>
              <a:gd name="connsiteY4" fmla="*/ 0 h 761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4755" h="7619999">
                <a:moveTo>
                  <a:pt x="0" y="0"/>
                </a:moveTo>
                <a:lnTo>
                  <a:pt x="4254755" y="1838325"/>
                </a:lnTo>
                <a:lnTo>
                  <a:pt x="4254755" y="7619999"/>
                </a:lnTo>
                <a:lnTo>
                  <a:pt x="9525" y="5781674"/>
                </a:lnTo>
                <a:lnTo>
                  <a:pt x="0" y="0"/>
                </a:lnTo>
                <a:close/>
              </a:path>
            </a:pathLst>
          </a:cu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4">
            <a:extLst>
              <a:ext uri="{FF2B5EF4-FFF2-40B4-BE49-F238E27FC236}">
                <a16:creationId xmlns:a16="http://schemas.microsoft.com/office/drawing/2014/main" id="{5CB56CD5-FAD5-4B44-BE73-09AE9D59A415}"/>
              </a:ext>
            </a:extLst>
          </p:cNvPr>
          <p:cNvSpPr>
            <a:spLocks noGrp="1"/>
          </p:cNvSpPr>
          <p:nvPr>
            <p:ph type="pic" sz="quarter" idx="10"/>
          </p:nvPr>
        </p:nvSpPr>
        <p:spPr>
          <a:xfrm>
            <a:off x="8134350" y="-417611"/>
            <a:ext cx="4057650" cy="4373245"/>
          </a:xfrm>
          <a:custGeom>
            <a:avLst/>
            <a:gdLst>
              <a:gd name="connsiteX0" fmla="*/ 4057650 w 4057650"/>
              <a:gd name="connsiteY0" fmla="*/ 0 h 4373245"/>
              <a:gd name="connsiteX1" fmla="*/ 4057650 w 4057650"/>
              <a:gd name="connsiteY1" fmla="*/ 2637463 h 4373245"/>
              <a:gd name="connsiteX2" fmla="*/ 0 w 4057650"/>
              <a:gd name="connsiteY2" fmla="*/ 4373245 h 4373245"/>
              <a:gd name="connsiteX3" fmla="*/ 0 w 4057650"/>
              <a:gd name="connsiteY3" fmla="*/ 1735782 h 4373245"/>
            </a:gdLst>
            <a:ahLst/>
            <a:cxnLst>
              <a:cxn ang="0">
                <a:pos x="connsiteX0" y="connsiteY0"/>
              </a:cxn>
              <a:cxn ang="0">
                <a:pos x="connsiteX1" y="connsiteY1"/>
              </a:cxn>
              <a:cxn ang="0">
                <a:pos x="connsiteX2" y="connsiteY2"/>
              </a:cxn>
              <a:cxn ang="0">
                <a:pos x="connsiteX3" y="connsiteY3"/>
              </a:cxn>
            </a:cxnLst>
            <a:rect l="l" t="t" r="r" b="b"/>
            <a:pathLst>
              <a:path w="4057650" h="4373245">
                <a:moveTo>
                  <a:pt x="4057650" y="0"/>
                </a:moveTo>
                <a:lnTo>
                  <a:pt x="4057650" y="2637463"/>
                </a:lnTo>
                <a:lnTo>
                  <a:pt x="0" y="4373245"/>
                </a:lnTo>
                <a:lnTo>
                  <a:pt x="0" y="1735782"/>
                </a:lnTo>
                <a:close/>
              </a:path>
            </a:pathLst>
          </a:custGeom>
        </p:spPr>
      </p:sp>
      <p:sp>
        <p:nvSpPr>
          <p:cNvPr id="20" name="Picture Placeholder 6">
            <a:extLst>
              <a:ext uri="{FF2B5EF4-FFF2-40B4-BE49-F238E27FC236}">
                <a16:creationId xmlns:a16="http://schemas.microsoft.com/office/drawing/2014/main" id="{AA996243-9BF0-44A6-BBBB-6B27593E79CD}"/>
              </a:ext>
            </a:extLst>
          </p:cNvPr>
          <p:cNvSpPr>
            <a:spLocks noGrp="1"/>
          </p:cNvSpPr>
          <p:nvPr>
            <p:ph type="pic" sz="quarter" idx="19"/>
          </p:nvPr>
        </p:nvSpPr>
        <p:spPr>
          <a:xfrm>
            <a:off x="6993956" y="3133081"/>
            <a:ext cx="4057651" cy="4373245"/>
          </a:xfrm>
          <a:custGeom>
            <a:avLst/>
            <a:gdLst>
              <a:gd name="connsiteX0" fmla="*/ 4057651 w 4057651"/>
              <a:gd name="connsiteY0" fmla="*/ 0 h 4373245"/>
              <a:gd name="connsiteX1" fmla="*/ 4057651 w 4057651"/>
              <a:gd name="connsiteY1" fmla="*/ 2637463 h 4373245"/>
              <a:gd name="connsiteX2" fmla="*/ 0 w 4057651"/>
              <a:gd name="connsiteY2" fmla="*/ 4373245 h 4373245"/>
              <a:gd name="connsiteX3" fmla="*/ 0 w 4057651"/>
              <a:gd name="connsiteY3" fmla="*/ 1735782 h 4373245"/>
            </a:gdLst>
            <a:ahLst/>
            <a:cxnLst>
              <a:cxn ang="0">
                <a:pos x="connsiteX0" y="connsiteY0"/>
              </a:cxn>
              <a:cxn ang="0">
                <a:pos x="connsiteX1" y="connsiteY1"/>
              </a:cxn>
              <a:cxn ang="0">
                <a:pos x="connsiteX2" y="connsiteY2"/>
              </a:cxn>
              <a:cxn ang="0">
                <a:pos x="connsiteX3" y="connsiteY3"/>
              </a:cxn>
            </a:cxnLst>
            <a:rect l="l" t="t" r="r" b="b"/>
            <a:pathLst>
              <a:path w="4057651" h="4373245">
                <a:moveTo>
                  <a:pt x="4057651" y="0"/>
                </a:moveTo>
                <a:lnTo>
                  <a:pt x="4057651" y="2637463"/>
                </a:lnTo>
                <a:lnTo>
                  <a:pt x="0" y="4373245"/>
                </a:lnTo>
                <a:lnTo>
                  <a:pt x="0" y="1735782"/>
                </a:lnTo>
                <a:close/>
              </a:path>
            </a:pathLst>
          </a:custGeom>
        </p:spPr>
      </p:sp>
      <p:sp>
        <p:nvSpPr>
          <p:cNvPr id="21" name="Text Placeholder 2">
            <a:extLst>
              <a:ext uri="{FF2B5EF4-FFF2-40B4-BE49-F238E27FC236}">
                <a16:creationId xmlns:a16="http://schemas.microsoft.com/office/drawing/2014/main" id="{2583A3D0-A334-4DA9-84C1-10F93112F984}"/>
              </a:ext>
            </a:extLst>
          </p:cNvPr>
          <p:cNvSpPr>
            <a:spLocks noGrp="1"/>
          </p:cNvSpPr>
          <p:nvPr>
            <p:ph type="body" idx="1" hasCustomPrompt="1"/>
          </p:nvPr>
        </p:nvSpPr>
        <p:spPr>
          <a:xfrm>
            <a:off x="876301" y="1747125"/>
            <a:ext cx="4701510"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26" name="Title 1">
            <a:extLst>
              <a:ext uri="{FF2B5EF4-FFF2-40B4-BE49-F238E27FC236}">
                <a16:creationId xmlns:a16="http://schemas.microsoft.com/office/drawing/2014/main" id="{3364FF97-11CC-4B51-8582-912F053A1D6B}"/>
              </a:ext>
            </a:extLst>
          </p:cNvPr>
          <p:cNvSpPr>
            <a:spLocks noGrp="1"/>
          </p:cNvSpPr>
          <p:nvPr>
            <p:ph type="title" hasCustomPrompt="1"/>
          </p:nvPr>
        </p:nvSpPr>
        <p:spPr>
          <a:xfrm>
            <a:off x="876300" y="647700"/>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27" name="Straight Connector 26">
            <a:extLst>
              <a:ext uri="{FF2B5EF4-FFF2-40B4-BE49-F238E27FC236}">
                <a16:creationId xmlns:a16="http://schemas.microsoft.com/office/drawing/2014/main" id="{A2A57A3E-1EA9-46D3-8F87-A774906A0175}"/>
              </a:ext>
            </a:extLst>
          </p:cNvPr>
          <p:cNvCxnSpPr>
            <a:cxnSpLocks/>
          </p:cNvCxnSpPr>
          <p:nvPr userDrawn="1"/>
        </p:nvCxnSpPr>
        <p:spPr>
          <a:xfrm>
            <a:off x="876300" y="1368402"/>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AB8CF2E9-4144-4C86-A021-1F680F67244D}"/>
              </a:ext>
            </a:extLst>
          </p:cNvPr>
          <p:cNvSpPr>
            <a:spLocks noGrp="1"/>
          </p:cNvSpPr>
          <p:nvPr>
            <p:ph type="body" sz="half" idx="17" hasCustomPrompt="1"/>
          </p:nvPr>
        </p:nvSpPr>
        <p:spPr>
          <a:xfrm>
            <a:off x="876300" y="2271185"/>
            <a:ext cx="4701510" cy="4034509"/>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8" name="Slide Number Placeholder 5">
            <a:extLst>
              <a:ext uri="{FF2B5EF4-FFF2-40B4-BE49-F238E27FC236}">
                <a16:creationId xmlns:a16="http://schemas.microsoft.com/office/drawing/2014/main" id="{00385215-AACE-4DA0-9698-189E365FF3C8}"/>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2" name="Footer Placeholder 4">
            <a:extLst>
              <a:ext uri="{FF2B5EF4-FFF2-40B4-BE49-F238E27FC236}">
                <a16:creationId xmlns:a16="http://schemas.microsoft.com/office/drawing/2014/main" id="{62850599-A501-4F99-B409-2F8E62EFBF21}"/>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2" name="Picture 11">
            <a:extLst>
              <a:ext uri="{FF2B5EF4-FFF2-40B4-BE49-F238E27FC236}">
                <a16:creationId xmlns:a16="http://schemas.microsoft.com/office/drawing/2014/main" id="{A9F1E9DF-3416-4F2D-83CE-AABDCD4AA7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1098388141"/>
      </p:ext>
    </p:extLst>
  </p:cSld>
  <p:clrMapOvr>
    <a:masterClrMapping/>
  </p:clrMapOvr>
  <p:extLst>
    <p:ext uri="{DCECCB84-F9BA-43D5-87BE-67443E8EF086}">
      <p15:sldGuideLst xmlns:p15="http://schemas.microsoft.com/office/powerpoint/2012/main">
        <p15:guide id="1" orient="horz" pos="3216">
          <p15:clr>
            <a:srgbClr val="FBAE40"/>
          </p15:clr>
        </p15:guide>
        <p15:guide id="2"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con Layout V1">
    <p:bg>
      <p:bgPr>
        <a:solidFill>
          <a:schemeClr val="bg1"/>
        </a:solidFill>
        <a:effectLst/>
      </p:bgPr>
    </p:bg>
    <p:spTree>
      <p:nvGrpSpPr>
        <p:cNvPr id="1" name=""/>
        <p:cNvGrpSpPr/>
        <p:nvPr/>
      </p:nvGrpSpPr>
      <p:grpSpPr>
        <a:xfrm>
          <a:off x="0" y="0"/>
          <a:ext cx="0" cy="0"/>
          <a:chOff x="0" y="0"/>
          <a:chExt cx="0" cy="0"/>
        </a:xfrm>
      </p:grpSpPr>
      <p:sp>
        <p:nvSpPr>
          <p:cNvPr id="48" name="Freeform 1">
            <a:extLst>
              <a:ext uri="{FF2B5EF4-FFF2-40B4-BE49-F238E27FC236}">
                <a16:creationId xmlns:a16="http://schemas.microsoft.com/office/drawing/2014/main" id="{BD044CD3-29C8-4492-B967-89B6A9D1F926}"/>
              </a:ext>
            </a:extLst>
          </p:cNvPr>
          <p:cNvSpPr/>
          <p:nvPr userDrawn="1"/>
        </p:nvSpPr>
        <p:spPr>
          <a:xfrm>
            <a:off x="882830" y="2725954"/>
            <a:ext cx="11309169" cy="3579743"/>
          </a:xfrm>
          <a:custGeom>
            <a:avLst/>
            <a:gdLst>
              <a:gd name="connsiteX0" fmla="*/ 0 w 667657"/>
              <a:gd name="connsiteY0" fmla="*/ 0 h 667657"/>
              <a:gd name="connsiteX1" fmla="*/ 667657 w 667657"/>
              <a:gd name="connsiteY1" fmla="*/ 0 h 667657"/>
              <a:gd name="connsiteX2" fmla="*/ 667657 w 667657"/>
              <a:gd name="connsiteY2" fmla="*/ 667657 h 667657"/>
              <a:gd name="connsiteX3" fmla="*/ 0 w 667657"/>
              <a:gd name="connsiteY3" fmla="*/ 667657 h 667657"/>
            </a:gdLst>
            <a:ahLst/>
            <a:cxnLst>
              <a:cxn ang="0">
                <a:pos x="connsiteX0" y="connsiteY0"/>
              </a:cxn>
              <a:cxn ang="0">
                <a:pos x="connsiteX1" y="connsiteY1"/>
              </a:cxn>
              <a:cxn ang="0">
                <a:pos x="connsiteX2" y="connsiteY2"/>
              </a:cxn>
              <a:cxn ang="0">
                <a:pos x="connsiteX3" y="connsiteY3"/>
              </a:cxn>
            </a:cxnLst>
            <a:rect l="l" t="t" r="r" b="b"/>
            <a:pathLst>
              <a:path w="667657" h="667657">
                <a:moveTo>
                  <a:pt x="0" y="0"/>
                </a:moveTo>
                <a:lnTo>
                  <a:pt x="667657" y="0"/>
                </a:lnTo>
                <a:lnTo>
                  <a:pt x="667657" y="667657"/>
                </a:lnTo>
                <a:lnTo>
                  <a:pt x="0" y="667657"/>
                </a:lnTo>
                <a:close/>
              </a:path>
            </a:pathLst>
          </a:cu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itle 1">
            <a:extLst>
              <a:ext uri="{FF2B5EF4-FFF2-40B4-BE49-F238E27FC236}">
                <a16:creationId xmlns:a16="http://schemas.microsoft.com/office/drawing/2014/main" id="{3364FF97-11CC-4B51-8582-912F053A1D6B}"/>
              </a:ext>
            </a:extLst>
          </p:cNvPr>
          <p:cNvSpPr>
            <a:spLocks noGrp="1"/>
          </p:cNvSpPr>
          <p:nvPr userDrawn="1">
            <p:ph type="title" hasCustomPrompt="1"/>
          </p:nvPr>
        </p:nvSpPr>
        <p:spPr>
          <a:xfrm>
            <a:off x="882831" y="647700"/>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27" name="Straight Connector 26">
            <a:extLst>
              <a:ext uri="{FF2B5EF4-FFF2-40B4-BE49-F238E27FC236}">
                <a16:creationId xmlns:a16="http://schemas.microsoft.com/office/drawing/2014/main" id="{A2A57A3E-1EA9-46D3-8F87-A774906A0175}"/>
              </a:ext>
            </a:extLst>
          </p:cNvPr>
          <p:cNvCxnSpPr>
            <a:cxnSpLocks/>
          </p:cNvCxnSpPr>
          <p:nvPr userDrawn="1"/>
        </p:nvCxnSpPr>
        <p:spPr>
          <a:xfrm>
            <a:off x="882831" y="1368402"/>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00385215-AACE-4DA0-9698-189E365FF3C8}"/>
              </a:ext>
            </a:extLst>
          </p:cNvPr>
          <p:cNvSpPr>
            <a:spLocks noGrp="1"/>
          </p:cNvSpPr>
          <p:nvPr userDrawn="1">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ea typeface="Open Sans" charset="0"/>
                <a:cs typeface="Open Sans" charset="0"/>
              </a:rPr>
              <a:t>Page </a:t>
            </a:r>
            <a:fld id="{C6C8BDDB-1AA9-4CDC-80A0-B0BF343FFE1A}" type="slidenum">
              <a:rPr lang="en-US" smtClean="0">
                <a:ea typeface="Open Sans" charset="0"/>
                <a:cs typeface="Open Sans" charset="0"/>
              </a:rPr>
              <a:pPr/>
              <a:t>‹#›</a:t>
            </a:fld>
            <a:endParaRPr lang="en-US" dirty="0"/>
          </a:p>
        </p:txBody>
      </p:sp>
      <p:sp>
        <p:nvSpPr>
          <p:cNvPr id="22" name="Footer Placeholder 4">
            <a:extLst>
              <a:ext uri="{FF2B5EF4-FFF2-40B4-BE49-F238E27FC236}">
                <a16:creationId xmlns:a16="http://schemas.microsoft.com/office/drawing/2014/main" id="{62850599-A501-4F99-B409-2F8E62EFBF21}"/>
              </a:ext>
            </a:extLst>
          </p:cNvPr>
          <p:cNvSpPr>
            <a:spLocks noGrp="1"/>
          </p:cNvSpPr>
          <p:nvPr userDrawn="1">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
        <p:nvSpPr>
          <p:cNvPr id="49" name="Text Placeholder 2">
            <a:extLst>
              <a:ext uri="{FF2B5EF4-FFF2-40B4-BE49-F238E27FC236}">
                <a16:creationId xmlns:a16="http://schemas.microsoft.com/office/drawing/2014/main" id="{5E2863FE-DFA3-4E32-8E5B-854C13D7AD71}"/>
              </a:ext>
            </a:extLst>
          </p:cNvPr>
          <p:cNvSpPr>
            <a:spLocks noGrp="1"/>
          </p:cNvSpPr>
          <p:nvPr>
            <p:ph type="body" idx="1" hasCustomPrompt="1"/>
          </p:nvPr>
        </p:nvSpPr>
        <p:spPr>
          <a:xfrm>
            <a:off x="1236762" y="3639383"/>
            <a:ext cx="1861026"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50" name="Text Placeholder 3">
            <a:extLst>
              <a:ext uri="{FF2B5EF4-FFF2-40B4-BE49-F238E27FC236}">
                <a16:creationId xmlns:a16="http://schemas.microsoft.com/office/drawing/2014/main" id="{9222502C-E8B8-4EF8-9411-5E39DF39C4B2}"/>
              </a:ext>
            </a:extLst>
          </p:cNvPr>
          <p:cNvSpPr>
            <a:spLocks noGrp="1"/>
          </p:cNvSpPr>
          <p:nvPr>
            <p:ph type="body" sz="half" idx="17" hasCustomPrompt="1"/>
          </p:nvPr>
        </p:nvSpPr>
        <p:spPr>
          <a:xfrm>
            <a:off x="1236762" y="4163444"/>
            <a:ext cx="1861026" cy="1490384"/>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52" name="Text Placeholder 2">
            <a:extLst>
              <a:ext uri="{FF2B5EF4-FFF2-40B4-BE49-F238E27FC236}">
                <a16:creationId xmlns:a16="http://schemas.microsoft.com/office/drawing/2014/main" id="{0B65E1E5-071D-4D50-9559-B33D9B2B98DD}"/>
              </a:ext>
            </a:extLst>
          </p:cNvPr>
          <p:cNvSpPr>
            <a:spLocks noGrp="1"/>
          </p:cNvSpPr>
          <p:nvPr>
            <p:ph type="body" idx="23" hasCustomPrompt="1"/>
          </p:nvPr>
        </p:nvSpPr>
        <p:spPr>
          <a:xfrm>
            <a:off x="3404516" y="3639383"/>
            <a:ext cx="1861026"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53" name="Text Placeholder 3">
            <a:extLst>
              <a:ext uri="{FF2B5EF4-FFF2-40B4-BE49-F238E27FC236}">
                <a16:creationId xmlns:a16="http://schemas.microsoft.com/office/drawing/2014/main" id="{693040BD-9F04-4FCF-99A9-7754469B2863}"/>
              </a:ext>
            </a:extLst>
          </p:cNvPr>
          <p:cNvSpPr>
            <a:spLocks noGrp="1"/>
          </p:cNvSpPr>
          <p:nvPr>
            <p:ph type="body" sz="half" idx="24" hasCustomPrompt="1"/>
          </p:nvPr>
        </p:nvSpPr>
        <p:spPr>
          <a:xfrm>
            <a:off x="3404516" y="4163443"/>
            <a:ext cx="1861026" cy="1490384"/>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61" name="Text Placeholder 2">
            <a:extLst>
              <a:ext uri="{FF2B5EF4-FFF2-40B4-BE49-F238E27FC236}">
                <a16:creationId xmlns:a16="http://schemas.microsoft.com/office/drawing/2014/main" id="{E1481BA2-98C9-4C46-9D71-A8CC50886BAA}"/>
              </a:ext>
            </a:extLst>
          </p:cNvPr>
          <p:cNvSpPr>
            <a:spLocks noGrp="1"/>
          </p:cNvSpPr>
          <p:nvPr>
            <p:ph type="body" idx="25" hasCustomPrompt="1"/>
          </p:nvPr>
        </p:nvSpPr>
        <p:spPr>
          <a:xfrm>
            <a:off x="5572270" y="3639382"/>
            <a:ext cx="1876637"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63" name="Text Placeholder 3">
            <a:extLst>
              <a:ext uri="{FF2B5EF4-FFF2-40B4-BE49-F238E27FC236}">
                <a16:creationId xmlns:a16="http://schemas.microsoft.com/office/drawing/2014/main" id="{90156F3D-F207-4499-8BBA-D5CAA7CE60BD}"/>
              </a:ext>
            </a:extLst>
          </p:cNvPr>
          <p:cNvSpPr>
            <a:spLocks noGrp="1"/>
          </p:cNvSpPr>
          <p:nvPr>
            <p:ph type="body" sz="half" idx="26" hasCustomPrompt="1"/>
          </p:nvPr>
        </p:nvSpPr>
        <p:spPr>
          <a:xfrm>
            <a:off x="5572270" y="4163442"/>
            <a:ext cx="1861026" cy="1490383"/>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23" name="Text Placeholder 2">
            <a:extLst>
              <a:ext uri="{FF2B5EF4-FFF2-40B4-BE49-F238E27FC236}">
                <a16:creationId xmlns:a16="http://schemas.microsoft.com/office/drawing/2014/main" id="{704122DA-9C3B-463D-B734-5BF170A125F3}"/>
              </a:ext>
            </a:extLst>
          </p:cNvPr>
          <p:cNvSpPr>
            <a:spLocks noGrp="1"/>
          </p:cNvSpPr>
          <p:nvPr>
            <p:ph type="body" idx="27" hasCustomPrompt="1"/>
          </p:nvPr>
        </p:nvSpPr>
        <p:spPr>
          <a:xfrm>
            <a:off x="7740023" y="3639382"/>
            <a:ext cx="1876637"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24" name="Text Placeholder 3">
            <a:extLst>
              <a:ext uri="{FF2B5EF4-FFF2-40B4-BE49-F238E27FC236}">
                <a16:creationId xmlns:a16="http://schemas.microsoft.com/office/drawing/2014/main" id="{4E7E0BBA-6339-44ED-ACF2-6CC93DE0ED32}"/>
              </a:ext>
            </a:extLst>
          </p:cNvPr>
          <p:cNvSpPr>
            <a:spLocks noGrp="1"/>
          </p:cNvSpPr>
          <p:nvPr>
            <p:ph type="body" sz="half" idx="28" hasCustomPrompt="1"/>
          </p:nvPr>
        </p:nvSpPr>
        <p:spPr>
          <a:xfrm>
            <a:off x="7740023" y="4163442"/>
            <a:ext cx="1861026" cy="1490383"/>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28" name="Text Placeholder 2">
            <a:extLst>
              <a:ext uri="{FF2B5EF4-FFF2-40B4-BE49-F238E27FC236}">
                <a16:creationId xmlns:a16="http://schemas.microsoft.com/office/drawing/2014/main" id="{1EE81D11-2C3F-4BBA-BE6E-6CF77F1D619C}"/>
              </a:ext>
            </a:extLst>
          </p:cNvPr>
          <p:cNvSpPr>
            <a:spLocks noGrp="1"/>
          </p:cNvSpPr>
          <p:nvPr>
            <p:ph type="body" idx="29" hasCustomPrompt="1"/>
          </p:nvPr>
        </p:nvSpPr>
        <p:spPr>
          <a:xfrm>
            <a:off x="9907775" y="3639382"/>
            <a:ext cx="1876637"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29" name="Text Placeholder 3">
            <a:extLst>
              <a:ext uri="{FF2B5EF4-FFF2-40B4-BE49-F238E27FC236}">
                <a16:creationId xmlns:a16="http://schemas.microsoft.com/office/drawing/2014/main" id="{8F6065FA-8228-4F27-8988-62AD6FB9AB3E}"/>
              </a:ext>
            </a:extLst>
          </p:cNvPr>
          <p:cNvSpPr>
            <a:spLocks noGrp="1"/>
          </p:cNvSpPr>
          <p:nvPr>
            <p:ph type="body" sz="half" idx="30" hasCustomPrompt="1"/>
          </p:nvPr>
        </p:nvSpPr>
        <p:spPr>
          <a:xfrm>
            <a:off x="9907775" y="4163442"/>
            <a:ext cx="1861026" cy="1490383"/>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2" name="Oval 1">
            <a:extLst>
              <a:ext uri="{FF2B5EF4-FFF2-40B4-BE49-F238E27FC236}">
                <a16:creationId xmlns:a16="http://schemas.microsoft.com/office/drawing/2014/main" id="{10CC664C-165A-47A4-B07C-9FE447327625}"/>
              </a:ext>
            </a:extLst>
          </p:cNvPr>
          <p:cNvSpPr/>
          <p:nvPr userDrawn="1"/>
        </p:nvSpPr>
        <p:spPr>
          <a:xfrm>
            <a:off x="123676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AF2E342E-F3A5-48D2-A866-24FB434AD771}"/>
              </a:ext>
            </a:extLst>
          </p:cNvPr>
          <p:cNvSpPr/>
          <p:nvPr userDrawn="1"/>
        </p:nvSpPr>
        <p:spPr>
          <a:xfrm>
            <a:off x="340393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15AF3E3A-59F7-47CF-B514-4F7C444F93EC}"/>
              </a:ext>
            </a:extLst>
          </p:cNvPr>
          <p:cNvSpPr/>
          <p:nvPr userDrawn="1"/>
        </p:nvSpPr>
        <p:spPr>
          <a:xfrm>
            <a:off x="557110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24107861-9025-4C62-9E7C-DA7B18EE106D}"/>
              </a:ext>
            </a:extLst>
          </p:cNvPr>
          <p:cNvSpPr/>
          <p:nvPr userDrawn="1"/>
        </p:nvSpPr>
        <p:spPr>
          <a:xfrm>
            <a:off x="773827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E8E061A-B1EF-4F73-935D-8C2A0947B4D1}"/>
              </a:ext>
            </a:extLst>
          </p:cNvPr>
          <p:cNvSpPr/>
          <p:nvPr userDrawn="1"/>
        </p:nvSpPr>
        <p:spPr>
          <a:xfrm>
            <a:off x="990544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13C85FF0-97B0-4739-B599-CE06AA620B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3210014799"/>
      </p:ext>
    </p:extLst>
  </p:cSld>
  <p:clrMapOvr>
    <a:masterClrMapping/>
  </p:clrMapOvr>
  <p:extLst>
    <p:ext uri="{DCECCB84-F9BA-43D5-87BE-67443E8EF086}">
      <p15:sldGuideLst xmlns:p15="http://schemas.microsoft.com/office/powerpoint/2012/main">
        <p15:guide id="1" orient="horz" pos="3216">
          <p15:clr>
            <a:srgbClr val="FBAE40"/>
          </p15:clr>
        </p15:guide>
        <p15:guide id="2"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DC448F-6422-4483-9505-A2ADF324F3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614BA96-2D21-45E8-AEFA-E1127D46D7D2}"/>
              </a:ext>
            </a:extLst>
          </p:cNvPr>
          <p:cNvSpPr>
            <a:spLocks noGrp="1"/>
          </p:cNvSpPr>
          <p:nvPr>
            <p:ph type="body" idx="1"/>
          </p:nvPr>
        </p:nvSpPr>
        <p:spPr>
          <a:xfrm>
            <a:off x="838200" y="1825625"/>
            <a:ext cx="10515600" cy="1918239"/>
          </a:xfrm>
          <a:prstGeom prst="rect">
            <a:avLst/>
          </a:prstGeom>
        </p:spPr>
        <p:txBody>
          <a:bodyPr vert="horz" lIns="91440" tIns="45720" rIns="91440" bIns="45720" rtlCol="0">
            <a:normAutofit/>
          </a:bodyPr>
          <a:lstStyle/>
          <a:p>
            <a:pPr lvl="0"/>
            <a:r>
              <a:rPr lang="en-US" dirty="0"/>
              <a:t>Bullet Level 1</a:t>
            </a:r>
          </a:p>
          <a:p>
            <a:pPr lvl="1"/>
            <a:r>
              <a:rPr lang="en-US" dirty="0"/>
              <a:t>Bullet Level 2</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2764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723" r:id="rId3"/>
    <p:sldLayoutId id="2147483735" r:id="rId4"/>
    <p:sldLayoutId id="2147483736" r:id="rId5"/>
    <p:sldLayoutId id="2147483721" r:id="rId6"/>
    <p:sldLayoutId id="2147483725" r:id="rId7"/>
    <p:sldLayoutId id="2147483738" r:id="rId8"/>
    <p:sldLayoutId id="2147483764" r:id="rId9"/>
    <p:sldLayoutId id="2147483765" r:id="rId10"/>
    <p:sldLayoutId id="2147483728" r:id="rId11"/>
    <p:sldLayoutId id="2147483729" r:id="rId12"/>
    <p:sldLayoutId id="2147483737" r:id="rId13"/>
    <p:sldLayoutId id="2147483740" r:id="rId14"/>
    <p:sldLayoutId id="2147483739" r:id="rId15"/>
    <p:sldLayoutId id="2147483759" r:id="rId16"/>
    <p:sldLayoutId id="2147483741" r:id="rId17"/>
    <p:sldLayoutId id="2147483742" r:id="rId18"/>
    <p:sldLayoutId id="2147483734" r:id="rId19"/>
    <p:sldLayoutId id="2147483779" r:id="rId20"/>
  </p:sldLayoutIdLst>
  <p:hf hdr="0" dt="0"/>
  <p:txStyles>
    <p:titleStyle>
      <a:lvl1pPr algn="l" defTabSz="914400" rtl="0" eaLnBrk="1" latinLnBrk="0" hangingPunct="1">
        <a:lnSpc>
          <a:spcPct val="90000"/>
        </a:lnSpc>
        <a:spcBef>
          <a:spcPct val="0"/>
        </a:spcBef>
        <a:buNone/>
        <a:defRPr sz="2500" b="1" kern="1200">
          <a:solidFill>
            <a:srgbClr val="37465E"/>
          </a:solidFill>
          <a:latin typeface="Raleway" panose="020B0503030101060003" pitchFamily="34" charset="0"/>
          <a:ea typeface="+mj-ea"/>
          <a:cs typeface="+mj-cs"/>
        </a:defRPr>
      </a:lvl1pPr>
    </p:titleStyle>
    <p:bodyStyle>
      <a:lvl1pPr marL="342900" indent="-342900" algn="l" defTabSz="914400" rtl="0" eaLnBrk="1" latinLnBrk="0" hangingPunct="1">
        <a:lnSpc>
          <a:spcPct val="90000"/>
        </a:lnSpc>
        <a:spcBef>
          <a:spcPts val="1000"/>
        </a:spcBef>
        <a:buClr>
          <a:srgbClr val="EF8A44"/>
        </a:buClr>
        <a:buFont typeface="+mj-lt"/>
        <a:buAutoNum type="arabicPeriod"/>
        <a:defRPr sz="1600" b="1" kern="1200">
          <a:solidFill>
            <a:schemeClr val="tx1"/>
          </a:solidFill>
          <a:latin typeface="Raleway SemiBold" panose="020B0703030101060003" pitchFamily="34" charset="0"/>
          <a:ea typeface="+mn-ea"/>
          <a:cs typeface="+mn-cs"/>
        </a:defRPr>
      </a:lvl1pPr>
      <a:lvl2pPr marL="685800" indent="-228600" algn="l" defTabSz="914400" rtl="0" eaLnBrk="1" latinLnBrk="0" hangingPunct="1">
        <a:lnSpc>
          <a:spcPct val="90000"/>
        </a:lnSpc>
        <a:spcBef>
          <a:spcPts val="500"/>
        </a:spcBef>
        <a:buClr>
          <a:srgbClr val="EF8A44"/>
        </a:buClr>
        <a:buFont typeface="Arial" panose="020B0604020202020204" pitchFamily="34" charset="0"/>
        <a:buChar char="•"/>
        <a:defRPr sz="1400" b="1" kern="1200">
          <a:solidFill>
            <a:schemeClr val="tx1"/>
          </a:solidFill>
          <a:latin typeface="Raleway SemiBold" panose="020B0703030101060003" pitchFamily="34" charset="0"/>
          <a:ea typeface="+mn-ea"/>
          <a:cs typeface="+mn-cs"/>
        </a:defRPr>
      </a:lvl2pPr>
      <a:lvl3pPr marL="1143000" indent="-228600" algn="l" defTabSz="914400" rtl="0" eaLnBrk="1" latinLnBrk="0" hangingPunct="1">
        <a:lnSpc>
          <a:spcPct val="90000"/>
        </a:lnSpc>
        <a:spcBef>
          <a:spcPts val="500"/>
        </a:spcBef>
        <a:buClr>
          <a:srgbClr val="EF8A44"/>
        </a:buClr>
        <a:buFont typeface="Arial" panose="020B0604020202020204" pitchFamily="34" charset="0"/>
        <a:buChar char="•"/>
        <a:defRPr sz="1200" kern="1200">
          <a:solidFill>
            <a:schemeClr val="tx1"/>
          </a:solidFill>
          <a:latin typeface="Raleway SemiBold" panose="020B0703030101060003" pitchFamily="34" charset="0"/>
          <a:ea typeface="+mn-ea"/>
          <a:cs typeface="+mn-cs"/>
        </a:defRPr>
      </a:lvl3pPr>
      <a:lvl4pPr marL="1600200" indent="-228600" algn="l" defTabSz="914400" rtl="0" eaLnBrk="1" latinLnBrk="0" hangingPunct="1">
        <a:lnSpc>
          <a:spcPct val="90000"/>
        </a:lnSpc>
        <a:spcBef>
          <a:spcPts val="500"/>
        </a:spcBef>
        <a:buClr>
          <a:srgbClr val="EF8A44"/>
        </a:buClr>
        <a:buFont typeface="Arial" panose="020B0604020202020204" pitchFamily="34" charset="0"/>
        <a:buChar char="•"/>
        <a:defRPr sz="1100" kern="1200">
          <a:solidFill>
            <a:schemeClr val="tx1"/>
          </a:solidFill>
          <a:latin typeface="Raleway SemiBold" panose="020B0703030101060003" pitchFamily="34" charset="0"/>
          <a:ea typeface="+mn-ea"/>
          <a:cs typeface="+mn-cs"/>
        </a:defRPr>
      </a:lvl4pPr>
      <a:lvl5pPr marL="2057400" indent="-228600" algn="l" defTabSz="914400" rtl="0" eaLnBrk="1" latinLnBrk="0" hangingPunct="1">
        <a:lnSpc>
          <a:spcPct val="90000"/>
        </a:lnSpc>
        <a:spcBef>
          <a:spcPts val="500"/>
        </a:spcBef>
        <a:buClr>
          <a:srgbClr val="EF8A44"/>
        </a:buClr>
        <a:buFont typeface="Arial" panose="020B0604020202020204" pitchFamily="34" charset="0"/>
        <a:buChar char="•"/>
        <a:defRPr sz="1000" kern="1200">
          <a:solidFill>
            <a:schemeClr val="tx1"/>
          </a:solidFill>
          <a:latin typeface="Raleway SemiBold" panose="020B07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5" Type="http://schemas.openxmlformats.org/officeDocument/2006/relationships/image" Target="../media/image52.sv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hyperlink" Target="https://fs.hubspotusercontent00.net/hubfs/5627605/Kepro%20Service%20Authorization%20Check_ITP_Final.pdf" TargetMode="External"/><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hyperlink" Target="https://fs.hubspotusercontent00.net/hubfs/5627605/Kepro%20Administrative%20Submission%20Checklist_CMDE_Final_.pdf"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hyperlink" Target="https://mhcp.kepro.com/training" TargetMode="External"/><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s://5627605.fs1.hubspotusercontent-na1.net/hubfs/5627605/Atrezzo%20Provider%20Portal%20-%20UM%20Create%20Case%20Wizard%20Enhancement-2.mp4"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dhs.state.mn.us/main/idcplg?IdcService=GET_DYNAMIC_CONVERSION&amp;RevisionSelectionMethod=LatestReleased&amp;dDocName=DHS16_195658"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mhcp.kepro.com/" TargetMode="Externa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7465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D0ACC-15AE-4F76-9365-B0D45135EDF1}"/>
              </a:ext>
            </a:extLst>
          </p:cNvPr>
          <p:cNvSpPr>
            <a:spLocks noGrp="1"/>
          </p:cNvSpPr>
          <p:nvPr>
            <p:ph type="ctrTitle"/>
          </p:nvPr>
        </p:nvSpPr>
        <p:spPr>
          <a:xfrm>
            <a:off x="888999" y="3149405"/>
            <a:ext cx="9906248" cy="977313"/>
          </a:xfrm>
        </p:spPr>
        <p:txBody>
          <a:bodyPr>
            <a:noAutofit/>
          </a:bodyPr>
          <a:lstStyle/>
          <a:p>
            <a:pPr>
              <a:spcBef>
                <a:spcPct val="50000"/>
              </a:spcBef>
            </a:pPr>
            <a:r>
              <a:rPr lang="en-US" sz="3200" b="1" dirty="0"/>
              <a:t>EIDBI Atrezzo Provider Portal training</a:t>
            </a:r>
          </a:p>
        </p:txBody>
      </p:sp>
      <p:sp>
        <p:nvSpPr>
          <p:cNvPr id="3" name="Subtitle 2">
            <a:extLst>
              <a:ext uri="{FF2B5EF4-FFF2-40B4-BE49-F238E27FC236}">
                <a16:creationId xmlns:a16="http://schemas.microsoft.com/office/drawing/2014/main" id="{083B7693-68C7-4138-91BE-CA94B7F6303A}"/>
              </a:ext>
            </a:extLst>
          </p:cNvPr>
          <p:cNvSpPr>
            <a:spLocks noGrp="1"/>
          </p:cNvSpPr>
          <p:nvPr>
            <p:ph type="subTitle" idx="1"/>
          </p:nvPr>
        </p:nvSpPr>
        <p:spPr>
          <a:xfrm>
            <a:off x="888999" y="4369289"/>
            <a:ext cx="9144000" cy="977313"/>
          </a:xfrm>
        </p:spPr>
        <p:txBody>
          <a:bodyPr>
            <a:normAutofit/>
          </a:bodyPr>
          <a:lstStyle/>
          <a:p>
            <a:r>
              <a:rPr lang="en-US" sz="2000" b="1" dirty="0"/>
              <a:t>Utilizing the Create a Case Wizard</a:t>
            </a:r>
          </a:p>
          <a:p>
            <a:r>
              <a:rPr lang="en-US" sz="2000" b="1" dirty="0"/>
              <a:t>Portal Submission Requirements</a:t>
            </a:r>
            <a:endParaRPr lang="en-US" sz="2000" dirty="0"/>
          </a:p>
        </p:txBody>
      </p:sp>
      <p:sp>
        <p:nvSpPr>
          <p:cNvPr id="4" name="Date Placeholder 3">
            <a:extLst>
              <a:ext uri="{FF2B5EF4-FFF2-40B4-BE49-F238E27FC236}">
                <a16:creationId xmlns:a16="http://schemas.microsoft.com/office/drawing/2014/main" id="{67C21FF8-4995-452F-A0D2-C48A16FEC518}"/>
              </a:ext>
            </a:extLst>
          </p:cNvPr>
          <p:cNvSpPr>
            <a:spLocks noGrp="1"/>
          </p:cNvSpPr>
          <p:nvPr>
            <p:ph type="dt" sz="half" idx="10"/>
          </p:nvPr>
        </p:nvSpPr>
        <p:spPr/>
        <p:txBody>
          <a:bodyPr/>
          <a:lstStyle/>
          <a:p>
            <a:fld id="{F64F8D49-C281-4B10-9B1B-4DCFAEDD18EB}" type="datetime1">
              <a:rPr lang="en-US" smtClean="0"/>
              <a:t>5/18/2023</a:t>
            </a:fld>
            <a:endParaRPr lang="en-US" dirty="0"/>
          </a:p>
        </p:txBody>
      </p:sp>
    </p:spTree>
    <p:extLst>
      <p:ext uri="{BB962C8B-B14F-4D97-AF65-F5344CB8AC3E}">
        <p14:creationId xmlns:p14="http://schemas.microsoft.com/office/powerpoint/2010/main" val="2403341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88389"/>
            <a:ext cx="5640099" cy="436093"/>
          </a:xfrm>
        </p:spPr>
        <p:txBody>
          <a:bodyPr/>
          <a:lstStyle/>
          <a:p>
            <a:r>
              <a:rPr lang="en-US" dirty="0"/>
              <a:t>Atrezzo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Consumer information</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10</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MN Medicaid EIDBI Portal Training |</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187305" y="1923061"/>
            <a:ext cx="2473341" cy="2022119"/>
          </a:xfrm>
          <a:noFill/>
        </p:spPr>
        <p:txBody>
          <a:bodyPr/>
          <a:lstStyle/>
          <a:p>
            <a:pPr marL="342900" marR="0" lvl="0" indent="-342900">
              <a:lnSpc>
                <a:spcPct val="107000"/>
              </a:lnSpc>
              <a:spcBef>
                <a:spcPts val="0"/>
              </a:spcBef>
              <a:spcAft>
                <a:spcPts val="800"/>
              </a:spcAft>
              <a:buFont typeface="+mj-lt"/>
              <a:buAutoNum type="arabicPeriod"/>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Previous cases submitted for this member will be displayed. </a:t>
            </a:r>
          </a:p>
          <a:p>
            <a:pPr marL="342900" marR="0" lvl="0" indent="-342900">
              <a:lnSpc>
                <a:spcPct val="107000"/>
              </a:lnSpc>
              <a:spcBef>
                <a:spcPts val="0"/>
              </a:spcBef>
              <a:spcAft>
                <a:spcPts val="800"/>
              </a:spcAft>
              <a:buFont typeface="+mj-lt"/>
              <a:buAutoNum type="arabicPeriod"/>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on “Create Case” to continue.</a:t>
            </a:r>
          </a:p>
        </p:txBody>
      </p: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C8B47E1-4752-470D-8201-2022BAD833C0}"/>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Badge 6 with solid fill">
            <a:extLst>
              <a:ext uri="{FF2B5EF4-FFF2-40B4-BE49-F238E27FC236}">
                <a16:creationId xmlns:a16="http://schemas.microsoft.com/office/drawing/2014/main" id="{958724EF-CB83-4673-9561-61E2750EBF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174" y="232073"/>
            <a:ext cx="914400" cy="914400"/>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4F451AEE-95B9-7106-A833-8D1BE95A643D}"/>
              </a:ext>
            </a:extLst>
          </p:cNvPr>
          <p:cNvPicPr>
            <a:picLocks noChangeAspect="1"/>
          </p:cNvPicPr>
          <p:nvPr/>
        </p:nvPicPr>
        <p:blipFill rotWithShape="1">
          <a:blip r:embed="rId4"/>
          <a:srcRect l="8349" t="14585" r="8252" b="5085"/>
          <a:stretch/>
        </p:blipFill>
        <p:spPr>
          <a:xfrm>
            <a:off x="3128173" y="1187599"/>
            <a:ext cx="8537200" cy="4622776"/>
          </a:xfrm>
          <a:prstGeom prst="rect">
            <a:avLst/>
          </a:prstGeom>
        </p:spPr>
      </p:pic>
    </p:spTree>
    <p:extLst>
      <p:ext uri="{BB962C8B-B14F-4D97-AF65-F5344CB8AC3E}">
        <p14:creationId xmlns:p14="http://schemas.microsoft.com/office/powerpoint/2010/main" val="168954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63984"/>
            <a:ext cx="5640099" cy="436093"/>
          </a:xfrm>
        </p:spPr>
        <p:txBody>
          <a:bodyPr/>
          <a:lstStyle/>
          <a:p>
            <a:r>
              <a:rPr lang="en-US" dirty="0"/>
              <a:t>Atrezzo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CREATE CASE</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11</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MN Medicaid EIDBI Portal Training |</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191120" y="1744122"/>
            <a:ext cx="2473341" cy="2891251"/>
          </a:xfrm>
          <a:noFill/>
        </p:spPr>
        <p:txBody>
          <a:bodyPr/>
          <a:lstStyle/>
          <a:p>
            <a:pPr marR="0" lvl="0">
              <a:lnSpc>
                <a:spcPct val="107000"/>
              </a:lnSpc>
              <a:spcBef>
                <a:spcPts val="0"/>
              </a:spcBef>
              <a:spcAft>
                <a:spcPts val="800"/>
              </a:spcAft>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Notification prompt displays:</a:t>
            </a:r>
          </a:p>
          <a:p>
            <a:pPr marL="342900" marR="0" lvl="0" indent="-342900">
              <a:lnSpc>
                <a:spcPct val="107000"/>
              </a:lnSpc>
              <a:spcBef>
                <a:spcPts val="0"/>
              </a:spcBef>
              <a:spcAft>
                <a:spcPts val="800"/>
              </a:spcAft>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“Once you cli</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ck </a:t>
            </a:r>
            <a:r>
              <a:rPr lang="en-US" sz="1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Create Case</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your changes will be saved and the case will be created; BUT</a:t>
            </a:r>
          </a:p>
          <a:p>
            <a:pPr marL="342900" marR="0" lvl="0" indent="-342900">
              <a:lnSpc>
                <a:spcPct val="107000"/>
              </a:lnSpc>
              <a:spcBef>
                <a:spcPts val="0"/>
              </a:spcBef>
              <a:spcAft>
                <a:spcPts val="800"/>
              </a:spcAft>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Case WILL NOT be submitted”</a:t>
            </a:r>
          </a:p>
        </p:txBody>
      </p: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C8B47E1-4752-470D-8201-2022BAD833C0}"/>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6A116D9-7CAC-6245-B1F0-36C9F37D1CEA}"/>
              </a:ext>
            </a:extLst>
          </p:cNvPr>
          <p:cNvPicPr>
            <a:picLocks noChangeAspect="1"/>
          </p:cNvPicPr>
          <p:nvPr/>
        </p:nvPicPr>
        <p:blipFill rotWithShape="1">
          <a:blip r:embed="rId2"/>
          <a:srcRect b="20850"/>
          <a:stretch/>
        </p:blipFill>
        <p:spPr>
          <a:xfrm>
            <a:off x="3026222" y="1678333"/>
            <a:ext cx="8974658" cy="3368052"/>
          </a:xfrm>
          <a:prstGeom prst="rect">
            <a:avLst/>
          </a:prstGeom>
        </p:spPr>
      </p:pic>
      <p:sp>
        <p:nvSpPr>
          <p:cNvPr id="10" name="TextBox 9">
            <a:extLst>
              <a:ext uri="{FF2B5EF4-FFF2-40B4-BE49-F238E27FC236}">
                <a16:creationId xmlns:a16="http://schemas.microsoft.com/office/drawing/2014/main" id="{0257897F-4FA5-BD25-D695-45E29C268572}"/>
              </a:ext>
            </a:extLst>
          </p:cNvPr>
          <p:cNvSpPr txBox="1"/>
          <p:nvPr/>
        </p:nvSpPr>
        <p:spPr>
          <a:xfrm>
            <a:off x="3253984" y="1013392"/>
            <a:ext cx="8153798" cy="738664"/>
          </a:xfrm>
          <a:prstGeom prst="rect">
            <a:avLst/>
          </a:prstGeom>
          <a:noFill/>
        </p:spPr>
        <p:txBody>
          <a:bodyPr wrap="square" rtlCol="0">
            <a:spAutoFit/>
          </a:bodyPr>
          <a:lstStyle/>
          <a:p>
            <a:r>
              <a:rPr lang="en-US" sz="2400" dirty="0">
                <a:solidFill>
                  <a:srgbClr val="546980"/>
                </a:solidFill>
              </a:rPr>
              <a:t>Disclaimer</a:t>
            </a:r>
          </a:p>
          <a:p>
            <a:endParaRPr lang="en-US" dirty="0"/>
          </a:p>
        </p:txBody>
      </p:sp>
      <p:pic>
        <p:nvPicPr>
          <p:cNvPr id="12" name="Graphic 11" descr="Badge 7 with solid fill">
            <a:extLst>
              <a:ext uri="{FF2B5EF4-FFF2-40B4-BE49-F238E27FC236}">
                <a16:creationId xmlns:a16="http://schemas.microsoft.com/office/drawing/2014/main" id="{BEC5ACCD-0652-CF27-B9D4-06C5BE6EA2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7174" y="183730"/>
            <a:ext cx="914400" cy="914400"/>
          </a:xfrm>
          <a:prstGeom prst="rect">
            <a:avLst/>
          </a:prstGeom>
        </p:spPr>
      </p:pic>
    </p:spTree>
    <p:extLst>
      <p:ext uri="{BB962C8B-B14F-4D97-AF65-F5344CB8AC3E}">
        <p14:creationId xmlns:p14="http://schemas.microsoft.com/office/powerpoint/2010/main" val="639706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63984"/>
            <a:ext cx="5640099" cy="436093"/>
          </a:xfrm>
        </p:spPr>
        <p:txBody>
          <a:bodyPr/>
          <a:lstStyle/>
          <a:p>
            <a:r>
              <a:rPr lang="en-US" dirty="0"/>
              <a:t>Atrezzo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Additional providers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12</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MN Medicaid EIDBI Portal Training |</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144347" y="1881430"/>
            <a:ext cx="2473341" cy="2891251"/>
          </a:xfrm>
          <a:noFill/>
        </p:spPr>
        <p:txBody>
          <a:bodyPr/>
          <a:lstStyle/>
          <a:p>
            <a:pPr marL="342900" marR="0" lvl="0" indent="-342900">
              <a:lnSpc>
                <a:spcPct val="107000"/>
              </a:lnSpc>
              <a:spcBef>
                <a:spcPts val="0"/>
              </a:spcBef>
              <a:spcAft>
                <a:spcPts val="800"/>
              </a:spcAft>
              <a:buFont typeface="Wingdings" panose="05000000000000000000" pitchFamily="2" charset="2"/>
              <a:buChar char="v"/>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Entering the attending physician is not necessary for </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EIDBI</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v"/>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Update the Servicing Provider by clicking on “Update”</a:t>
            </a:r>
          </a:p>
          <a:p>
            <a:pPr marR="0" lvl="0">
              <a:lnSpc>
                <a:spcPct val="107000"/>
              </a:lnSpc>
              <a:spcBef>
                <a:spcPts val="0"/>
              </a:spcBef>
              <a:spcAft>
                <a:spcPts val="800"/>
              </a:spcAft>
            </a:pP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C8B47E1-4752-470D-8201-2022BAD833C0}"/>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8 with solid fill">
            <a:extLst>
              <a:ext uri="{FF2B5EF4-FFF2-40B4-BE49-F238E27FC236}">
                <a16:creationId xmlns:a16="http://schemas.microsoft.com/office/drawing/2014/main" id="{76B0C195-8461-4E59-8984-B161175659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174" y="184543"/>
            <a:ext cx="914400" cy="914400"/>
          </a:xfrm>
          <a:prstGeom prst="rect">
            <a:avLst/>
          </a:prstGeom>
        </p:spPr>
      </p:pic>
      <p:pic>
        <p:nvPicPr>
          <p:cNvPr id="11" name="Picture 10">
            <a:extLst>
              <a:ext uri="{FF2B5EF4-FFF2-40B4-BE49-F238E27FC236}">
                <a16:creationId xmlns:a16="http://schemas.microsoft.com/office/drawing/2014/main" id="{A9756F01-4522-0861-03FC-E5D4FB50749B}"/>
              </a:ext>
            </a:extLst>
          </p:cNvPr>
          <p:cNvPicPr>
            <a:picLocks noChangeAspect="1"/>
          </p:cNvPicPr>
          <p:nvPr/>
        </p:nvPicPr>
        <p:blipFill rotWithShape="1">
          <a:blip r:embed="rId4"/>
          <a:srcRect b="19623"/>
          <a:stretch/>
        </p:blipFill>
        <p:spPr>
          <a:xfrm>
            <a:off x="3253984" y="1753103"/>
            <a:ext cx="7589379" cy="29666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92605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54205"/>
            <a:ext cx="5640099" cy="436093"/>
          </a:xfrm>
        </p:spPr>
        <p:txBody>
          <a:bodyPr/>
          <a:lstStyle/>
          <a:p>
            <a:r>
              <a:rPr lang="en-US" dirty="0"/>
              <a:t>Atrezzo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ADDITIONAL PROVIDERS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a:xfrm>
            <a:off x="11407783" y="6525013"/>
            <a:ext cx="784217" cy="294668"/>
          </a:xfrm>
        </p:spPr>
        <p:txBody>
          <a:bodyPr/>
          <a:lstStyle/>
          <a:p>
            <a:r>
              <a:rPr lang="en-US" dirty="0"/>
              <a:t>Page </a:t>
            </a:r>
            <a:fld id="{C6C8BDDB-1AA9-4CDC-80A0-B0BF343FFE1A}" type="slidenum">
              <a:rPr lang="en-US" smtClean="0"/>
              <a:pPr/>
              <a:t>13</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a:xfrm>
            <a:off x="9786796" y="6452589"/>
            <a:ext cx="1512346" cy="294668"/>
          </a:xfrm>
        </p:spPr>
        <p:txBody>
          <a:bodyPr/>
          <a:lstStyle/>
          <a:p>
            <a:r>
              <a:rPr lang="en-US" dirty="0"/>
              <a:t>MN Medicaid EIDBI Portal Training |</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173724" y="1863128"/>
            <a:ext cx="2473341" cy="2835621"/>
          </a:xfrm>
          <a:noFill/>
        </p:spPr>
        <p:txBody>
          <a:bodyPr/>
          <a:lstStyle/>
          <a:p>
            <a:pPr marL="342900" marR="0" lvl="0" indent="-342900">
              <a:lnSpc>
                <a:spcPct val="107000"/>
              </a:lnSpc>
              <a:spcBef>
                <a:spcPts val="0"/>
              </a:spcBef>
              <a:spcAft>
                <a:spcPts val="800"/>
              </a:spcAft>
              <a:buFont typeface="Wingdings" panose="05000000000000000000" pitchFamily="2" charset="2"/>
              <a:buChar char="v"/>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If registered as a facility, search using “Facility”.</a:t>
            </a:r>
          </a:p>
          <a:p>
            <a:pPr marL="342900" marR="0" lvl="0" indent="-342900">
              <a:lnSpc>
                <a:spcPct val="107000"/>
              </a:lnSpc>
              <a:spcBef>
                <a:spcPts val="0"/>
              </a:spcBef>
              <a:spcAft>
                <a:spcPts val="800"/>
              </a:spcAft>
              <a:buFont typeface="Wingdings" panose="05000000000000000000" pitchFamily="2" charset="2"/>
              <a:buChar char="v"/>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If registered as a provider, search using “Provider”.</a:t>
            </a:r>
          </a:p>
          <a:p>
            <a:pPr marL="342900" marR="0" lvl="0" indent="-342900">
              <a:lnSpc>
                <a:spcPct val="107000"/>
              </a:lnSpc>
              <a:spcBef>
                <a:spcPts val="0"/>
              </a:spcBef>
              <a:spcAft>
                <a:spcPts val="800"/>
              </a:spcAft>
              <a:buFont typeface="Wingdings" panose="05000000000000000000" pitchFamily="2" charset="2"/>
              <a:buChar char="v"/>
            </a:pP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C8B47E1-4752-470D-8201-2022BAD833C0}"/>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Badge 9 with solid fill">
            <a:extLst>
              <a:ext uri="{FF2B5EF4-FFF2-40B4-BE49-F238E27FC236}">
                <a16:creationId xmlns:a16="http://schemas.microsoft.com/office/drawing/2014/main" id="{CD0519F0-EC30-4156-B200-947ECAA0B0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174" y="273199"/>
            <a:ext cx="914400" cy="914400"/>
          </a:xfrm>
          <a:prstGeom prst="rect">
            <a:avLst/>
          </a:prstGeom>
        </p:spPr>
      </p:pic>
      <p:pic>
        <p:nvPicPr>
          <p:cNvPr id="6" name="Picture 5">
            <a:extLst>
              <a:ext uri="{FF2B5EF4-FFF2-40B4-BE49-F238E27FC236}">
                <a16:creationId xmlns:a16="http://schemas.microsoft.com/office/drawing/2014/main" id="{5A889805-8B45-3063-4BA8-188D283C624A}"/>
              </a:ext>
            </a:extLst>
          </p:cNvPr>
          <p:cNvPicPr>
            <a:picLocks noChangeAspect="1"/>
          </p:cNvPicPr>
          <p:nvPr/>
        </p:nvPicPr>
        <p:blipFill rotWithShape="1">
          <a:blip r:embed="rId4"/>
          <a:srcRect b="8210"/>
          <a:stretch/>
        </p:blipFill>
        <p:spPr>
          <a:xfrm>
            <a:off x="3119682" y="1326871"/>
            <a:ext cx="8288101" cy="3740429"/>
          </a:xfrm>
          <a:prstGeom prst="rect">
            <a:avLst/>
          </a:prstGeom>
          <a:ln>
            <a:noFill/>
          </a:ln>
          <a:effectLst>
            <a:outerShdw blurRad="190500" algn="tl" rotWithShape="0">
              <a:srgbClr val="000000">
                <a:alpha val="70000"/>
              </a:srgbClr>
            </a:outerShdw>
          </a:effectLst>
        </p:spPr>
      </p:pic>
      <p:sp>
        <p:nvSpPr>
          <p:cNvPr id="13" name="TextBox 12">
            <a:extLst>
              <a:ext uri="{FF2B5EF4-FFF2-40B4-BE49-F238E27FC236}">
                <a16:creationId xmlns:a16="http://schemas.microsoft.com/office/drawing/2014/main" id="{A4717822-D309-426C-BEDF-B093EB434944}"/>
              </a:ext>
            </a:extLst>
          </p:cNvPr>
          <p:cNvSpPr txBox="1"/>
          <p:nvPr/>
        </p:nvSpPr>
        <p:spPr>
          <a:xfrm>
            <a:off x="3168681" y="5306529"/>
            <a:ext cx="8288101" cy="707886"/>
          </a:xfrm>
          <a:prstGeom prst="rect">
            <a:avLst/>
          </a:prstGeom>
          <a:noFill/>
        </p:spPr>
        <p:txBody>
          <a:bodyPr wrap="square" rtlCol="0">
            <a:spAutoFit/>
          </a:bodyPr>
          <a:lstStyle/>
          <a:p>
            <a:r>
              <a:rPr lang="en-US" sz="2000" i="1" dirty="0">
                <a:solidFill>
                  <a:srgbClr val="FF0000"/>
                </a:solidFill>
              </a:rPr>
              <a:t>*Reminder: NPI entered under Servicing Provider will be the NPI used to create a SA for DHS.</a:t>
            </a:r>
          </a:p>
        </p:txBody>
      </p:sp>
    </p:spTree>
    <p:extLst>
      <p:ext uri="{BB962C8B-B14F-4D97-AF65-F5344CB8AC3E}">
        <p14:creationId xmlns:p14="http://schemas.microsoft.com/office/powerpoint/2010/main" val="3695228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07492"/>
            <a:ext cx="5640099" cy="436093"/>
          </a:xfrm>
        </p:spPr>
        <p:txBody>
          <a:bodyPr/>
          <a:lstStyle/>
          <a:p>
            <a:r>
              <a:rPr lang="en-US" dirty="0"/>
              <a:t>Atrezzo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Fips code</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14</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MN Medicaid EIDBI Portal Training |</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191120" y="1744122"/>
            <a:ext cx="2473341" cy="1985905"/>
          </a:xfrm>
          <a:noFill/>
        </p:spPr>
        <p:txBody>
          <a:bodyPr/>
          <a:lstStyle/>
          <a:p>
            <a:pPr marL="342900" marR="0" lvl="0" indent="-342900">
              <a:lnSpc>
                <a:spcPct val="107000"/>
              </a:lnSpc>
              <a:spcBef>
                <a:spcPts val="0"/>
              </a:spcBef>
              <a:spcAft>
                <a:spcPts val="800"/>
              </a:spcAft>
              <a:buFont typeface="Wingdings" panose="05000000000000000000" pitchFamily="2" charset="2"/>
              <a:buChar char="q"/>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Verify provider information</a:t>
            </a:r>
          </a:p>
          <a:p>
            <a:pPr marL="342900" marR="0" lvl="0" indent="-342900">
              <a:lnSpc>
                <a:spcPct val="107000"/>
              </a:lnSpc>
              <a:spcBef>
                <a:spcPts val="0"/>
              </a:spcBef>
              <a:spcAft>
                <a:spcPts val="800"/>
              </a:spcAft>
              <a:buFont typeface="Wingdings" panose="05000000000000000000" pitchFamily="2" charset="2"/>
              <a:buChar char="q"/>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lick on “Go to service details” to continue.</a:t>
            </a:r>
          </a:p>
        </p:txBody>
      </p: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C8B47E1-4752-470D-8201-2022BAD833C0}"/>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6796" y="255197"/>
            <a:ext cx="914400" cy="914400"/>
          </a:xfrm>
          <a:prstGeom prst="rect">
            <a:avLst/>
          </a:prstGeom>
        </p:spPr>
      </p:pic>
      <p:pic>
        <p:nvPicPr>
          <p:cNvPr id="5" name="Picture 4">
            <a:extLst>
              <a:ext uri="{FF2B5EF4-FFF2-40B4-BE49-F238E27FC236}">
                <a16:creationId xmlns:a16="http://schemas.microsoft.com/office/drawing/2014/main" id="{85609143-D563-41F8-7A5A-A65A2B2974B9}"/>
              </a:ext>
            </a:extLst>
          </p:cNvPr>
          <p:cNvPicPr>
            <a:picLocks noChangeAspect="1"/>
          </p:cNvPicPr>
          <p:nvPr/>
        </p:nvPicPr>
        <p:blipFill>
          <a:blip r:embed="rId4"/>
          <a:stretch>
            <a:fillRect/>
          </a:stretch>
        </p:blipFill>
        <p:spPr>
          <a:xfrm>
            <a:off x="3168681" y="1609913"/>
            <a:ext cx="8183829" cy="4059564"/>
          </a:xfrm>
          <a:prstGeom prst="rect">
            <a:avLst/>
          </a:prstGeom>
        </p:spPr>
      </p:pic>
    </p:spTree>
    <p:extLst>
      <p:ext uri="{BB962C8B-B14F-4D97-AF65-F5344CB8AC3E}">
        <p14:creationId xmlns:p14="http://schemas.microsoft.com/office/powerpoint/2010/main" val="858416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95744"/>
            <a:ext cx="5640099" cy="436093"/>
          </a:xfrm>
        </p:spPr>
        <p:txBody>
          <a:bodyPr/>
          <a:lstStyle/>
          <a:p>
            <a:r>
              <a:rPr lang="en-US" dirty="0"/>
              <a:t>Atrezzo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Service details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15</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MN Medicaid EIDBI Portal Training |</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191120" y="1744122"/>
            <a:ext cx="2473341" cy="2455355"/>
          </a:xfrm>
          <a:noFill/>
        </p:spPr>
        <p:txBody>
          <a:bodyPr/>
          <a:lstStyle/>
          <a:p>
            <a:pPr marR="0" lvl="0">
              <a:lnSpc>
                <a:spcPct val="107000"/>
              </a:lnSpc>
              <a:spcBef>
                <a:spcPts val="0"/>
              </a:spcBef>
              <a:spcAft>
                <a:spcPts val="800"/>
              </a:spcAft>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Choose:</a:t>
            </a:r>
          </a:p>
          <a:p>
            <a:pPr marL="342900" marR="0" lvl="0" indent="-342900">
              <a:lnSpc>
                <a:spcPct val="107000"/>
              </a:lnSpc>
              <a:spcBef>
                <a:spcPts val="0"/>
              </a:spcBef>
              <a:spcAft>
                <a:spcPts val="800"/>
              </a:spcAft>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Place of Service: </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Optional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Service Type: </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048-EIDBI or 048a-CMDE</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Ø"/>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lick on “Go to Diagnosis” to continue</a:t>
            </a:r>
          </a:p>
        </p:txBody>
      </p: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C8B47E1-4752-470D-8201-2022BAD833C0}"/>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2873" y="255196"/>
            <a:ext cx="914400" cy="914400"/>
          </a:xfrm>
          <a:prstGeom prst="rect">
            <a:avLst/>
          </a:prstGeom>
        </p:spPr>
      </p:pic>
      <p:grpSp>
        <p:nvGrpSpPr>
          <p:cNvPr id="24" name="Group 23">
            <a:extLst>
              <a:ext uri="{FF2B5EF4-FFF2-40B4-BE49-F238E27FC236}">
                <a16:creationId xmlns:a16="http://schemas.microsoft.com/office/drawing/2014/main" id="{29A367C4-027C-486D-B886-1B86C2F0427A}"/>
              </a:ext>
            </a:extLst>
          </p:cNvPr>
          <p:cNvGrpSpPr/>
          <p:nvPr/>
        </p:nvGrpSpPr>
        <p:grpSpPr>
          <a:xfrm>
            <a:off x="824311" y="326634"/>
            <a:ext cx="1000125" cy="771525"/>
            <a:chOff x="586296" y="5309502"/>
            <a:chExt cx="1000125" cy="771525"/>
          </a:xfrm>
        </p:grpSpPr>
        <p:sp>
          <p:nvSpPr>
            <p:cNvPr id="25" name="Oval 24">
              <a:extLst>
                <a:ext uri="{FF2B5EF4-FFF2-40B4-BE49-F238E27FC236}">
                  <a16:creationId xmlns:a16="http://schemas.microsoft.com/office/drawing/2014/main" id="{986FC4E2-B10E-4CC8-B404-6B9DB20ABF12}"/>
                </a:ext>
              </a:extLst>
            </p:cNvPr>
            <p:cNvSpPr/>
            <p:nvPr/>
          </p:nvSpPr>
          <p:spPr>
            <a:xfrm>
              <a:off x="586296" y="5309502"/>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17985DFE-0628-4A9D-8A29-FCBD0E90B43A}"/>
                </a:ext>
              </a:extLst>
            </p:cNvPr>
            <p:cNvSpPr txBox="1"/>
            <p:nvPr/>
          </p:nvSpPr>
          <p:spPr>
            <a:xfrm>
              <a:off x="586296" y="5369191"/>
              <a:ext cx="1000125" cy="646331"/>
            </a:xfrm>
            <a:prstGeom prst="rect">
              <a:avLst/>
            </a:prstGeom>
            <a:noFill/>
            <a:ln>
              <a:noFill/>
            </a:ln>
          </p:spPr>
          <p:txBody>
            <a:bodyPr wrap="square" rtlCol="0">
              <a:spAutoFit/>
            </a:bodyPr>
            <a:lstStyle/>
            <a:p>
              <a:r>
                <a:rPr lang="en-US" sz="3600" b="1" spc="-100" dirty="0">
                  <a:solidFill>
                    <a:srgbClr val="37465E"/>
                  </a:solidFill>
                </a:rPr>
                <a:t>11</a:t>
              </a:r>
              <a:endParaRPr lang="en-US" sz="4800" b="1" spc="-100" dirty="0">
                <a:solidFill>
                  <a:srgbClr val="37465E"/>
                </a:solidFill>
              </a:endParaRPr>
            </a:p>
          </p:txBody>
        </p:sp>
      </p:grpSp>
      <p:grpSp>
        <p:nvGrpSpPr>
          <p:cNvPr id="28" name="Group 27">
            <a:extLst>
              <a:ext uri="{FF2B5EF4-FFF2-40B4-BE49-F238E27FC236}">
                <a16:creationId xmlns:a16="http://schemas.microsoft.com/office/drawing/2014/main" id="{E0E45506-82E2-DFD6-C913-5CF7CD5B1EED}"/>
              </a:ext>
            </a:extLst>
          </p:cNvPr>
          <p:cNvGrpSpPr/>
          <p:nvPr/>
        </p:nvGrpSpPr>
        <p:grpSpPr>
          <a:xfrm>
            <a:off x="3060825" y="1821655"/>
            <a:ext cx="8579999" cy="2801333"/>
            <a:chOff x="3060825" y="1821655"/>
            <a:chExt cx="8579999" cy="2801333"/>
          </a:xfrm>
        </p:grpSpPr>
        <p:pic>
          <p:nvPicPr>
            <p:cNvPr id="5" name="Picture 4" descr="Graphical user interface, application&#10;&#10;Description automatically generated">
              <a:extLst>
                <a:ext uri="{FF2B5EF4-FFF2-40B4-BE49-F238E27FC236}">
                  <a16:creationId xmlns:a16="http://schemas.microsoft.com/office/drawing/2014/main" id="{39D9762F-7723-E003-D065-A978B79E9E73}"/>
                </a:ext>
              </a:extLst>
            </p:cNvPr>
            <p:cNvPicPr>
              <a:picLocks noChangeAspect="1"/>
            </p:cNvPicPr>
            <p:nvPr/>
          </p:nvPicPr>
          <p:blipFill>
            <a:blip r:embed="rId4"/>
            <a:stretch>
              <a:fillRect/>
            </a:stretch>
          </p:blipFill>
          <p:spPr>
            <a:xfrm>
              <a:off x="3060825" y="1821655"/>
              <a:ext cx="8579999" cy="2801333"/>
            </a:xfrm>
            <a:prstGeom prst="rect">
              <a:avLst/>
            </a:prstGeom>
            <a:ln>
              <a:noFill/>
            </a:ln>
            <a:effectLst>
              <a:outerShdw blurRad="190500" algn="tl" rotWithShape="0">
                <a:srgbClr val="000000">
                  <a:alpha val="70000"/>
                </a:srgbClr>
              </a:outerShdw>
            </a:effectLst>
          </p:spPr>
        </p:pic>
        <p:sp>
          <p:nvSpPr>
            <p:cNvPr id="27" name="Rectangle: Rounded Corners 26">
              <a:extLst>
                <a:ext uri="{FF2B5EF4-FFF2-40B4-BE49-F238E27FC236}">
                  <a16:creationId xmlns:a16="http://schemas.microsoft.com/office/drawing/2014/main" id="{A3E5DF42-EBE9-FF19-B94E-F33AC06097A7}"/>
                </a:ext>
              </a:extLst>
            </p:cNvPr>
            <p:cNvSpPr/>
            <p:nvPr/>
          </p:nvSpPr>
          <p:spPr>
            <a:xfrm>
              <a:off x="8582685" y="3259248"/>
              <a:ext cx="1059256" cy="4707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F1D00FA2-3E86-B7C3-AC4E-56AB55DEE19F}"/>
              </a:ext>
            </a:extLst>
          </p:cNvPr>
          <p:cNvSpPr/>
          <p:nvPr/>
        </p:nvSpPr>
        <p:spPr>
          <a:xfrm>
            <a:off x="4787900" y="2882900"/>
            <a:ext cx="787400"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900" dirty="0"/>
              <a:t>048-EIDBI</a:t>
            </a:r>
          </a:p>
        </p:txBody>
      </p:sp>
    </p:spTree>
    <p:extLst>
      <p:ext uri="{BB962C8B-B14F-4D97-AF65-F5344CB8AC3E}">
        <p14:creationId xmlns:p14="http://schemas.microsoft.com/office/powerpoint/2010/main" val="3372227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25138"/>
            <a:ext cx="5640099" cy="436093"/>
          </a:xfrm>
        </p:spPr>
        <p:txBody>
          <a:bodyPr/>
          <a:lstStyle/>
          <a:p>
            <a:r>
              <a:rPr lang="en-US" dirty="0"/>
              <a:t>Atrezzo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diagnosis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16</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MN Medicaid EIDBI Portal Training |</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C8B47E1-4752-470D-8201-2022BAD833C0}"/>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grpSp>
        <p:nvGrpSpPr>
          <p:cNvPr id="26" name="Group 25">
            <a:extLst>
              <a:ext uri="{FF2B5EF4-FFF2-40B4-BE49-F238E27FC236}">
                <a16:creationId xmlns:a16="http://schemas.microsoft.com/office/drawing/2014/main" id="{73ABB1AB-2ABD-48FF-BA8D-F61FDEA30C9C}"/>
              </a:ext>
            </a:extLst>
          </p:cNvPr>
          <p:cNvGrpSpPr/>
          <p:nvPr/>
        </p:nvGrpSpPr>
        <p:grpSpPr>
          <a:xfrm>
            <a:off x="824311" y="326634"/>
            <a:ext cx="1000125" cy="771525"/>
            <a:chOff x="595821" y="5366870"/>
            <a:chExt cx="1000125" cy="771525"/>
          </a:xfrm>
        </p:grpSpPr>
        <p:sp>
          <p:nvSpPr>
            <p:cNvPr id="27" name="Oval 26">
              <a:extLst>
                <a:ext uri="{FF2B5EF4-FFF2-40B4-BE49-F238E27FC236}">
                  <a16:creationId xmlns:a16="http://schemas.microsoft.com/office/drawing/2014/main" id="{E6B9E7F2-B158-4725-AB51-22AD357855A8}"/>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D22D1703-0E22-4F72-8C1A-9E69E35DAC57}"/>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12</a:t>
              </a:r>
              <a:endParaRPr lang="en-US" sz="4800" b="1" spc="-100" dirty="0">
                <a:solidFill>
                  <a:srgbClr val="37465E"/>
                </a:solidFill>
              </a:endParaRPr>
            </a:p>
          </p:txBody>
        </p:sp>
      </p:grpSp>
      <p:sp>
        <p:nvSpPr>
          <p:cNvPr id="5" name="TextBox 4">
            <a:extLst>
              <a:ext uri="{FF2B5EF4-FFF2-40B4-BE49-F238E27FC236}">
                <a16:creationId xmlns:a16="http://schemas.microsoft.com/office/drawing/2014/main" id="{FA0A8B96-3F5D-99B8-372C-3E0924C84721}"/>
              </a:ext>
            </a:extLst>
          </p:cNvPr>
          <p:cNvSpPr txBox="1"/>
          <p:nvPr/>
        </p:nvSpPr>
        <p:spPr>
          <a:xfrm>
            <a:off x="0" y="1498600"/>
            <a:ext cx="2675983" cy="3431709"/>
          </a:xfrm>
          <a:prstGeom prst="rect">
            <a:avLst/>
          </a:prstGeom>
          <a:noFill/>
        </p:spPr>
        <p:txBody>
          <a:bodyPr wrap="square" rtlCol="0">
            <a:spAutoFit/>
          </a:bodyPr>
          <a:lstStyle/>
          <a:p>
            <a:pPr>
              <a:spcBef>
                <a:spcPts val="600"/>
              </a:spcBef>
              <a:spcAft>
                <a:spcPts val="600"/>
              </a:spcAft>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Choose:</a:t>
            </a:r>
          </a:p>
          <a:p>
            <a:pPr marL="285750" indent="-285750">
              <a:spcBef>
                <a:spcPts val="600"/>
              </a:spcBef>
              <a:spcAft>
                <a:spcPts val="600"/>
              </a:spcAft>
              <a:buClr>
                <a:srgbClr val="EF8A45"/>
              </a:buClr>
              <a:buFont typeface="Wingdings" panose="05000000000000000000" pitchFamily="2" charset="2"/>
              <a:buChar char="Ø"/>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ode Type: “ICD 10” from the drop down, </a:t>
            </a:r>
          </a:p>
          <a:p>
            <a:pPr marL="285750" indent="-285750">
              <a:spcBef>
                <a:spcPts val="600"/>
              </a:spcBef>
              <a:spcAft>
                <a:spcPts val="600"/>
              </a:spcAft>
              <a:buClr>
                <a:srgbClr val="EF8A45"/>
              </a:buClr>
              <a:buFont typeface="Wingdings" panose="05000000000000000000" pitchFamily="2" charset="2"/>
              <a:buChar char="Ø"/>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E</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nter the diagnosis code to search. *Please note that F84.0 is listed as Autistic Disorder.</a:t>
            </a:r>
          </a:p>
          <a:p>
            <a:pPr marL="285750" indent="-285750">
              <a:spcBef>
                <a:spcPts val="600"/>
              </a:spcBef>
              <a:spcAft>
                <a:spcPts val="600"/>
              </a:spcAft>
              <a:buClr>
                <a:srgbClr val="EF8A45"/>
              </a:buClr>
              <a:buFont typeface="Wingdings" panose="05000000000000000000" pitchFamily="2" charset="2"/>
              <a:buChar char="Ø"/>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S</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elect the correct code from the drop down, </a:t>
            </a:r>
          </a:p>
          <a:p>
            <a:pPr marL="285750" indent="-285750">
              <a:spcBef>
                <a:spcPts val="600"/>
              </a:spcBef>
              <a:spcAft>
                <a:spcPts val="600"/>
              </a:spcAft>
              <a:buClr>
                <a:srgbClr val="EF8A45"/>
              </a:buClr>
              <a:buFont typeface="Wingdings" panose="05000000000000000000" pitchFamily="2" charset="2"/>
              <a:buChar char="Ø"/>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lick “Go to Requests” to continue</a:t>
            </a:r>
          </a:p>
          <a:p>
            <a:endParaRPr lang="en-US" dirty="0"/>
          </a:p>
        </p:txBody>
      </p:sp>
      <p:grpSp>
        <p:nvGrpSpPr>
          <p:cNvPr id="11" name="Group 10">
            <a:extLst>
              <a:ext uri="{FF2B5EF4-FFF2-40B4-BE49-F238E27FC236}">
                <a16:creationId xmlns:a16="http://schemas.microsoft.com/office/drawing/2014/main" id="{9232FB49-FB77-47D0-22B4-145AB2258DCB}"/>
              </a:ext>
            </a:extLst>
          </p:cNvPr>
          <p:cNvGrpSpPr/>
          <p:nvPr/>
        </p:nvGrpSpPr>
        <p:grpSpPr>
          <a:xfrm>
            <a:off x="3015558" y="1589280"/>
            <a:ext cx="8883764" cy="2955560"/>
            <a:chOff x="3015558" y="1589280"/>
            <a:chExt cx="8883764" cy="2955560"/>
          </a:xfrm>
        </p:grpSpPr>
        <p:pic>
          <p:nvPicPr>
            <p:cNvPr id="2" name="Picture 1" descr="Graphical user interface, Word&#10;&#10;Description automatically generated">
              <a:extLst>
                <a:ext uri="{FF2B5EF4-FFF2-40B4-BE49-F238E27FC236}">
                  <a16:creationId xmlns:a16="http://schemas.microsoft.com/office/drawing/2014/main" id="{5A63FAC7-4D5C-ADB6-2E0E-19C44DE3E1EF}"/>
                </a:ext>
              </a:extLst>
            </p:cNvPr>
            <p:cNvPicPr>
              <a:picLocks noChangeAspect="1"/>
            </p:cNvPicPr>
            <p:nvPr/>
          </p:nvPicPr>
          <p:blipFill>
            <a:blip r:embed="rId4"/>
            <a:stretch>
              <a:fillRect/>
            </a:stretch>
          </p:blipFill>
          <p:spPr>
            <a:xfrm>
              <a:off x="3015558" y="1589280"/>
              <a:ext cx="8883764" cy="2955560"/>
            </a:xfrm>
            <a:prstGeom prst="rect">
              <a:avLst/>
            </a:prstGeom>
            <a:ln>
              <a:noFill/>
            </a:ln>
            <a:effectLst>
              <a:outerShdw blurRad="190500" algn="tl" rotWithShape="0">
                <a:srgbClr val="000000">
                  <a:alpha val="70000"/>
                </a:srgbClr>
              </a:outerShdw>
            </a:effectLst>
          </p:spPr>
        </p:pic>
        <p:sp>
          <p:nvSpPr>
            <p:cNvPr id="10" name="Rectangle: Rounded Corners 9">
              <a:extLst>
                <a:ext uri="{FF2B5EF4-FFF2-40B4-BE49-F238E27FC236}">
                  <a16:creationId xmlns:a16="http://schemas.microsoft.com/office/drawing/2014/main" id="{EFAB5737-71A3-9BFF-0B07-BAB805DE8093}"/>
                </a:ext>
              </a:extLst>
            </p:cNvPr>
            <p:cNvSpPr/>
            <p:nvPr/>
          </p:nvSpPr>
          <p:spPr>
            <a:xfrm>
              <a:off x="10791730" y="3648547"/>
              <a:ext cx="1004934" cy="3440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11">
            <a:extLst>
              <a:ext uri="{FF2B5EF4-FFF2-40B4-BE49-F238E27FC236}">
                <a16:creationId xmlns:a16="http://schemas.microsoft.com/office/drawing/2014/main" id="{DF919072-E57F-9006-C8DD-5DBED4B9BABA}"/>
              </a:ext>
            </a:extLst>
          </p:cNvPr>
          <p:cNvSpPr/>
          <p:nvPr/>
        </p:nvSpPr>
        <p:spPr>
          <a:xfrm>
            <a:off x="4292600" y="2819400"/>
            <a:ext cx="508000" cy="1651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900" dirty="0"/>
              <a:t>F84.0</a:t>
            </a:r>
          </a:p>
        </p:txBody>
      </p:sp>
      <p:sp>
        <p:nvSpPr>
          <p:cNvPr id="13" name="Rectangle 12">
            <a:extLst>
              <a:ext uri="{FF2B5EF4-FFF2-40B4-BE49-F238E27FC236}">
                <a16:creationId xmlns:a16="http://schemas.microsoft.com/office/drawing/2014/main" id="{6207834E-4710-C044-344C-6BBEF61CC25C}"/>
              </a:ext>
            </a:extLst>
          </p:cNvPr>
          <p:cNvSpPr/>
          <p:nvPr/>
        </p:nvSpPr>
        <p:spPr>
          <a:xfrm>
            <a:off x="4292600" y="3429000"/>
            <a:ext cx="2044700" cy="142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n w="0"/>
                <a:solidFill>
                  <a:schemeClr val="tx1"/>
                </a:solidFill>
                <a:effectLst>
                  <a:outerShdw blurRad="38100" dist="19050" dir="2700000" algn="tl" rotWithShape="0">
                    <a:schemeClr val="dk1">
                      <a:alpha val="40000"/>
                    </a:schemeClr>
                  </a:outerShdw>
                </a:effectLst>
              </a:rPr>
              <a:t>F84.0 Autistic Disorder</a:t>
            </a:r>
          </a:p>
        </p:txBody>
      </p:sp>
    </p:spTree>
    <p:extLst>
      <p:ext uri="{BB962C8B-B14F-4D97-AF65-F5344CB8AC3E}">
        <p14:creationId xmlns:p14="http://schemas.microsoft.com/office/powerpoint/2010/main" val="2444808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33164"/>
            <a:ext cx="5640099" cy="436093"/>
          </a:xfrm>
        </p:spPr>
        <p:txBody>
          <a:bodyPr/>
          <a:lstStyle/>
          <a:p>
            <a:r>
              <a:rPr lang="en-US" dirty="0"/>
              <a:t>Atrezzo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requests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17</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MN Medicaid EIDBI Portal Training |</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C8B47E1-4752-470D-8201-2022BAD833C0}"/>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125889" y="1852352"/>
            <a:ext cx="2480764" cy="2358915"/>
          </a:xfrm>
          <a:prstGeom prst="rect">
            <a:avLst/>
          </a:prstGeom>
          <a:noFill/>
        </p:spPr>
        <p:txBody>
          <a:bodyPr wrap="square" rtlCol="0">
            <a:spAutoFit/>
          </a:bodyPr>
          <a:lstStyle/>
          <a:p>
            <a:pPr marL="342900" marR="0" lvl="0" indent="-342900">
              <a:lnSpc>
                <a:spcPct val="107000"/>
              </a:lnSpc>
              <a:spcBef>
                <a:spcPts val="0"/>
              </a:spcBef>
              <a:spcAft>
                <a:spcPts val="800"/>
              </a:spcAft>
              <a:buClr>
                <a:srgbClr val="EF8A45"/>
              </a:buClr>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Choose Request Type: Prior Auth </a:t>
            </a:r>
          </a:p>
          <a:p>
            <a:pPr marL="342900" marR="0" lvl="0" indent="-342900">
              <a:lnSpc>
                <a:spcPct val="107000"/>
              </a:lnSpc>
              <a:spcBef>
                <a:spcPts val="0"/>
              </a:spcBef>
              <a:spcAft>
                <a:spcPts val="800"/>
              </a:spcAft>
              <a:buClr>
                <a:srgbClr val="EF8A45"/>
              </a:buClr>
              <a:buFont typeface="Wingdings" panose="05000000000000000000" pitchFamily="2" charset="2"/>
              <a:buChar char="Ø"/>
            </a:pP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T</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 notification date and time will display. </a:t>
            </a:r>
          </a:p>
          <a:p>
            <a:pPr marL="342900" marR="0" lvl="0" indent="-342900">
              <a:lnSpc>
                <a:spcPct val="107000"/>
              </a:lnSpc>
              <a:spcBef>
                <a:spcPts val="0"/>
              </a:spcBef>
              <a:spcAft>
                <a:spcPts val="800"/>
              </a:spcAft>
              <a:buClr>
                <a:srgbClr val="EF8A45"/>
              </a:buClr>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on “Go to Procedures” to continue.</a:t>
            </a:r>
          </a:p>
        </p:txBody>
      </p:sp>
      <p:grpSp>
        <p:nvGrpSpPr>
          <p:cNvPr id="21" name="Group 20">
            <a:extLst>
              <a:ext uri="{FF2B5EF4-FFF2-40B4-BE49-F238E27FC236}">
                <a16:creationId xmlns:a16="http://schemas.microsoft.com/office/drawing/2014/main" id="{3F74E643-8FF7-4E51-BCA6-0810622524BD}"/>
              </a:ext>
            </a:extLst>
          </p:cNvPr>
          <p:cNvGrpSpPr/>
          <p:nvPr/>
        </p:nvGrpSpPr>
        <p:grpSpPr>
          <a:xfrm>
            <a:off x="824311" y="326634"/>
            <a:ext cx="1000125" cy="771525"/>
            <a:chOff x="595821" y="5366870"/>
            <a:chExt cx="1000125" cy="771525"/>
          </a:xfrm>
        </p:grpSpPr>
        <p:sp>
          <p:nvSpPr>
            <p:cNvPr id="22" name="Oval 21">
              <a:extLst>
                <a:ext uri="{FF2B5EF4-FFF2-40B4-BE49-F238E27FC236}">
                  <a16:creationId xmlns:a16="http://schemas.microsoft.com/office/drawing/2014/main" id="{16EE569B-2CFF-475C-A3AC-0B45DB2806C2}"/>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45452E3E-28A4-45AB-9426-E8234EB77BC4}"/>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13</a:t>
              </a:r>
              <a:endParaRPr lang="en-US" sz="4800" b="1" spc="-100" dirty="0">
                <a:solidFill>
                  <a:srgbClr val="37465E"/>
                </a:solidFill>
              </a:endParaRPr>
            </a:p>
          </p:txBody>
        </p:sp>
      </p:grpSp>
      <p:grpSp>
        <p:nvGrpSpPr>
          <p:cNvPr id="19" name="Group 18">
            <a:extLst>
              <a:ext uri="{FF2B5EF4-FFF2-40B4-BE49-F238E27FC236}">
                <a16:creationId xmlns:a16="http://schemas.microsoft.com/office/drawing/2014/main" id="{662EFD99-12AE-73C6-D196-9AADCC2C2C48}"/>
              </a:ext>
            </a:extLst>
          </p:cNvPr>
          <p:cNvGrpSpPr/>
          <p:nvPr/>
        </p:nvGrpSpPr>
        <p:grpSpPr>
          <a:xfrm>
            <a:off x="2917615" y="1600294"/>
            <a:ext cx="8879049" cy="2779446"/>
            <a:chOff x="2917615" y="1600294"/>
            <a:chExt cx="8879049" cy="2779446"/>
          </a:xfrm>
        </p:grpSpPr>
        <p:pic>
          <p:nvPicPr>
            <p:cNvPr id="11" name="Picture 10" descr="Graphical user interface, text, application&#10;&#10;Description automatically generated">
              <a:extLst>
                <a:ext uri="{FF2B5EF4-FFF2-40B4-BE49-F238E27FC236}">
                  <a16:creationId xmlns:a16="http://schemas.microsoft.com/office/drawing/2014/main" id="{6E2A4045-CBB8-227B-CCE4-140E06ECDE2B}"/>
                </a:ext>
              </a:extLst>
            </p:cNvPr>
            <p:cNvPicPr>
              <a:picLocks noChangeAspect="1"/>
            </p:cNvPicPr>
            <p:nvPr/>
          </p:nvPicPr>
          <p:blipFill>
            <a:blip r:embed="rId4"/>
            <a:stretch>
              <a:fillRect/>
            </a:stretch>
          </p:blipFill>
          <p:spPr>
            <a:xfrm>
              <a:off x="2917615" y="1600294"/>
              <a:ext cx="8879049" cy="2779446"/>
            </a:xfrm>
            <a:prstGeom prst="rect">
              <a:avLst/>
            </a:prstGeom>
            <a:ln>
              <a:noFill/>
            </a:ln>
            <a:effectLst>
              <a:outerShdw blurRad="190500" algn="tl" rotWithShape="0">
                <a:srgbClr val="000000">
                  <a:alpha val="70000"/>
                </a:srgbClr>
              </a:outerShdw>
            </a:effectLst>
          </p:spPr>
        </p:pic>
        <p:sp>
          <p:nvSpPr>
            <p:cNvPr id="14" name="Rectangle: Rounded Corners 13">
              <a:extLst>
                <a:ext uri="{FF2B5EF4-FFF2-40B4-BE49-F238E27FC236}">
                  <a16:creationId xmlns:a16="http://schemas.microsoft.com/office/drawing/2014/main" id="{90819C5F-3985-97AC-E1FD-9EABC52FF2B6}"/>
                </a:ext>
              </a:extLst>
            </p:cNvPr>
            <p:cNvSpPr/>
            <p:nvPr/>
          </p:nvSpPr>
          <p:spPr>
            <a:xfrm>
              <a:off x="10746460" y="2818001"/>
              <a:ext cx="1004934" cy="3440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Callout: Line 23">
            <a:extLst>
              <a:ext uri="{FF2B5EF4-FFF2-40B4-BE49-F238E27FC236}">
                <a16:creationId xmlns:a16="http://schemas.microsoft.com/office/drawing/2014/main" id="{29A8E590-CA11-F981-9BB6-587454873EC7}"/>
              </a:ext>
            </a:extLst>
          </p:cNvPr>
          <p:cNvSpPr/>
          <p:nvPr/>
        </p:nvSpPr>
        <p:spPr>
          <a:xfrm>
            <a:off x="5191273" y="2925322"/>
            <a:ext cx="3545322" cy="688064"/>
          </a:xfrm>
          <a:prstGeom prst="borderCallout1">
            <a:avLst>
              <a:gd name="adj1" fmla="val -72039"/>
              <a:gd name="adj2" fmla="val -4785"/>
              <a:gd name="adj3" fmla="val 49342"/>
              <a:gd name="adj4" fmla="val -4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FIPS Code field is not required for EIDBI submissions, leave blank and continue.</a:t>
            </a:r>
          </a:p>
        </p:txBody>
      </p:sp>
    </p:spTree>
    <p:extLst>
      <p:ext uri="{BB962C8B-B14F-4D97-AF65-F5344CB8AC3E}">
        <p14:creationId xmlns:p14="http://schemas.microsoft.com/office/powerpoint/2010/main" val="3037617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85785"/>
            <a:ext cx="5640099" cy="436093"/>
          </a:xfrm>
        </p:spPr>
        <p:txBody>
          <a:bodyPr/>
          <a:lstStyle/>
          <a:p>
            <a:r>
              <a:rPr lang="en-US" dirty="0"/>
              <a:t>Atrezzo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requests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18</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0" y="1264379"/>
            <a:ext cx="2726682" cy="3005823"/>
          </a:xfrm>
          <a:prstGeom prst="rect">
            <a:avLst/>
          </a:prstGeom>
          <a:noFill/>
        </p:spPr>
        <p:txBody>
          <a:bodyPr wrap="square" rtlCol="0">
            <a:spAutoFit/>
          </a:bodyPr>
          <a:lstStyle/>
          <a:p>
            <a:endParaRPr lang="en-US" sz="1600" dirty="0">
              <a:solidFill>
                <a:schemeClr val="bg1"/>
              </a:solidFill>
            </a:endParaRPr>
          </a:p>
          <a:p>
            <a:pPr marL="285750" marR="0" lvl="0" indent="-285750">
              <a:lnSpc>
                <a:spcPct val="107000"/>
              </a:lnSpc>
              <a:spcBef>
                <a:spcPts val="0"/>
              </a:spcBef>
              <a:spcAft>
                <a:spcPts val="800"/>
              </a:spcAft>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Enter the procedure code in search bar:</a:t>
            </a:r>
          </a:p>
          <a:p>
            <a:pPr marL="285750" marR="0" lvl="0" indent="-285750">
              <a:lnSpc>
                <a:spcPct val="107000"/>
              </a:lnSpc>
              <a:spcBef>
                <a:spcPts val="0"/>
              </a:spcBef>
              <a:spcAft>
                <a:spcPts val="800"/>
              </a:spcAft>
              <a:buClr>
                <a:srgbClr val="EF8A45"/>
              </a:buClr>
              <a:buFont typeface="Wingdings" panose="05000000000000000000" pitchFamily="2" charset="2"/>
              <a:buChar char="Ø"/>
            </a:pP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CMDE: 97151 UB</a:t>
            </a:r>
          </a:p>
          <a:p>
            <a:pPr marL="285750" marR="0" lvl="0" indent="-285750">
              <a:lnSpc>
                <a:spcPct val="107000"/>
              </a:lnSpc>
              <a:spcBef>
                <a:spcPts val="0"/>
              </a:spcBef>
              <a:spcAft>
                <a:spcPts val="800"/>
              </a:spcAft>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EIDBI: 97153, 97154, 97155, 97156, 97157, 0373T, H0046 (all codes require UB modifier)</a:t>
            </a:r>
          </a:p>
          <a:p>
            <a:pPr marL="285750" marR="0" lvl="0" indent="-285750">
              <a:lnSpc>
                <a:spcPct val="107000"/>
              </a:lnSpc>
              <a:spcBef>
                <a:spcPts val="0"/>
              </a:spcBef>
              <a:spcAft>
                <a:spcPts val="800"/>
              </a:spcAft>
              <a:buClr>
                <a:srgbClr val="EF8A45"/>
              </a:buClr>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Select the correct code from the drop-down. </a:t>
            </a:r>
          </a:p>
        </p:txBody>
      </p:sp>
      <p:grpSp>
        <p:nvGrpSpPr>
          <p:cNvPr id="37" name="Group 36">
            <a:extLst>
              <a:ext uri="{FF2B5EF4-FFF2-40B4-BE49-F238E27FC236}">
                <a16:creationId xmlns:a16="http://schemas.microsoft.com/office/drawing/2014/main" id="{FC691F29-1D3F-48C6-A836-98C95C71D9BE}"/>
              </a:ext>
            </a:extLst>
          </p:cNvPr>
          <p:cNvGrpSpPr/>
          <p:nvPr/>
        </p:nvGrpSpPr>
        <p:grpSpPr>
          <a:xfrm>
            <a:off x="824311" y="326634"/>
            <a:ext cx="1000125" cy="771525"/>
            <a:chOff x="595821" y="5366870"/>
            <a:chExt cx="1000125" cy="771525"/>
          </a:xfrm>
        </p:grpSpPr>
        <p:sp>
          <p:nvSpPr>
            <p:cNvPr id="38" name="Oval 37">
              <a:extLst>
                <a:ext uri="{FF2B5EF4-FFF2-40B4-BE49-F238E27FC236}">
                  <a16:creationId xmlns:a16="http://schemas.microsoft.com/office/drawing/2014/main" id="{213DDFC5-3396-4B3F-9B68-7569E7B82DB0}"/>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4DA2E1B9-93F7-4FD7-A58B-EAE6129A83D2}"/>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14</a:t>
              </a:r>
              <a:endParaRPr lang="en-US" sz="4800" b="1" spc="-100" dirty="0">
                <a:solidFill>
                  <a:srgbClr val="37465E"/>
                </a:solidFill>
              </a:endParaRPr>
            </a:p>
          </p:txBody>
        </p:sp>
      </p:grpSp>
      <p:pic>
        <p:nvPicPr>
          <p:cNvPr id="5" name="Picture 4" descr="Graphical user interface, application, Word&#10;&#10;Description automatically generated">
            <a:extLst>
              <a:ext uri="{FF2B5EF4-FFF2-40B4-BE49-F238E27FC236}">
                <a16:creationId xmlns:a16="http://schemas.microsoft.com/office/drawing/2014/main" id="{B1BC1352-A159-049A-8D17-731143601AA8}"/>
              </a:ext>
            </a:extLst>
          </p:cNvPr>
          <p:cNvPicPr>
            <a:picLocks noChangeAspect="1"/>
          </p:cNvPicPr>
          <p:nvPr/>
        </p:nvPicPr>
        <p:blipFill>
          <a:blip r:embed="rId4"/>
          <a:stretch>
            <a:fillRect/>
          </a:stretch>
        </p:blipFill>
        <p:spPr>
          <a:xfrm>
            <a:off x="2930503" y="1346932"/>
            <a:ext cx="8903633" cy="3020196"/>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556FC5B0-03D6-7CDE-65DD-51A3F9E96CDB}"/>
              </a:ext>
            </a:extLst>
          </p:cNvPr>
          <p:cNvSpPr/>
          <p:nvPr/>
        </p:nvSpPr>
        <p:spPr>
          <a:xfrm>
            <a:off x="4533900" y="2565399"/>
            <a:ext cx="495300" cy="25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n w="0"/>
                <a:solidFill>
                  <a:schemeClr val="tx1"/>
                </a:solidFill>
                <a:effectLst>
                  <a:outerShdw blurRad="38100" dist="19050" dir="2700000" algn="tl" rotWithShape="0">
                    <a:schemeClr val="dk1">
                      <a:alpha val="40000"/>
                    </a:schemeClr>
                  </a:outerShdw>
                </a:effectLst>
              </a:rPr>
              <a:t>97153</a:t>
            </a:r>
            <a:endParaRPr lang="en-US" sz="800" dirty="0"/>
          </a:p>
        </p:txBody>
      </p:sp>
      <p:sp>
        <p:nvSpPr>
          <p:cNvPr id="10" name="Rectangle 9">
            <a:extLst>
              <a:ext uri="{FF2B5EF4-FFF2-40B4-BE49-F238E27FC236}">
                <a16:creationId xmlns:a16="http://schemas.microsoft.com/office/drawing/2014/main" id="{67C4C045-4F70-0745-25AE-3FA4587BEB80}"/>
              </a:ext>
            </a:extLst>
          </p:cNvPr>
          <p:cNvSpPr/>
          <p:nvPr/>
        </p:nvSpPr>
        <p:spPr>
          <a:xfrm>
            <a:off x="4533900" y="3174998"/>
            <a:ext cx="1473200" cy="25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0" i="0" dirty="0">
                <a:solidFill>
                  <a:srgbClr val="212529"/>
                </a:solidFill>
                <a:effectLst/>
                <a:latin typeface="Roboto" panose="02000000000000000000" pitchFamily="2" charset="0"/>
              </a:rPr>
              <a:t>ADAPTIVE BEHAVIOR TX BY TECH</a:t>
            </a:r>
            <a:endParaRPr lang="en-US" sz="800" dirty="0"/>
          </a:p>
        </p:txBody>
      </p:sp>
      <p:sp>
        <p:nvSpPr>
          <p:cNvPr id="12" name="Footer Placeholder 3">
            <a:extLst>
              <a:ext uri="{FF2B5EF4-FFF2-40B4-BE49-F238E27FC236}">
                <a16:creationId xmlns:a16="http://schemas.microsoft.com/office/drawing/2014/main" id="{D370A1B5-ABD3-DAF2-68A6-F33E06348DB4}"/>
              </a:ext>
            </a:extLst>
          </p:cNvPr>
          <p:cNvSpPr>
            <a:spLocks noGrp="1"/>
          </p:cNvSpPr>
          <p:nvPr>
            <p:ph type="ftr" sz="quarter" idx="11"/>
          </p:nvPr>
        </p:nvSpPr>
        <p:spPr>
          <a:xfrm>
            <a:off x="7617126" y="6435805"/>
            <a:ext cx="3790658" cy="294668"/>
          </a:xfrm>
        </p:spPr>
        <p:txBody>
          <a:bodyPr/>
          <a:lstStyle/>
          <a:p>
            <a:r>
              <a:rPr lang="en-US" dirty="0"/>
              <a:t>MN Medicaid EIDBI Portal Training |</a:t>
            </a:r>
          </a:p>
        </p:txBody>
      </p:sp>
    </p:spTree>
    <p:extLst>
      <p:ext uri="{BB962C8B-B14F-4D97-AF65-F5344CB8AC3E}">
        <p14:creationId xmlns:p14="http://schemas.microsoft.com/office/powerpoint/2010/main" val="350876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30E2453-BE63-E06E-6A09-59B069B84EA7}"/>
              </a:ext>
            </a:extLst>
          </p:cNvPr>
          <p:cNvSpPr/>
          <p:nvPr/>
        </p:nvSpPr>
        <p:spPr>
          <a:xfrm>
            <a:off x="-5254" y="3956364"/>
            <a:ext cx="2718572" cy="2317687"/>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22195"/>
            <a:ext cx="5640099" cy="436093"/>
          </a:xfrm>
        </p:spPr>
        <p:txBody>
          <a:bodyPr/>
          <a:lstStyle/>
          <a:p>
            <a:r>
              <a:rPr lang="en-US" dirty="0"/>
              <a:t>Atrezzo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Requests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19</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MN EIDBI Portal Training   |</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213900" y="1752873"/>
            <a:ext cx="2480764" cy="4755148"/>
          </a:xfrm>
          <a:prstGeom prst="rect">
            <a:avLst/>
          </a:prstGeom>
          <a:noFill/>
          <a:ln>
            <a:noFill/>
          </a:ln>
        </p:spPr>
        <p:txBody>
          <a:bodyPr wrap="square" rtlCol="0">
            <a:spAutoFit/>
          </a:bodyPr>
          <a:lstStyle/>
          <a:p>
            <a:pPr marL="285750" indent="-285750">
              <a:spcBef>
                <a:spcPts val="300"/>
              </a:spcBef>
              <a:spcAft>
                <a:spcPts val="300"/>
              </a:spcAft>
              <a:buClr>
                <a:srgbClr val="EF8A45"/>
              </a:buClr>
              <a:buFont typeface="Wingdings" panose="05000000000000000000" pitchFamily="2" charset="2"/>
              <a:buChar char="Ø"/>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Enter Requested Start Date.</a:t>
            </a:r>
          </a:p>
          <a:p>
            <a:pPr marL="285750" indent="-285750">
              <a:spcBef>
                <a:spcPts val="300"/>
              </a:spcBef>
              <a:spcAft>
                <a:spcPts val="300"/>
              </a:spcAft>
              <a:buClr>
                <a:srgbClr val="EF8A45"/>
              </a:buClr>
              <a:buFont typeface="Wingdings" panose="05000000000000000000" pitchFamily="2" charset="2"/>
              <a:buChar char="Ø"/>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Enter the Requested Duration (this will populate the correct Requested End date). </a:t>
            </a:r>
          </a:p>
          <a:p>
            <a:pPr marL="285750" indent="-285750">
              <a:spcBef>
                <a:spcPts val="300"/>
              </a:spcBef>
              <a:spcAft>
                <a:spcPts val="300"/>
              </a:spcAft>
              <a:buClr>
                <a:srgbClr val="EF8A45"/>
              </a:buClr>
              <a:buFont typeface="Wingdings" panose="05000000000000000000" pitchFamily="2" charset="2"/>
              <a:buChar char="Ø"/>
            </a:pPr>
            <a:r>
              <a:rPr lang="en-US" sz="1300" dirty="0">
                <a:solidFill>
                  <a:schemeClr val="bg1"/>
                </a:solidFill>
                <a:latin typeface="Calibri" panose="020F0502020204030204" pitchFamily="34" charset="0"/>
                <a:ea typeface="Calibri" panose="020F0502020204030204" pitchFamily="34" charset="0"/>
                <a:cs typeface="Times New Roman" panose="02020603050405020304" pitchFamily="18" charset="0"/>
              </a:rPr>
              <a:t>For a CMDE-please enter the start date as the date the CMDE was signed and completed. The end date can remain the same date as the start date.</a:t>
            </a:r>
            <a:endPar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spcBef>
                <a:spcPts val="300"/>
              </a:spcBef>
              <a:spcAft>
                <a:spcPts val="300"/>
              </a:spcAft>
              <a:buClr>
                <a:srgbClr val="EF8A45"/>
              </a:buClr>
              <a:buFont typeface="Wingdings" panose="05000000000000000000" pitchFamily="2" charset="2"/>
              <a:buChar char="Ø"/>
            </a:pPr>
            <a:r>
              <a:rPr lang="en-US" sz="1300" dirty="0">
                <a:solidFill>
                  <a:schemeClr val="bg1"/>
                </a:solidFill>
                <a:latin typeface="Calibri" panose="020F0502020204030204" pitchFamily="34" charset="0"/>
                <a:ea typeface="Calibri" panose="020F0502020204030204" pitchFamily="34" charset="0"/>
                <a:cs typeface="Times New Roman" panose="02020603050405020304" pitchFamily="18" charset="0"/>
              </a:rPr>
              <a:t>Enter </a:t>
            </a: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Requested quantity.</a:t>
            </a:r>
          </a:p>
          <a:p>
            <a:pPr marL="285750" indent="-285750">
              <a:spcBef>
                <a:spcPts val="300"/>
              </a:spcBef>
              <a:spcAft>
                <a:spcPts val="300"/>
              </a:spcAft>
              <a:buClr>
                <a:srgbClr val="EF8A45"/>
              </a:buClr>
              <a:buFont typeface="Wingdings" panose="05000000000000000000" pitchFamily="2" charset="2"/>
              <a:buChar char="Ø"/>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Repeat the process for additional procedure codes by entering an additional code in the search field.</a:t>
            </a:r>
          </a:p>
          <a:p>
            <a:pPr marL="285750" indent="-285750">
              <a:spcBef>
                <a:spcPts val="300"/>
              </a:spcBef>
              <a:spcAft>
                <a:spcPts val="300"/>
              </a:spcAft>
              <a:buClr>
                <a:srgbClr val="EF8A45"/>
              </a:buClr>
              <a:buFont typeface="Wingdings" panose="05000000000000000000" pitchFamily="2" charset="2"/>
              <a:buChar char="Ø"/>
            </a:pPr>
            <a:r>
              <a:rPr lang="en-US" sz="1300" dirty="0">
                <a:solidFill>
                  <a:schemeClr val="bg1"/>
                </a:solidFill>
                <a:latin typeface="Calibri" panose="020F0502020204030204" pitchFamily="34" charset="0"/>
                <a:ea typeface="Calibri" panose="020F0502020204030204" pitchFamily="34" charset="0"/>
                <a:cs typeface="Times New Roman" panose="02020603050405020304" pitchFamily="18" charset="0"/>
              </a:rPr>
              <a:t>Please note that the total units for H0046 cannot exceed 9999. However, the SA will reflect the requested amount.</a:t>
            </a:r>
            <a:endPar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300"/>
              </a:spcBef>
              <a:spcAft>
                <a:spcPts val="300"/>
              </a:spcAft>
              <a:buClr>
                <a:srgbClr val="EF8A45"/>
              </a:buClr>
            </a:pPr>
            <a:endParaRPr lang="en-US" sz="1300" dirty="0">
              <a:solidFill>
                <a:schemeClr val="bg1"/>
              </a:solidFill>
            </a:endParaRPr>
          </a:p>
        </p:txBody>
      </p:sp>
      <p:grpSp>
        <p:nvGrpSpPr>
          <p:cNvPr id="14" name="Group 13">
            <a:extLst>
              <a:ext uri="{FF2B5EF4-FFF2-40B4-BE49-F238E27FC236}">
                <a16:creationId xmlns:a16="http://schemas.microsoft.com/office/drawing/2014/main" id="{CAEAF64E-D445-4FDD-9E6B-E596FAEFF8BC}"/>
              </a:ext>
            </a:extLst>
          </p:cNvPr>
          <p:cNvGrpSpPr/>
          <p:nvPr/>
        </p:nvGrpSpPr>
        <p:grpSpPr>
          <a:xfrm>
            <a:off x="824311" y="326634"/>
            <a:ext cx="1000125" cy="771525"/>
            <a:chOff x="595821" y="5366870"/>
            <a:chExt cx="1000125" cy="771525"/>
          </a:xfrm>
        </p:grpSpPr>
        <p:sp>
          <p:nvSpPr>
            <p:cNvPr id="15" name="Oval 14">
              <a:extLst>
                <a:ext uri="{FF2B5EF4-FFF2-40B4-BE49-F238E27FC236}">
                  <a16:creationId xmlns:a16="http://schemas.microsoft.com/office/drawing/2014/main" id="{896080B2-4467-448E-8913-83169E00E4C8}"/>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7710AAB-66AB-4736-A777-445CAE4D6296}"/>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15</a:t>
              </a:r>
              <a:endParaRPr lang="en-US" sz="4800" b="1" spc="-100" dirty="0">
                <a:solidFill>
                  <a:srgbClr val="37465E"/>
                </a:solidFill>
              </a:endParaRPr>
            </a:p>
          </p:txBody>
        </p:sp>
      </p:grpSp>
      <p:pic>
        <p:nvPicPr>
          <p:cNvPr id="5" name="Picture 4" descr="A screenshot of a computer&#10;&#10;Description automatically generated">
            <a:extLst>
              <a:ext uri="{FF2B5EF4-FFF2-40B4-BE49-F238E27FC236}">
                <a16:creationId xmlns:a16="http://schemas.microsoft.com/office/drawing/2014/main" id="{21D6035F-1E6A-E629-6719-2A3F19D9778D}"/>
              </a:ext>
            </a:extLst>
          </p:cNvPr>
          <p:cNvPicPr>
            <a:picLocks noChangeAspect="1"/>
          </p:cNvPicPr>
          <p:nvPr/>
        </p:nvPicPr>
        <p:blipFill>
          <a:blip r:embed="rId4"/>
          <a:stretch>
            <a:fillRect/>
          </a:stretch>
        </p:blipFill>
        <p:spPr>
          <a:xfrm>
            <a:off x="2898684" y="1563363"/>
            <a:ext cx="8994263" cy="3731274"/>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37C599AA-B2D1-6CEC-721E-DDCB2F8D83D1}"/>
              </a:ext>
            </a:extLst>
          </p:cNvPr>
          <p:cNvSpPr txBox="1"/>
          <p:nvPr/>
        </p:nvSpPr>
        <p:spPr>
          <a:xfrm>
            <a:off x="3344103" y="1057865"/>
            <a:ext cx="8023586" cy="369332"/>
          </a:xfrm>
          <a:prstGeom prst="rect">
            <a:avLst/>
          </a:prstGeom>
          <a:solidFill>
            <a:srgbClr val="F2F2F2"/>
          </a:solidFill>
        </p:spPr>
        <p:txBody>
          <a:bodyPr wrap="square" rtlCol="0">
            <a:spAutoFit/>
          </a:bodyPr>
          <a:lstStyle/>
          <a:p>
            <a:r>
              <a:rPr lang="en-US" b="1" dirty="0">
                <a:solidFill>
                  <a:srgbClr val="37465E"/>
                </a:solidFill>
                <a:latin typeface="+mj-lt"/>
              </a:rPr>
              <a:t>REQUEST 01 WILL DISPLAY</a:t>
            </a:r>
          </a:p>
        </p:txBody>
      </p:sp>
      <p:sp>
        <p:nvSpPr>
          <p:cNvPr id="12" name="TextBox 11">
            <a:extLst>
              <a:ext uri="{FF2B5EF4-FFF2-40B4-BE49-F238E27FC236}">
                <a16:creationId xmlns:a16="http://schemas.microsoft.com/office/drawing/2014/main" id="{5EB79912-505A-BED5-9E63-2EE1F3016E45}"/>
              </a:ext>
            </a:extLst>
          </p:cNvPr>
          <p:cNvSpPr txBox="1"/>
          <p:nvPr/>
        </p:nvSpPr>
        <p:spPr>
          <a:xfrm>
            <a:off x="8420138" y="3824190"/>
            <a:ext cx="2987644" cy="461665"/>
          </a:xfrm>
          <a:prstGeom prst="rect">
            <a:avLst/>
          </a:prstGeom>
          <a:noFill/>
        </p:spPr>
        <p:txBody>
          <a:bodyPr wrap="square" rtlCol="0">
            <a:spAutoFit/>
          </a:bodyPr>
          <a:lstStyle/>
          <a:p>
            <a:r>
              <a:rPr lang="en-US" sz="800" dirty="0">
                <a:solidFill>
                  <a:srgbClr val="C00000"/>
                </a:solidFill>
              </a:rPr>
              <a:t>Leave Rate Blank, Use Modifier UB and the requested frequency should indicate the total units for the requested duration of service.</a:t>
            </a:r>
          </a:p>
        </p:txBody>
      </p:sp>
      <p:sp>
        <p:nvSpPr>
          <p:cNvPr id="20" name="Rectangle: Rounded Corners 19">
            <a:extLst>
              <a:ext uri="{FF2B5EF4-FFF2-40B4-BE49-F238E27FC236}">
                <a16:creationId xmlns:a16="http://schemas.microsoft.com/office/drawing/2014/main" id="{B053C572-D6E5-8E54-BF51-38F5CB5E0183}"/>
              </a:ext>
            </a:extLst>
          </p:cNvPr>
          <p:cNvSpPr/>
          <p:nvPr/>
        </p:nvSpPr>
        <p:spPr>
          <a:xfrm>
            <a:off x="11004604" y="4858247"/>
            <a:ext cx="806861" cy="32255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llout: Line 20">
            <a:extLst>
              <a:ext uri="{FF2B5EF4-FFF2-40B4-BE49-F238E27FC236}">
                <a16:creationId xmlns:a16="http://schemas.microsoft.com/office/drawing/2014/main" id="{048F6286-7764-AEC0-5805-860C99F85CC8}"/>
              </a:ext>
            </a:extLst>
          </p:cNvPr>
          <p:cNvSpPr/>
          <p:nvPr/>
        </p:nvSpPr>
        <p:spPr>
          <a:xfrm>
            <a:off x="5088679" y="4285855"/>
            <a:ext cx="5804608" cy="894947"/>
          </a:xfrm>
          <a:prstGeom prst="borderCallout1">
            <a:avLst>
              <a:gd name="adj1" fmla="val -177212"/>
              <a:gd name="adj2" fmla="val 5694"/>
              <a:gd name="adj3" fmla="val -183805"/>
              <a:gd name="adj4" fmla="val 54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1400" i="1" dirty="0">
                <a:solidFill>
                  <a:srgbClr val="EF8A45"/>
                </a:solidFill>
                <a:effectLst/>
                <a:ea typeface="Calibri" panose="020F0502020204030204" pitchFamily="34" charset="0"/>
                <a:cs typeface="Times New Roman" panose="02020603050405020304" pitchFamily="18" charset="0"/>
              </a:rPr>
              <a:t>*Providers are not permitted to submit cases as “insufficient information” status (warning message will pop-up that will prompt you to correct the error).</a:t>
            </a:r>
          </a:p>
        </p:txBody>
      </p:sp>
      <p:sp>
        <p:nvSpPr>
          <p:cNvPr id="17" name="Rectangle 16">
            <a:extLst>
              <a:ext uri="{FF2B5EF4-FFF2-40B4-BE49-F238E27FC236}">
                <a16:creationId xmlns:a16="http://schemas.microsoft.com/office/drawing/2014/main" id="{EDC91861-E0BB-1BFF-8E58-B3BC66747AC0}"/>
              </a:ext>
            </a:extLst>
          </p:cNvPr>
          <p:cNvSpPr/>
          <p:nvPr/>
        </p:nvSpPr>
        <p:spPr>
          <a:xfrm>
            <a:off x="5133975" y="2276475"/>
            <a:ext cx="6677490" cy="2000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2" name="Table 21">
            <a:extLst>
              <a:ext uri="{FF2B5EF4-FFF2-40B4-BE49-F238E27FC236}">
                <a16:creationId xmlns:a16="http://schemas.microsoft.com/office/drawing/2014/main" id="{14EED9DD-BD2D-4E75-7A6F-FC72AFC9DD2C}"/>
              </a:ext>
            </a:extLst>
          </p:cNvPr>
          <p:cNvGraphicFramePr>
            <a:graphicFrameLocks noGrp="1"/>
          </p:cNvGraphicFramePr>
          <p:nvPr>
            <p:extLst>
              <p:ext uri="{D42A27DB-BD31-4B8C-83A1-F6EECF244321}">
                <p14:modId xmlns:p14="http://schemas.microsoft.com/office/powerpoint/2010/main" val="1903247899"/>
              </p:ext>
            </p:extLst>
          </p:nvPr>
        </p:nvGraphicFramePr>
        <p:xfrm>
          <a:off x="5286301" y="2276475"/>
          <a:ext cx="5804608" cy="281940"/>
        </p:xfrm>
        <a:graphic>
          <a:graphicData uri="http://schemas.openxmlformats.org/drawingml/2006/table">
            <a:tbl>
              <a:tblPr/>
              <a:tblGrid>
                <a:gridCol w="1719460">
                  <a:extLst>
                    <a:ext uri="{9D8B030D-6E8A-4147-A177-3AD203B41FA5}">
                      <a16:colId xmlns:a16="http://schemas.microsoft.com/office/drawing/2014/main" val="2228439831"/>
                    </a:ext>
                  </a:extLst>
                </a:gridCol>
                <a:gridCol w="329594">
                  <a:extLst>
                    <a:ext uri="{9D8B030D-6E8A-4147-A177-3AD203B41FA5}">
                      <a16:colId xmlns:a16="http://schemas.microsoft.com/office/drawing/2014/main" val="1282082208"/>
                    </a:ext>
                  </a:extLst>
                </a:gridCol>
                <a:gridCol w="584197">
                  <a:extLst>
                    <a:ext uri="{9D8B030D-6E8A-4147-A177-3AD203B41FA5}">
                      <a16:colId xmlns:a16="http://schemas.microsoft.com/office/drawing/2014/main" val="3106893531"/>
                    </a:ext>
                  </a:extLst>
                </a:gridCol>
                <a:gridCol w="1251851">
                  <a:extLst>
                    <a:ext uri="{9D8B030D-6E8A-4147-A177-3AD203B41FA5}">
                      <a16:colId xmlns:a16="http://schemas.microsoft.com/office/drawing/2014/main" val="939222158"/>
                    </a:ext>
                  </a:extLst>
                </a:gridCol>
                <a:gridCol w="667655">
                  <a:extLst>
                    <a:ext uri="{9D8B030D-6E8A-4147-A177-3AD203B41FA5}">
                      <a16:colId xmlns:a16="http://schemas.microsoft.com/office/drawing/2014/main" val="2706201437"/>
                    </a:ext>
                  </a:extLst>
                </a:gridCol>
                <a:gridCol w="1251851">
                  <a:extLst>
                    <a:ext uri="{9D8B030D-6E8A-4147-A177-3AD203B41FA5}">
                      <a16:colId xmlns:a16="http://schemas.microsoft.com/office/drawing/2014/main" val="2648302907"/>
                    </a:ext>
                  </a:extLst>
                </a:gridCol>
              </a:tblGrid>
              <a:tr h="200025">
                <a:tc>
                  <a:txBody>
                    <a:bodyPr/>
                    <a:lstStyle/>
                    <a:p>
                      <a:r>
                        <a:rPr lang="en-US" sz="700" baseline="0" dirty="0">
                          <a:effectLst/>
                        </a:rPr>
                        <a:t>97153  ADAPTIVE BEHAVIOR TX BY TECH</a:t>
                      </a:r>
                    </a:p>
                  </a:txBody>
                  <a:tcPr marL="19050" marR="19050" marT="19050" marB="19050" anchor="ctr">
                    <a:lnL>
                      <a:noFill/>
                    </a:lnL>
                    <a:lnR>
                      <a:noFill/>
                    </a:lnR>
                    <a:lnT>
                      <a:noFill/>
                    </a:lnT>
                    <a:lnB>
                      <a:noFill/>
                    </a:lnB>
                  </a:tcPr>
                </a:tc>
                <a:tc>
                  <a:txBody>
                    <a:bodyPr/>
                    <a:lstStyle/>
                    <a:p>
                      <a:pPr algn="l"/>
                      <a:endParaRPr lang="en-US" sz="700" baseline="0" dirty="0">
                        <a:effectLst/>
                      </a:endParaRPr>
                    </a:p>
                  </a:txBody>
                  <a:tcPr marL="19050" marR="19050" marT="19050" marB="19050" anchor="ctr">
                    <a:lnL>
                      <a:noFill/>
                    </a:lnL>
                    <a:lnR>
                      <a:noFill/>
                    </a:lnR>
                    <a:lnT>
                      <a:noFill/>
                    </a:lnT>
                    <a:lnB>
                      <a:noFill/>
                    </a:lnB>
                  </a:tcPr>
                </a:tc>
                <a:tc>
                  <a:txBody>
                    <a:bodyPr/>
                    <a:lstStyle/>
                    <a:p>
                      <a:r>
                        <a:rPr lang="en-US" sz="700" baseline="0" dirty="0">
                          <a:effectLst/>
                        </a:rPr>
                        <a:t>Submitted</a:t>
                      </a:r>
                    </a:p>
                  </a:txBody>
                  <a:tcPr marL="19050" marR="19050" marT="19050" marB="19050" anchor="ctr">
                    <a:lnL>
                      <a:noFill/>
                    </a:lnL>
                    <a:lnR>
                      <a:noFill/>
                    </a:lnR>
                    <a:lnT>
                      <a:noFill/>
                    </a:lnT>
                    <a:lnB>
                      <a:noFill/>
                    </a:lnB>
                  </a:tcPr>
                </a:tc>
                <a:tc>
                  <a:txBody>
                    <a:bodyPr/>
                    <a:lstStyle/>
                    <a:p>
                      <a:endParaRPr lang="en-US" sz="900" baseline="0" dirty="0">
                        <a:effectLst/>
                      </a:endParaRPr>
                    </a:p>
                  </a:txBody>
                  <a:tcPr marL="19050" marR="19050" marT="19050" marB="19050" anchor="ctr">
                    <a:lnL>
                      <a:noFill/>
                    </a:lnL>
                    <a:lnR>
                      <a:noFill/>
                    </a:lnR>
                    <a:lnT>
                      <a:noFill/>
                    </a:lnT>
                    <a:lnB>
                      <a:noFill/>
                    </a:lnB>
                  </a:tcPr>
                </a:tc>
                <a:tc>
                  <a:txBody>
                    <a:bodyPr/>
                    <a:lstStyle/>
                    <a:p>
                      <a:r>
                        <a:rPr lang="en-US" sz="800" baseline="0" dirty="0">
                          <a:effectLst/>
                        </a:rPr>
                        <a:t>Units 5760 / 5760</a:t>
                      </a:r>
                    </a:p>
                  </a:txBody>
                  <a:tcPr marL="19050" marR="19050" marT="19050" marB="19050" anchor="ctr">
                    <a:lnL>
                      <a:noFill/>
                    </a:lnL>
                    <a:lnR>
                      <a:noFill/>
                    </a:lnR>
                    <a:lnT>
                      <a:noFill/>
                    </a:lnT>
                    <a:lnB>
                      <a:noFill/>
                    </a:lnB>
                  </a:tcPr>
                </a:tc>
                <a:tc>
                  <a:txBody>
                    <a:bodyPr/>
                    <a:lstStyle/>
                    <a:p>
                      <a:r>
                        <a:rPr lang="en-US" sz="800" baseline="0" dirty="0">
                          <a:effectLst/>
                        </a:rPr>
                        <a:t>01/01/2023 - 06/30/2023</a:t>
                      </a:r>
                    </a:p>
                  </a:txBody>
                  <a:tcPr marL="19050" marR="19050" marT="19050" marB="19050" anchor="ctr">
                    <a:lnL>
                      <a:noFill/>
                    </a:lnL>
                    <a:lnR>
                      <a:noFill/>
                    </a:lnR>
                    <a:lnT>
                      <a:noFill/>
                    </a:lnT>
                    <a:lnB>
                      <a:noFill/>
                    </a:lnB>
                  </a:tcPr>
                </a:tc>
                <a:extLst>
                  <a:ext uri="{0D108BD9-81ED-4DB2-BD59-A6C34878D82A}">
                    <a16:rowId xmlns:a16="http://schemas.microsoft.com/office/drawing/2014/main" val="857279512"/>
                  </a:ext>
                </a:extLst>
              </a:tr>
            </a:tbl>
          </a:graphicData>
        </a:graphic>
      </p:graphicFrame>
      <p:sp>
        <p:nvSpPr>
          <p:cNvPr id="23" name="Rectangle 22">
            <a:extLst>
              <a:ext uri="{FF2B5EF4-FFF2-40B4-BE49-F238E27FC236}">
                <a16:creationId xmlns:a16="http://schemas.microsoft.com/office/drawing/2014/main" id="{E63330D4-AA57-77AD-9842-93F4238944EF}"/>
              </a:ext>
            </a:extLst>
          </p:cNvPr>
          <p:cNvSpPr/>
          <p:nvPr/>
        </p:nvSpPr>
        <p:spPr>
          <a:xfrm>
            <a:off x="5242572" y="3263490"/>
            <a:ext cx="1158227" cy="1442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01/01/23</a:t>
            </a:r>
          </a:p>
        </p:txBody>
      </p:sp>
      <p:sp>
        <p:nvSpPr>
          <p:cNvPr id="24" name="Rectangle 23">
            <a:extLst>
              <a:ext uri="{FF2B5EF4-FFF2-40B4-BE49-F238E27FC236}">
                <a16:creationId xmlns:a16="http://schemas.microsoft.com/office/drawing/2014/main" id="{E7C93984-7F29-F487-611F-89427D9A9D93}"/>
              </a:ext>
            </a:extLst>
          </p:cNvPr>
          <p:cNvSpPr/>
          <p:nvPr/>
        </p:nvSpPr>
        <p:spPr>
          <a:xfrm>
            <a:off x="6858000" y="3270282"/>
            <a:ext cx="1158227" cy="137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n w="0"/>
                <a:solidFill>
                  <a:schemeClr val="tx1"/>
                </a:solidFill>
                <a:effectLst>
                  <a:outerShdw blurRad="38100" dist="19050" dir="2700000" algn="tl" rotWithShape="0">
                    <a:schemeClr val="dk1">
                      <a:alpha val="40000"/>
                    </a:schemeClr>
                  </a:outerShdw>
                </a:effectLst>
              </a:rPr>
              <a:t>06/30/23</a:t>
            </a:r>
          </a:p>
        </p:txBody>
      </p:sp>
      <p:sp>
        <p:nvSpPr>
          <p:cNvPr id="25" name="Rectangle 24">
            <a:extLst>
              <a:ext uri="{FF2B5EF4-FFF2-40B4-BE49-F238E27FC236}">
                <a16:creationId xmlns:a16="http://schemas.microsoft.com/office/drawing/2014/main" id="{989347C6-A5A3-5873-E05E-4FF8BE2689F7}"/>
              </a:ext>
            </a:extLst>
          </p:cNvPr>
          <p:cNvSpPr/>
          <p:nvPr/>
        </p:nvSpPr>
        <p:spPr>
          <a:xfrm>
            <a:off x="5242572" y="3550652"/>
            <a:ext cx="443853" cy="191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180</a:t>
            </a:r>
          </a:p>
        </p:txBody>
      </p:sp>
      <p:sp>
        <p:nvSpPr>
          <p:cNvPr id="26" name="Rectangle 25">
            <a:extLst>
              <a:ext uri="{FF2B5EF4-FFF2-40B4-BE49-F238E27FC236}">
                <a16:creationId xmlns:a16="http://schemas.microsoft.com/office/drawing/2014/main" id="{E3FA32C3-E16E-610D-6DD8-7797312A93E6}"/>
              </a:ext>
            </a:extLst>
          </p:cNvPr>
          <p:cNvSpPr/>
          <p:nvPr/>
        </p:nvSpPr>
        <p:spPr>
          <a:xfrm>
            <a:off x="6858000" y="3550651"/>
            <a:ext cx="443853" cy="137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5760</a:t>
            </a:r>
          </a:p>
        </p:txBody>
      </p:sp>
      <p:sp>
        <p:nvSpPr>
          <p:cNvPr id="27" name="Rectangle 26">
            <a:extLst>
              <a:ext uri="{FF2B5EF4-FFF2-40B4-BE49-F238E27FC236}">
                <a16:creationId xmlns:a16="http://schemas.microsoft.com/office/drawing/2014/main" id="{39F3D331-E91D-E2D0-7BF3-71217E0BBD3E}"/>
              </a:ext>
            </a:extLst>
          </p:cNvPr>
          <p:cNvSpPr/>
          <p:nvPr/>
        </p:nvSpPr>
        <p:spPr>
          <a:xfrm>
            <a:off x="8538783" y="3550651"/>
            <a:ext cx="576642" cy="1916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Units</a:t>
            </a:r>
          </a:p>
        </p:txBody>
      </p:sp>
    </p:spTree>
    <p:extLst>
      <p:ext uri="{BB962C8B-B14F-4D97-AF65-F5344CB8AC3E}">
        <p14:creationId xmlns:p14="http://schemas.microsoft.com/office/powerpoint/2010/main" val="3000667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BAD22-378B-4D99-8254-E7552518B2CE}"/>
              </a:ext>
            </a:extLst>
          </p:cNvPr>
          <p:cNvSpPr>
            <a:spLocks noGrp="1"/>
          </p:cNvSpPr>
          <p:nvPr>
            <p:ph type="title"/>
          </p:nvPr>
        </p:nvSpPr>
        <p:spPr/>
        <p:txBody>
          <a:bodyPr/>
          <a:lstStyle/>
          <a:p>
            <a:r>
              <a:rPr lang="en-US" dirty="0"/>
              <a:t>Objectives	</a:t>
            </a:r>
          </a:p>
        </p:txBody>
      </p:sp>
      <p:sp>
        <p:nvSpPr>
          <p:cNvPr id="3" name="Text Placeholder 2">
            <a:extLst>
              <a:ext uri="{FF2B5EF4-FFF2-40B4-BE49-F238E27FC236}">
                <a16:creationId xmlns:a16="http://schemas.microsoft.com/office/drawing/2014/main" id="{4431B851-C181-4FEC-AF16-0DAA1D7CC5E1}"/>
              </a:ext>
            </a:extLst>
          </p:cNvPr>
          <p:cNvSpPr>
            <a:spLocks noGrp="1"/>
          </p:cNvSpPr>
          <p:nvPr>
            <p:ph type="body" idx="1"/>
          </p:nvPr>
        </p:nvSpPr>
        <p:spPr>
          <a:xfrm>
            <a:off x="5342399" y="2781425"/>
            <a:ext cx="1507199" cy="837642"/>
          </a:xfrm>
        </p:spPr>
        <p:txBody>
          <a:bodyPr/>
          <a:lstStyle/>
          <a:p>
            <a:r>
              <a:rPr lang="en-US" dirty="0"/>
              <a:t>Registration  &amp; Submissions	</a:t>
            </a:r>
          </a:p>
        </p:txBody>
      </p:sp>
      <p:sp>
        <p:nvSpPr>
          <p:cNvPr id="4" name="Text Placeholder 3">
            <a:extLst>
              <a:ext uri="{FF2B5EF4-FFF2-40B4-BE49-F238E27FC236}">
                <a16:creationId xmlns:a16="http://schemas.microsoft.com/office/drawing/2014/main" id="{5B363A38-F6FB-40B6-9405-A91C5E191EA7}"/>
              </a:ext>
            </a:extLst>
          </p:cNvPr>
          <p:cNvSpPr>
            <a:spLocks noGrp="1"/>
          </p:cNvSpPr>
          <p:nvPr>
            <p:ph type="body" sz="half" idx="20"/>
          </p:nvPr>
        </p:nvSpPr>
        <p:spPr>
          <a:xfrm>
            <a:off x="217716" y="3725194"/>
            <a:ext cx="3678962" cy="1467982"/>
          </a:xfrm>
        </p:spPr>
        <p:txBody>
          <a:bodyPr/>
          <a:lstStyle/>
          <a:p>
            <a:pPr algn="l"/>
            <a:endParaRPr lang="en-US" sz="1800" b="0" i="0" u="none" strike="noStrike" baseline="0" dirty="0">
              <a:solidFill>
                <a:srgbClr val="000000"/>
              </a:solidFill>
              <a:latin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800" dirty="0">
                <a:solidFill>
                  <a:srgbClr val="37465E"/>
                </a:solidFill>
                <a:latin typeface="Calibri" panose="020F0502020204030204" pitchFamily="34" charset="0"/>
                <a:cs typeface="Calibri" panose="020F0502020204030204" pitchFamily="34" charset="0"/>
              </a:rPr>
              <a:t>MHCP’s current medical review agent is Keystone Peer Review Organization (KEPRO). MHCP contracts with KEPRO to process EIDBI service authorization requests. </a:t>
            </a:r>
          </a:p>
          <a:p>
            <a:endParaRPr lang="en-US" dirty="0"/>
          </a:p>
        </p:txBody>
      </p:sp>
      <p:sp>
        <p:nvSpPr>
          <p:cNvPr id="5" name="Text Placeholder 4">
            <a:extLst>
              <a:ext uri="{FF2B5EF4-FFF2-40B4-BE49-F238E27FC236}">
                <a16:creationId xmlns:a16="http://schemas.microsoft.com/office/drawing/2014/main" id="{24DE8751-88C2-429F-A262-35317CE89A1E}"/>
              </a:ext>
            </a:extLst>
          </p:cNvPr>
          <p:cNvSpPr>
            <a:spLocks noGrp="1"/>
          </p:cNvSpPr>
          <p:nvPr>
            <p:ph type="body" idx="21"/>
          </p:nvPr>
        </p:nvSpPr>
        <p:spPr>
          <a:xfrm>
            <a:off x="1085762" y="3047560"/>
            <a:ext cx="1887021" cy="391361"/>
          </a:xfrm>
        </p:spPr>
        <p:txBody>
          <a:bodyPr/>
          <a:lstStyle/>
          <a:p>
            <a:r>
              <a:rPr lang="en-US" dirty="0"/>
              <a:t>Kepro’s role as the MRA</a:t>
            </a:r>
          </a:p>
        </p:txBody>
      </p:sp>
      <p:sp>
        <p:nvSpPr>
          <p:cNvPr id="6" name="Text Placeholder 5">
            <a:extLst>
              <a:ext uri="{FF2B5EF4-FFF2-40B4-BE49-F238E27FC236}">
                <a16:creationId xmlns:a16="http://schemas.microsoft.com/office/drawing/2014/main" id="{D313F81B-E2D7-40F3-869A-814C5D561A45}"/>
              </a:ext>
            </a:extLst>
          </p:cNvPr>
          <p:cNvSpPr>
            <a:spLocks noGrp="1"/>
          </p:cNvSpPr>
          <p:nvPr>
            <p:ph type="body" sz="half" idx="22"/>
          </p:nvPr>
        </p:nvSpPr>
        <p:spPr/>
        <p:txBody>
          <a:bodyPr/>
          <a:lstStyle/>
          <a:p>
            <a:r>
              <a:rPr lang="en-US" sz="1600" i="0" u="none" strike="noStrike" baseline="0" dirty="0">
                <a:solidFill>
                  <a:srgbClr val="F2F2F2"/>
                </a:solidFill>
                <a:latin typeface="Calibri" panose="020F0502020204030204" pitchFamily="34" charset="0"/>
              </a:rPr>
              <a:t>review the registration and submission process for EIDBI and CMDE requests via the Atrezzo Provider Portal</a:t>
            </a:r>
          </a:p>
          <a:p>
            <a:endParaRPr lang="en-US" dirty="0">
              <a:solidFill>
                <a:srgbClr val="F2F2F2"/>
              </a:solidFill>
            </a:endParaRPr>
          </a:p>
        </p:txBody>
      </p:sp>
      <p:sp>
        <p:nvSpPr>
          <p:cNvPr id="7" name="Text Placeholder 6">
            <a:extLst>
              <a:ext uri="{FF2B5EF4-FFF2-40B4-BE49-F238E27FC236}">
                <a16:creationId xmlns:a16="http://schemas.microsoft.com/office/drawing/2014/main" id="{D6332DB4-27D7-47E9-BB9E-E41A25D402A8}"/>
              </a:ext>
            </a:extLst>
          </p:cNvPr>
          <p:cNvSpPr>
            <a:spLocks noGrp="1"/>
          </p:cNvSpPr>
          <p:nvPr>
            <p:ph type="body" idx="23"/>
          </p:nvPr>
        </p:nvSpPr>
        <p:spPr>
          <a:xfrm>
            <a:off x="8882190" y="3121421"/>
            <a:ext cx="2695575" cy="671576"/>
          </a:xfrm>
        </p:spPr>
        <p:txBody>
          <a:bodyPr/>
          <a:lstStyle/>
          <a:p>
            <a:r>
              <a:rPr lang="en-US" dirty="0"/>
              <a:t>Certification Outcomes/FAQs	</a:t>
            </a:r>
          </a:p>
        </p:txBody>
      </p:sp>
      <p:sp>
        <p:nvSpPr>
          <p:cNvPr id="8" name="Text Placeholder 7">
            <a:extLst>
              <a:ext uri="{FF2B5EF4-FFF2-40B4-BE49-F238E27FC236}">
                <a16:creationId xmlns:a16="http://schemas.microsoft.com/office/drawing/2014/main" id="{B1F5CB56-8A83-4E9D-8320-86CB2D9849A0}"/>
              </a:ext>
            </a:extLst>
          </p:cNvPr>
          <p:cNvSpPr>
            <a:spLocks noGrp="1"/>
          </p:cNvSpPr>
          <p:nvPr>
            <p:ph type="body" sz="half" idx="24"/>
          </p:nvPr>
        </p:nvSpPr>
        <p:spPr>
          <a:xfrm>
            <a:off x="8350204" y="3792997"/>
            <a:ext cx="3624080" cy="1467982"/>
          </a:xfrm>
        </p:spPr>
        <p:txBody>
          <a:bodyPr/>
          <a:lstStyle/>
          <a:p>
            <a:pPr algn="l"/>
            <a:endParaRPr lang="en-US" sz="1800" b="0" i="0" u="none" strike="noStrike" baseline="0" dirty="0">
              <a:solidFill>
                <a:srgbClr val="000000"/>
              </a:solidFill>
              <a:latin typeface="Calibri" panose="020F0502020204030204" pitchFamily="34" charset="0"/>
            </a:endParaRPr>
          </a:p>
          <a:p>
            <a:r>
              <a:rPr lang="en-US" sz="1800" i="0" u="none" strike="noStrike" baseline="0" dirty="0">
                <a:solidFill>
                  <a:srgbClr val="37465E"/>
                </a:solidFill>
                <a:latin typeface="Calibri" panose="020F0502020204030204" pitchFamily="34" charset="0"/>
              </a:rPr>
              <a:t>to increase efficiency and certification outcomes for these requests. </a:t>
            </a:r>
          </a:p>
          <a:p>
            <a:endParaRPr lang="en-US" dirty="0"/>
          </a:p>
        </p:txBody>
      </p:sp>
      <p:sp>
        <p:nvSpPr>
          <p:cNvPr id="9" name="Slide Number Placeholder 8">
            <a:extLst>
              <a:ext uri="{FF2B5EF4-FFF2-40B4-BE49-F238E27FC236}">
                <a16:creationId xmlns:a16="http://schemas.microsoft.com/office/drawing/2014/main" id="{7D24AEDE-1DC8-4E6A-B782-C3AD9B5D6615}"/>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a:t>
            </a:fld>
            <a:endParaRPr lang="en-US" dirty="0"/>
          </a:p>
        </p:txBody>
      </p:sp>
      <p:sp>
        <p:nvSpPr>
          <p:cNvPr id="10" name="Footer Placeholder 9">
            <a:extLst>
              <a:ext uri="{FF2B5EF4-FFF2-40B4-BE49-F238E27FC236}">
                <a16:creationId xmlns:a16="http://schemas.microsoft.com/office/drawing/2014/main" id="{AD1CA2E5-9D51-4BF7-AB1D-EE5E66B611B9}"/>
              </a:ext>
            </a:extLst>
          </p:cNvPr>
          <p:cNvSpPr>
            <a:spLocks noGrp="1"/>
          </p:cNvSpPr>
          <p:nvPr>
            <p:ph type="ftr" sz="quarter" idx="11"/>
          </p:nvPr>
        </p:nvSpPr>
        <p:spPr/>
        <p:txBody>
          <a:bodyPr/>
          <a:lstStyle/>
          <a:p>
            <a:r>
              <a:rPr lang="en-US" dirty="0"/>
              <a:t>|</a:t>
            </a:r>
          </a:p>
        </p:txBody>
      </p:sp>
    </p:spTree>
    <p:extLst>
      <p:ext uri="{BB962C8B-B14F-4D97-AF65-F5344CB8AC3E}">
        <p14:creationId xmlns:p14="http://schemas.microsoft.com/office/powerpoint/2010/main" val="3351696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07492"/>
            <a:ext cx="5640099" cy="436093"/>
          </a:xfrm>
        </p:spPr>
        <p:txBody>
          <a:bodyPr/>
          <a:lstStyle/>
          <a:p>
            <a:r>
              <a:rPr lang="en-US" dirty="0"/>
              <a:t>Atrezzo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attachments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20</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42096" y="2075376"/>
            <a:ext cx="2480764" cy="2606867"/>
          </a:xfrm>
          <a:prstGeom prst="rect">
            <a:avLst/>
          </a:prstGeom>
          <a:noFill/>
        </p:spPr>
        <p:txBody>
          <a:bodyPr wrap="square" rtlCol="0">
            <a:spAutoFit/>
          </a:bodyPr>
          <a:lstStyle/>
          <a:p>
            <a:pPr marL="285750" marR="0" lvl="0" indent="-285750">
              <a:lnSpc>
                <a:spcPct val="107000"/>
              </a:lnSpc>
              <a:spcBef>
                <a:spcPts val="0"/>
              </a:spcBef>
              <a:spcAft>
                <a:spcPts val="800"/>
              </a:spcAft>
              <a:buClr>
                <a:srgbClr val="EF8A45"/>
              </a:buClr>
              <a:buFont typeface="Wingdings" panose="05000000000000000000" pitchFamily="2" charset="2"/>
              <a:buChar char="Ø"/>
            </a:pPr>
            <a:r>
              <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on “Upload documents.” </a:t>
            </a:r>
          </a:p>
          <a:p>
            <a:pPr marL="285750" marR="0" lvl="0">
              <a:lnSpc>
                <a:spcPct val="107000"/>
              </a:lnSpc>
              <a:spcBef>
                <a:spcPts val="0"/>
              </a:spcBef>
              <a:spcAft>
                <a:spcPts val="800"/>
              </a:spcAft>
            </a:pPr>
            <a:r>
              <a:rPr lang="en-US" sz="15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 can drag and drop your documents, or you can browse </a:t>
            </a:r>
            <a:r>
              <a:rPr lang="en-US" sz="15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y</a:t>
            </a:r>
            <a:r>
              <a:rPr lang="en-US" sz="15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our </a:t>
            </a:r>
            <a:r>
              <a:rPr lang="en-US" sz="15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f</a:t>
            </a:r>
            <a:r>
              <a:rPr lang="en-US" sz="15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iles. </a:t>
            </a:r>
          </a:p>
          <a:p>
            <a:pPr marL="285750" marR="0" lvl="0" indent="-285750">
              <a:lnSpc>
                <a:spcPct val="107000"/>
              </a:lnSpc>
              <a:spcBef>
                <a:spcPts val="0"/>
              </a:spcBef>
              <a:spcAft>
                <a:spcPts val="800"/>
              </a:spcAft>
              <a:buClr>
                <a:srgbClr val="EF8A45"/>
              </a:buClr>
              <a:buFont typeface="Wingdings" panose="05000000000000000000" pitchFamily="2" charset="2"/>
              <a:buChar char="Ø"/>
            </a:pPr>
            <a:r>
              <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Once the documents are chosen, click on “Upload.”</a:t>
            </a:r>
          </a:p>
          <a:p>
            <a:endParaRPr lang="en-US" sz="1500" dirty="0">
              <a:solidFill>
                <a:schemeClr val="bg1"/>
              </a:solidFill>
            </a:endParaRPr>
          </a:p>
        </p:txBody>
      </p:sp>
      <p:grpSp>
        <p:nvGrpSpPr>
          <p:cNvPr id="24" name="Group 23">
            <a:extLst>
              <a:ext uri="{FF2B5EF4-FFF2-40B4-BE49-F238E27FC236}">
                <a16:creationId xmlns:a16="http://schemas.microsoft.com/office/drawing/2014/main" id="{80070AE2-A03D-455B-94FB-801CB04487B3}"/>
              </a:ext>
            </a:extLst>
          </p:cNvPr>
          <p:cNvGrpSpPr/>
          <p:nvPr/>
        </p:nvGrpSpPr>
        <p:grpSpPr>
          <a:xfrm>
            <a:off x="824311" y="326634"/>
            <a:ext cx="1000125" cy="771525"/>
            <a:chOff x="595821" y="5366870"/>
            <a:chExt cx="1000125" cy="771525"/>
          </a:xfrm>
        </p:grpSpPr>
        <p:sp>
          <p:nvSpPr>
            <p:cNvPr id="25" name="Oval 24">
              <a:extLst>
                <a:ext uri="{FF2B5EF4-FFF2-40B4-BE49-F238E27FC236}">
                  <a16:creationId xmlns:a16="http://schemas.microsoft.com/office/drawing/2014/main" id="{7E0C6270-A43D-4078-A0B0-39627529B5E3}"/>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E5918086-964D-4EA2-9D47-93C783842D74}"/>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16</a:t>
              </a:r>
              <a:endParaRPr lang="en-US" sz="4800" b="1" spc="-100" dirty="0">
                <a:solidFill>
                  <a:srgbClr val="37465E"/>
                </a:solidFill>
              </a:endParaRPr>
            </a:p>
          </p:txBody>
        </p:sp>
      </p:grpSp>
      <p:grpSp>
        <p:nvGrpSpPr>
          <p:cNvPr id="11" name="Group 10">
            <a:extLst>
              <a:ext uri="{FF2B5EF4-FFF2-40B4-BE49-F238E27FC236}">
                <a16:creationId xmlns:a16="http://schemas.microsoft.com/office/drawing/2014/main" id="{EA3E3894-DCAD-0BE6-494B-0EB010C8CEA9}"/>
              </a:ext>
            </a:extLst>
          </p:cNvPr>
          <p:cNvGrpSpPr/>
          <p:nvPr/>
        </p:nvGrpSpPr>
        <p:grpSpPr>
          <a:xfrm>
            <a:off x="3124200" y="1187598"/>
            <a:ext cx="8012170" cy="4052309"/>
            <a:chOff x="3124200" y="1187598"/>
            <a:chExt cx="8012170" cy="4052309"/>
          </a:xfrm>
        </p:grpSpPr>
        <p:pic>
          <p:nvPicPr>
            <p:cNvPr id="5" name="Picture 4">
              <a:extLst>
                <a:ext uri="{FF2B5EF4-FFF2-40B4-BE49-F238E27FC236}">
                  <a16:creationId xmlns:a16="http://schemas.microsoft.com/office/drawing/2014/main" id="{D92E8F77-BDEF-8725-D7F7-7A613617E1BB}"/>
                </a:ext>
              </a:extLst>
            </p:cNvPr>
            <p:cNvPicPr>
              <a:picLocks noChangeAspect="1"/>
            </p:cNvPicPr>
            <p:nvPr/>
          </p:nvPicPr>
          <p:blipFill>
            <a:blip r:embed="rId4"/>
            <a:stretch>
              <a:fillRect/>
            </a:stretch>
          </p:blipFill>
          <p:spPr>
            <a:xfrm>
              <a:off x="3124200" y="1187598"/>
              <a:ext cx="8012170" cy="4052309"/>
            </a:xfrm>
            <a:prstGeom prst="rect">
              <a:avLst/>
            </a:prstGeom>
            <a:ln>
              <a:noFill/>
            </a:ln>
            <a:effectLst>
              <a:outerShdw blurRad="190500" algn="tl" rotWithShape="0">
                <a:srgbClr val="000000">
                  <a:alpha val="70000"/>
                </a:srgbClr>
              </a:outerShdw>
            </a:effectLst>
          </p:spPr>
        </p:pic>
        <p:sp>
          <p:nvSpPr>
            <p:cNvPr id="10" name="Rectangle: Rounded Corners 9">
              <a:extLst>
                <a:ext uri="{FF2B5EF4-FFF2-40B4-BE49-F238E27FC236}">
                  <a16:creationId xmlns:a16="http://schemas.microsoft.com/office/drawing/2014/main" id="{C3DF7BBA-1AD5-7545-13F3-473929FA4756}"/>
                </a:ext>
              </a:extLst>
            </p:cNvPr>
            <p:cNvSpPr/>
            <p:nvPr/>
          </p:nvSpPr>
          <p:spPr>
            <a:xfrm>
              <a:off x="8571507" y="3559203"/>
              <a:ext cx="580445" cy="29221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ooter Placeholder 3">
            <a:extLst>
              <a:ext uri="{FF2B5EF4-FFF2-40B4-BE49-F238E27FC236}">
                <a16:creationId xmlns:a16="http://schemas.microsoft.com/office/drawing/2014/main" id="{A59A37A3-32A7-D60C-D747-DB70D48EB3E9}"/>
              </a:ext>
            </a:extLst>
          </p:cNvPr>
          <p:cNvSpPr>
            <a:spLocks noGrp="1"/>
          </p:cNvSpPr>
          <p:nvPr>
            <p:ph type="ftr" sz="quarter" idx="11"/>
          </p:nvPr>
        </p:nvSpPr>
        <p:spPr>
          <a:xfrm>
            <a:off x="7617126" y="6435805"/>
            <a:ext cx="3790658" cy="294668"/>
          </a:xfrm>
        </p:spPr>
        <p:txBody>
          <a:bodyPr/>
          <a:lstStyle/>
          <a:p>
            <a:r>
              <a:rPr lang="en-US" dirty="0"/>
              <a:t>MN Medicaid EIDBI Portal Training |</a:t>
            </a:r>
          </a:p>
        </p:txBody>
      </p:sp>
      <p:sp>
        <p:nvSpPr>
          <p:cNvPr id="4" name="TextBox 3">
            <a:extLst>
              <a:ext uri="{FF2B5EF4-FFF2-40B4-BE49-F238E27FC236}">
                <a16:creationId xmlns:a16="http://schemas.microsoft.com/office/drawing/2014/main" id="{7AF98C48-DBF7-DC45-98F8-BB73D9ECCD21}"/>
              </a:ext>
            </a:extLst>
          </p:cNvPr>
          <p:cNvSpPr txBox="1"/>
          <p:nvPr/>
        </p:nvSpPr>
        <p:spPr>
          <a:xfrm>
            <a:off x="3467818" y="3851413"/>
            <a:ext cx="4574567" cy="1754326"/>
          </a:xfrm>
          <a:prstGeom prst="rect">
            <a:avLst/>
          </a:prstGeom>
          <a:solidFill>
            <a:schemeClr val="bg2"/>
          </a:solidFill>
          <a:ln>
            <a:solidFill>
              <a:schemeClr val="tx1"/>
            </a:solidFill>
          </a:ln>
        </p:spPr>
        <p:txBody>
          <a:bodyPr wrap="square" rtlCol="0">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To attach </a:t>
            </a:r>
            <a:r>
              <a:rPr lang="en-US" sz="1800" b="1" dirty="0">
                <a:latin typeface="Calibri" panose="020F0502020204030204" pitchFamily="34" charset="0"/>
                <a:ea typeface="Calibri" panose="020F0502020204030204" pitchFamily="34" charset="0"/>
                <a:cs typeface="Times New Roman" panose="02020603050405020304" pitchFamily="18" charset="0"/>
              </a:rPr>
              <a:t>a CMDE-</a:t>
            </a:r>
            <a:r>
              <a:rPr lang="en-US" sz="1800" dirty="0">
                <a:latin typeface="Calibri" panose="020F0502020204030204" pitchFamily="34" charset="0"/>
                <a:ea typeface="Calibri" panose="020F0502020204030204" pitchFamily="34" charset="0"/>
                <a:cs typeface="Times New Roman" panose="02020603050405020304" pitchFamily="18" charset="0"/>
              </a:rPr>
              <a:t>select CMDE w/signature page or if the documents are separate files select CMDE and signature page. </a:t>
            </a:r>
            <a:r>
              <a:rPr lang="en-US" b="1" dirty="0">
                <a:latin typeface="Calibri" panose="020F0502020204030204" pitchFamily="34" charset="0"/>
                <a:ea typeface="Calibri" panose="020F0502020204030204" pitchFamily="34" charset="0"/>
                <a:cs typeface="Times New Roman" panose="02020603050405020304" pitchFamily="18" charset="0"/>
              </a:rPr>
              <a:t>To attach an ITP</a:t>
            </a:r>
            <a:r>
              <a:rPr lang="en-US" sz="1800" b="1" dirty="0">
                <a:latin typeface="Calibri" panose="020F0502020204030204" pitchFamily="34" charset="0"/>
                <a:ea typeface="Calibri" panose="020F0502020204030204" pitchFamily="34" charset="0"/>
                <a:cs typeface="Times New Roman" panose="02020603050405020304" pitchFamily="18" charset="0"/>
              </a:rPr>
              <a:t>-</a:t>
            </a:r>
            <a:r>
              <a:rPr lang="en-US" sz="1800" dirty="0">
                <a:latin typeface="Calibri" panose="020F0502020204030204" pitchFamily="34" charset="0"/>
                <a:ea typeface="Calibri" panose="020F0502020204030204" pitchFamily="34" charset="0"/>
                <a:cs typeface="Times New Roman" panose="02020603050405020304" pitchFamily="18" charset="0"/>
              </a:rPr>
              <a:t>select EIDBI ITP w/signature page or if the documents are separate files select EIDBI ITP and signature page</a:t>
            </a:r>
          </a:p>
        </p:txBody>
      </p:sp>
    </p:spTree>
    <p:extLst>
      <p:ext uri="{BB962C8B-B14F-4D97-AF65-F5344CB8AC3E}">
        <p14:creationId xmlns:p14="http://schemas.microsoft.com/office/powerpoint/2010/main" val="4062345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A6524B-C89A-7F9B-9241-0861D0628D1D}"/>
              </a:ext>
            </a:extLst>
          </p:cNvPr>
          <p:cNvSpPr>
            <a:spLocks noGrp="1"/>
          </p:cNvSpPr>
          <p:nvPr>
            <p:ph type="title"/>
          </p:nvPr>
        </p:nvSpPr>
        <p:spPr/>
        <p:txBody>
          <a:bodyPr/>
          <a:lstStyle/>
          <a:p>
            <a:r>
              <a:rPr lang="en-US" sz="2400" dirty="0"/>
              <a:t>Atrezzo Provider Portal</a:t>
            </a:r>
            <a:br>
              <a:rPr lang="en-US" sz="2400" dirty="0"/>
            </a:br>
            <a:r>
              <a:rPr lang="en-US" sz="1800" dirty="0"/>
              <a:t>Attaching documents continued</a:t>
            </a:r>
            <a:br>
              <a:rPr lang="en-US" sz="1800" dirty="0"/>
            </a:br>
            <a:r>
              <a:rPr lang="en-US" sz="1800" dirty="0"/>
              <a:t>(*</a:t>
            </a:r>
            <a:r>
              <a:rPr lang="en-US" sz="1400" dirty="0"/>
              <a:t>same steps for attaching documents to a pended case*)</a:t>
            </a:r>
          </a:p>
        </p:txBody>
      </p:sp>
      <p:sp>
        <p:nvSpPr>
          <p:cNvPr id="2" name="Text Placeholder 1">
            <a:extLst>
              <a:ext uri="{FF2B5EF4-FFF2-40B4-BE49-F238E27FC236}">
                <a16:creationId xmlns:a16="http://schemas.microsoft.com/office/drawing/2014/main" id="{5965AA43-8896-669B-DEAD-20F90EEED97E}"/>
              </a:ext>
            </a:extLst>
          </p:cNvPr>
          <p:cNvSpPr>
            <a:spLocks noGrp="1"/>
          </p:cNvSpPr>
          <p:nvPr>
            <p:ph type="body" sz="quarter" idx="18"/>
          </p:nvPr>
        </p:nvSpPr>
        <p:spPr/>
        <p:txBody>
          <a:bodyPr/>
          <a:lstStyle/>
          <a:p>
            <a:r>
              <a:rPr lang="en-US" dirty="0">
                <a:solidFill>
                  <a:srgbClr val="546980"/>
                </a:solidFill>
              </a:rPr>
              <a:t>ADDING ADDITIONAL INFORMATION TO A PENDED CASE</a:t>
            </a:r>
          </a:p>
        </p:txBody>
      </p:sp>
      <p:sp>
        <p:nvSpPr>
          <p:cNvPr id="7" name="Slide Number Placeholder 6">
            <a:extLst>
              <a:ext uri="{FF2B5EF4-FFF2-40B4-BE49-F238E27FC236}">
                <a16:creationId xmlns:a16="http://schemas.microsoft.com/office/drawing/2014/main" id="{65B59590-87CA-77A4-B13F-7F8F1F2095F2}"/>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21</a:t>
            </a:fld>
            <a:endParaRPr lang="en-US" dirty="0"/>
          </a:p>
        </p:txBody>
      </p:sp>
      <p:sp>
        <p:nvSpPr>
          <p:cNvPr id="8" name="Footer Placeholder 7">
            <a:extLst>
              <a:ext uri="{FF2B5EF4-FFF2-40B4-BE49-F238E27FC236}">
                <a16:creationId xmlns:a16="http://schemas.microsoft.com/office/drawing/2014/main" id="{C8F15B56-D41D-7CF6-C3CB-5D7D333A57AD}"/>
              </a:ext>
            </a:extLst>
          </p:cNvPr>
          <p:cNvSpPr>
            <a:spLocks noGrp="1"/>
          </p:cNvSpPr>
          <p:nvPr>
            <p:ph type="ftr" sz="quarter" idx="11"/>
          </p:nvPr>
        </p:nvSpPr>
        <p:spPr/>
        <p:txBody>
          <a:bodyPr/>
          <a:lstStyle/>
          <a:p>
            <a:r>
              <a:rPr lang="en-US" dirty="0"/>
              <a:t>|</a:t>
            </a:r>
          </a:p>
        </p:txBody>
      </p:sp>
      <p:pic>
        <p:nvPicPr>
          <p:cNvPr id="22" name="Picture 21">
            <a:extLst>
              <a:ext uri="{FF2B5EF4-FFF2-40B4-BE49-F238E27FC236}">
                <a16:creationId xmlns:a16="http://schemas.microsoft.com/office/drawing/2014/main" id="{99A3B43E-2905-06B8-EDD7-4EFCFCD82324}"/>
              </a:ext>
            </a:extLst>
          </p:cNvPr>
          <p:cNvPicPr>
            <a:picLocks noChangeAspect="1"/>
          </p:cNvPicPr>
          <p:nvPr/>
        </p:nvPicPr>
        <p:blipFill>
          <a:blip r:embed="rId2"/>
          <a:stretch>
            <a:fillRect/>
          </a:stretch>
        </p:blipFill>
        <p:spPr>
          <a:xfrm>
            <a:off x="9518207" y="704793"/>
            <a:ext cx="1976661" cy="22451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5" name="Group 34">
            <a:extLst>
              <a:ext uri="{FF2B5EF4-FFF2-40B4-BE49-F238E27FC236}">
                <a16:creationId xmlns:a16="http://schemas.microsoft.com/office/drawing/2014/main" id="{191BE324-EF0C-B653-68AB-532C61701990}"/>
              </a:ext>
            </a:extLst>
          </p:cNvPr>
          <p:cNvGrpSpPr/>
          <p:nvPr/>
        </p:nvGrpSpPr>
        <p:grpSpPr>
          <a:xfrm>
            <a:off x="210349" y="2123569"/>
            <a:ext cx="8544360" cy="4312235"/>
            <a:chOff x="210349" y="2123569"/>
            <a:chExt cx="8544360" cy="4312235"/>
          </a:xfrm>
        </p:grpSpPr>
        <p:pic>
          <p:nvPicPr>
            <p:cNvPr id="12" name="Picture 11">
              <a:extLst>
                <a:ext uri="{FF2B5EF4-FFF2-40B4-BE49-F238E27FC236}">
                  <a16:creationId xmlns:a16="http://schemas.microsoft.com/office/drawing/2014/main" id="{1B1418B3-128E-94AC-B457-22CE5CAADCB6}"/>
                </a:ext>
              </a:extLst>
            </p:cNvPr>
            <p:cNvPicPr>
              <a:picLocks noChangeAspect="1"/>
            </p:cNvPicPr>
            <p:nvPr/>
          </p:nvPicPr>
          <p:blipFill>
            <a:blip r:embed="rId3"/>
            <a:stretch>
              <a:fillRect/>
            </a:stretch>
          </p:blipFill>
          <p:spPr>
            <a:xfrm>
              <a:off x="210349" y="2123569"/>
              <a:ext cx="8544360" cy="4312235"/>
            </a:xfrm>
            <a:prstGeom prst="rect">
              <a:avLst/>
            </a:prstGeom>
            <a:ln>
              <a:noFill/>
            </a:ln>
            <a:effectLst>
              <a:outerShdw blurRad="190500" algn="tl" rotWithShape="0">
                <a:srgbClr val="000000">
                  <a:alpha val="70000"/>
                </a:srgbClr>
              </a:outerShdw>
            </a:effectLst>
          </p:spPr>
        </p:pic>
        <p:sp>
          <p:nvSpPr>
            <p:cNvPr id="26" name="Rectangle 25">
              <a:extLst>
                <a:ext uri="{FF2B5EF4-FFF2-40B4-BE49-F238E27FC236}">
                  <a16:creationId xmlns:a16="http://schemas.microsoft.com/office/drawing/2014/main" id="{9FC796D1-F4B0-C7D3-E1CA-9A5D88FB4C9F}"/>
                </a:ext>
              </a:extLst>
            </p:cNvPr>
            <p:cNvSpPr/>
            <p:nvPr/>
          </p:nvSpPr>
          <p:spPr>
            <a:xfrm>
              <a:off x="853440" y="2468597"/>
              <a:ext cx="1759131" cy="15462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38ADB0A8-45AF-C4AC-5ABF-E764877F4212}"/>
              </a:ext>
            </a:extLst>
          </p:cNvPr>
          <p:cNvSpPr/>
          <p:nvPr/>
        </p:nvSpPr>
        <p:spPr>
          <a:xfrm>
            <a:off x="339634" y="4145280"/>
            <a:ext cx="1036320" cy="37446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0BF26C1-42D9-5F9B-0DBE-3D1DD2762AD1}"/>
              </a:ext>
            </a:extLst>
          </p:cNvPr>
          <p:cNvSpPr/>
          <p:nvPr/>
        </p:nvSpPr>
        <p:spPr>
          <a:xfrm>
            <a:off x="339634" y="4537140"/>
            <a:ext cx="1036320" cy="37446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ADD88E0-A112-E225-CF43-7B9781D12574}"/>
              </a:ext>
            </a:extLst>
          </p:cNvPr>
          <p:cNvSpPr/>
          <p:nvPr/>
        </p:nvSpPr>
        <p:spPr>
          <a:xfrm>
            <a:off x="6274526" y="4942063"/>
            <a:ext cx="2407920" cy="47455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1B15A59C-A1F0-B198-DA86-4F93437DE800}"/>
              </a:ext>
            </a:extLst>
          </p:cNvPr>
          <p:cNvCxnSpPr>
            <a:cxnSpLocks/>
          </p:cNvCxnSpPr>
          <p:nvPr/>
        </p:nvCxnSpPr>
        <p:spPr>
          <a:xfrm flipH="1">
            <a:off x="8157028" y="3915558"/>
            <a:ext cx="1006865" cy="378227"/>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42" name="Straight Arrow Connector 41">
            <a:extLst>
              <a:ext uri="{FF2B5EF4-FFF2-40B4-BE49-F238E27FC236}">
                <a16:creationId xmlns:a16="http://schemas.microsoft.com/office/drawing/2014/main" id="{FD446FCC-070C-FC63-8826-20095302A366}"/>
              </a:ext>
            </a:extLst>
          </p:cNvPr>
          <p:cNvCxnSpPr>
            <a:cxnSpLocks/>
          </p:cNvCxnSpPr>
          <p:nvPr/>
        </p:nvCxnSpPr>
        <p:spPr>
          <a:xfrm flipH="1" flipV="1">
            <a:off x="8157028" y="4719874"/>
            <a:ext cx="1006865" cy="4500"/>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45" name="Straight Arrow Connector 44">
            <a:extLst>
              <a:ext uri="{FF2B5EF4-FFF2-40B4-BE49-F238E27FC236}">
                <a16:creationId xmlns:a16="http://schemas.microsoft.com/office/drawing/2014/main" id="{7DD30227-CEB4-59B3-A092-72297584D304}"/>
              </a:ext>
            </a:extLst>
          </p:cNvPr>
          <p:cNvCxnSpPr>
            <a:cxnSpLocks/>
          </p:cNvCxnSpPr>
          <p:nvPr/>
        </p:nvCxnSpPr>
        <p:spPr>
          <a:xfrm flipH="1" flipV="1">
            <a:off x="8472556" y="5256706"/>
            <a:ext cx="691337" cy="247086"/>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pic>
        <p:nvPicPr>
          <p:cNvPr id="49" name="Graphic 48" descr="Badge 4 with solid fill">
            <a:extLst>
              <a:ext uri="{FF2B5EF4-FFF2-40B4-BE49-F238E27FC236}">
                <a16:creationId xmlns:a16="http://schemas.microsoft.com/office/drawing/2014/main" id="{037E7DAF-0BEC-C920-A20D-D847DCEB8D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86905" y="247593"/>
            <a:ext cx="338554" cy="338554"/>
          </a:xfrm>
          <a:prstGeom prst="rect">
            <a:avLst/>
          </a:prstGeom>
        </p:spPr>
      </p:pic>
      <p:sp>
        <p:nvSpPr>
          <p:cNvPr id="50" name="TextBox 49">
            <a:extLst>
              <a:ext uri="{FF2B5EF4-FFF2-40B4-BE49-F238E27FC236}">
                <a16:creationId xmlns:a16="http://schemas.microsoft.com/office/drawing/2014/main" id="{15A437AB-D61E-C39C-6438-3686BDB5644C}"/>
              </a:ext>
            </a:extLst>
          </p:cNvPr>
          <p:cNvSpPr txBox="1"/>
          <p:nvPr/>
        </p:nvSpPr>
        <p:spPr>
          <a:xfrm>
            <a:off x="9830289" y="249178"/>
            <a:ext cx="773926" cy="338554"/>
          </a:xfrm>
          <a:prstGeom prst="rect">
            <a:avLst/>
          </a:prstGeom>
          <a:noFill/>
        </p:spPr>
        <p:txBody>
          <a:bodyPr wrap="square" rtlCol="0">
            <a:spAutoFit/>
          </a:bodyPr>
          <a:lstStyle/>
          <a:p>
            <a:r>
              <a:rPr lang="en-US" sz="1600" b="1" dirty="0">
                <a:solidFill>
                  <a:srgbClr val="EF8A45"/>
                </a:solidFill>
              </a:rPr>
              <a:t>Step</a:t>
            </a:r>
          </a:p>
        </p:txBody>
      </p:sp>
      <p:sp>
        <p:nvSpPr>
          <p:cNvPr id="52" name="Text Placeholder 5">
            <a:extLst>
              <a:ext uri="{FF2B5EF4-FFF2-40B4-BE49-F238E27FC236}">
                <a16:creationId xmlns:a16="http://schemas.microsoft.com/office/drawing/2014/main" id="{384F2EA0-5510-F616-6570-0904B81C01FA}"/>
              </a:ext>
            </a:extLst>
          </p:cNvPr>
          <p:cNvSpPr txBox="1">
            <a:spLocks/>
          </p:cNvSpPr>
          <p:nvPr/>
        </p:nvSpPr>
        <p:spPr>
          <a:xfrm>
            <a:off x="8999538" y="3593465"/>
            <a:ext cx="3192462" cy="4402138"/>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Clr>
                <a:srgbClr val="EF8A44"/>
              </a:buClr>
              <a:buFont typeface="+mj-lt"/>
              <a:buAutoNum type="arabicPeriod"/>
              <a:defRPr sz="1600" b="1" kern="1200">
                <a:solidFill>
                  <a:schemeClr val="tx1"/>
                </a:solidFill>
                <a:latin typeface="Raleway SemiBold" panose="020B0703030101060003" pitchFamily="34" charset="0"/>
                <a:ea typeface="+mn-ea"/>
                <a:cs typeface="+mn-cs"/>
              </a:defRPr>
            </a:lvl1pPr>
            <a:lvl2pPr marL="685800" indent="-228600" algn="l" defTabSz="914400" rtl="0" eaLnBrk="1" latinLnBrk="0" hangingPunct="1">
              <a:lnSpc>
                <a:spcPct val="90000"/>
              </a:lnSpc>
              <a:spcBef>
                <a:spcPts val="500"/>
              </a:spcBef>
              <a:buClr>
                <a:srgbClr val="EF8A44"/>
              </a:buClr>
              <a:buFont typeface="Arial" panose="020B0604020202020204" pitchFamily="34" charset="0"/>
              <a:buChar char="•"/>
              <a:defRPr sz="1400" b="1" kern="1200">
                <a:solidFill>
                  <a:schemeClr val="tx1"/>
                </a:solidFill>
                <a:latin typeface="Raleway SemiBold" panose="020B0703030101060003" pitchFamily="34" charset="0"/>
                <a:ea typeface="+mn-ea"/>
                <a:cs typeface="+mn-cs"/>
              </a:defRPr>
            </a:lvl2pPr>
            <a:lvl3pPr marL="1143000" indent="-228600" algn="l" defTabSz="914400" rtl="0" eaLnBrk="1" latinLnBrk="0" hangingPunct="1">
              <a:lnSpc>
                <a:spcPct val="90000"/>
              </a:lnSpc>
              <a:spcBef>
                <a:spcPts val="500"/>
              </a:spcBef>
              <a:buClr>
                <a:srgbClr val="EF8A44"/>
              </a:buClr>
              <a:buFont typeface="Arial" panose="020B0604020202020204" pitchFamily="34" charset="0"/>
              <a:buChar char="•"/>
              <a:defRPr sz="1200" kern="1200">
                <a:solidFill>
                  <a:schemeClr val="tx1"/>
                </a:solidFill>
                <a:latin typeface="Raleway SemiBold" panose="020B0703030101060003" pitchFamily="34" charset="0"/>
                <a:ea typeface="+mn-ea"/>
                <a:cs typeface="+mn-cs"/>
              </a:defRPr>
            </a:lvl3pPr>
            <a:lvl4pPr marL="1600200" indent="-228600" algn="l" defTabSz="914400" rtl="0" eaLnBrk="1" latinLnBrk="0" hangingPunct="1">
              <a:lnSpc>
                <a:spcPct val="90000"/>
              </a:lnSpc>
              <a:spcBef>
                <a:spcPts val="500"/>
              </a:spcBef>
              <a:buClr>
                <a:srgbClr val="EF8A44"/>
              </a:buClr>
              <a:buFont typeface="Arial" panose="020B0604020202020204" pitchFamily="34" charset="0"/>
              <a:buChar char="•"/>
              <a:defRPr sz="1100" kern="1200">
                <a:solidFill>
                  <a:schemeClr val="tx1"/>
                </a:solidFill>
                <a:latin typeface="Raleway SemiBold" panose="020B0703030101060003" pitchFamily="34" charset="0"/>
                <a:ea typeface="+mn-ea"/>
                <a:cs typeface="+mn-cs"/>
              </a:defRPr>
            </a:lvl4pPr>
            <a:lvl5pPr marL="2057400" indent="-228600" algn="l" defTabSz="914400" rtl="0" eaLnBrk="1" latinLnBrk="0" hangingPunct="1">
              <a:lnSpc>
                <a:spcPct val="90000"/>
              </a:lnSpc>
              <a:spcBef>
                <a:spcPts val="500"/>
              </a:spcBef>
              <a:buClr>
                <a:srgbClr val="EF8A44"/>
              </a:buClr>
              <a:buFont typeface="Arial" panose="020B0604020202020204" pitchFamily="34" charset="0"/>
              <a:buChar char="•"/>
              <a:defRPr sz="1000" kern="1200">
                <a:solidFill>
                  <a:schemeClr val="tx1"/>
                </a:solidFill>
                <a:latin typeface="Raleway SemiBold" panose="020B07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Expand the “Attachments” Folder by pressing on the arrow.</a:t>
            </a:r>
          </a:p>
          <a:p>
            <a:r>
              <a:rPr lang="en-US" dirty="0">
                <a:solidFill>
                  <a:schemeClr val="bg1"/>
                </a:solidFill>
              </a:rPr>
              <a:t>Expand the “Documents” Folder by pressing on the arrow. </a:t>
            </a:r>
          </a:p>
          <a:p>
            <a:r>
              <a:rPr lang="en-US" dirty="0">
                <a:solidFill>
                  <a:schemeClr val="bg1"/>
                </a:solidFill>
              </a:rPr>
              <a:t>Click the “Click Here to Upload” Button.</a:t>
            </a:r>
          </a:p>
          <a:p>
            <a:r>
              <a:rPr lang="en-US" dirty="0">
                <a:solidFill>
                  <a:schemeClr val="bg1"/>
                </a:solidFill>
              </a:rPr>
              <a:t>Upload documents in the same manner as the initial case creation. </a:t>
            </a:r>
          </a:p>
        </p:txBody>
      </p:sp>
    </p:spTree>
    <p:extLst>
      <p:ext uri="{BB962C8B-B14F-4D97-AF65-F5344CB8AC3E}">
        <p14:creationId xmlns:p14="http://schemas.microsoft.com/office/powerpoint/2010/main" val="1081405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00143"/>
            <a:ext cx="5640099" cy="436093"/>
          </a:xfrm>
        </p:spPr>
        <p:txBody>
          <a:bodyPr/>
          <a:lstStyle/>
          <a:p>
            <a:r>
              <a:rPr lang="en-US" dirty="0"/>
              <a:t>Atrezzo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Case note</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22</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125889" y="1852352"/>
            <a:ext cx="2480764" cy="3046540"/>
          </a:xfrm>
          <a:prstGeom prst="rect">
            <a:avLst/>
          </a:prstGeom>
          <a:noFill/>
        </p:spPr>
        <p:txBody>
          <a:bodyPr wrap="square" rtlCol="0">
            <a:spAutoFit/>
          </a:bodyPr>
          <a:lstStyle/>
          <a:p>
            <a:pPr marL="0" marR="0">
              <a:lnSpc>
                <a:spcPct val="107000"/>
              </a:lnSpc>
              <a:spcBef>
                <a:spcPts val="0"/>
              </a:spcBef>
              <a:spcAft>
                <a:spcPts val="800"/>
              </a:spcAft>
            </a:pPr>
            <a:r>
              <a:rPr lang="en-US" sz="1800" dirty="0">
                <a:solidFill>
                  <a:schemeClr val="bg1"/>
                </a:solidFill>
                <a:effectLst/>
                <a:ea typeface="Calibri" panose="020F0502020204030204" pitchFamily="34" charset="0"/>
                <a:cs typeface="Times New Roman" panose="02020603050405020304" pitchFamily="18" charset="0"/>
              </a:rPr>
              <a:t>Each step has a “Add a note” button displayed on the bottom left. </a:t>
            </a:r>
          </a:p>
          <a:p>
            <a:pPr marL="0" marR="0">
              <a:lnSpc>
                <a:spcPct val="107000"/>
              </a:lnSpc>
              <a:spcBef>
                <a:spcPts val="0"/>
              </a:spcBef>
              <a:spcAft>
                <a:spcPts val="800"/>
              </a:spcAft>
            </a:pPr>
            <a:r>
              <a:rPr lang="en-US" sz="1600" i="1" dirty="0">
                <a:solidFill>
                  <a:schemeClr val="bg1"/>
                </a:solidFill>
                <a:effectLst/>
                <a:ea typeface="Calibri" panose="020F0502020204030204" pitchFamily="34" charset="0"/>
                <a:cs typeface="Times New Roman" panose="02020603050405020304" pitchFamily="18" charset="0"/>
              </a:rPr>
              <a:t>*A note can be added any time throughout the creation of the request; however, it is not necessary.</a:t>
            </a:r>
          </a:p>
          <a:p>
            <a:endParaRPr lang="en-US" sz="1600" dirty="0">
              <a:solidFill>
                <a:schemeClr val="bg1"/>
              </a:solidFill>
            </a:endParaRPr>
          </a:p>
        </p:txBody>
      </p:sp>
      <p:grpSp>
        <p:nvGrpSpPr>
          <p:cNvPr id="16" name="Group 15">
            <a:extLst>
              <a:ext uri="{FF2B5EF4-FFF2-40B4-BE49-F238E27FC236}">
                <a16:creationId xmlns:a16="http://schemas.microsoft.com/office/drawing/2014/main" id="{6E3CC789-3C3E-4015-9307-036DF7774D98}"/>
              </a:ext>
            </a:extLst>
          </p:cNvPr>
          <p:cNvGrpSpPr/>
          <p:nvPr/>
        </p:nvGrpSpPr>
        <p:grpSpPr>
          <a:xfrm>
            <a:off x="824311" y="326634"/>
            <a:ext cx="1000125" cy="771525"/>
            <a:chOff x="595821" y="5366870"/>
            <a:chExt cx="1000125" cy="771525"/>
          </a:xfrm>
        </p:grpSpPr>
        <p:sp>
          <p:nvSpPr>
            <p:cNvPr id="22" name="Oval 21">
              <a:extLst>
                <a:ext uri="{FF2B5EF4-FFF2-40B4-BE49-F238E27FC236}">
                  <a16:creationId xmlns:a16="http://schemas.microsoft.com/office/drawing/2014/main" id="{904ABB5A-57DF-4F02-ADA9-E6786AAD8F69}"/>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9F9DAA06-8643-4A43-8532-7D430A3C290E}"/>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17</a:t>
              </a:r>
              <a:endParaRPr lang="en-US" sz="4800" b="1" spc="-100" dirty="0">
                <a:solidFill>
                  <a:srgbClr val="37465E"/>
                </a:solidFill>
              </a:endParaRPr>
            </a:p>
          </p:txBody>
        </p:sp>
      </p:grpSp>
      <p:pic>
        <p:nvPicPr>
          <p:cNvPr id="11" name="Picture 10" descr="Graphical user interface, text, application, email, website&#10;&#10;Description automatically generated">
            <a:extLst>
              <a:ext uri="{FF2B5EF4-FFF2-40B4-BE49-F238E27FC236}">
                <a16:creationId xmlns:a16="http://schemas.microsoft.com/office/drawing/2014/main" id="{36E0148A-9B23-0A72-4851-248BA691BC11}"/>
              </a:ext>
            </a:extLst>
          </p:cNvPr>
          <p:cNvPicPr>
            <a:picLocks noChangeAspect="1"/>
          </p:cNvPicPr>
          <p:nvPr/>
        </p:nvPicPr>
        <p:blipFill>
          <a:blip r:embed="rId4"/>
          <a:stretch>
            <a:fillRect/>
          </a:stretch>
        </p:blipFill>
        <p:spPr>
          <a:xfrm>
            <a:off x="3290405" y="1256781"/>
            <a:ext cx="7896308" cy="3745685"/>
          </a:xfrm>
          <a:prstGeom prst="rect">
            <a:avLst/>
          </a:prstGeom>
          <a:ln>
            <a:noFill/>
          </a:ln>
          <a:effectLst>
            <a:outerShdw blurRad="190500" algn="tl" rotWithShape="0">
              <a:srgbClr val="000000">
                <a:alpha val="70000"/>
              </a:srgbClr>
            </a:outerShdw>
          </a:effectLst>
        </p:spPr>
      </p:pic>
      <p:sp>
        <p:nvSpPr>
          <p:cNvPr id="12" name="Rectangle: Rounded Corners 11">
            <a:extLst>
              <a:ext uri="{FF2B5EF4-FFF2-40B4-BE49-F238E27FC236}">
                <a16:creationId xmlns:a16="http://schemas.microsoft.com/office/drawing/2014/main" id="{E8A1E5B2-8497-4A11-F708-5A74FD71FF93}"/>
              </a:ext>
            </a:extLst>
          </p:cNvPr>
          <p:cNvSpPr/>
          <p:nvPr/>
        </p:nvSpPr>
        <p:spPr>
          <a:xfrm>
            <a:off x="3168681" y="3538330"/>
            <a:ext cx="894436" cy="389614"/>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9485B3A-CDF9-F72A-8F66-EB05EB013E15}"/>
              </a:ext>
            </a:extLst>
          </p:cNvPr>
          <p:cNvSpPr txBox="1"/>
          <p:nvPr/>
        </p:nvSpPr>
        <p:spPr>
          <a:xfrm>
            <a:off x="2874537" y="5136372"/>
            <a:ext cx="8728044" cy="923330"/>
          </a:xfrm>
          <a:prstGeom prst="rect">
            <a:avLst/>
          </a:prstGeom>
          <a:noFill/>
        </p:spPr>
        <p:txBody>
          <a:bodyPr wrap="square" rtlCol="0">
            <a:spAutoFit/>
          </a:bodyPr>
          <a:lstStyle/>
          <a:p>
            <a:r>
              <a:rPr lang="en-US" b="1" i="1" dirty="0">
                <a:solidFill>
                  <a:srgbClr val="C00000"/>
                </a:solidFill>
              </a:rPr>
              <a:t>*Please be advised when responding to this request, clinical rationale/medical necessity information must be captured within the physical record (written documentation) and not solely entered as a case note.</a:t>
            </a:r>
          </a:p>
        </p:txBody>
      </p:sp>
      <p:sp>
        <p:nvSpPr>
          <p:cNvPr id="5" name="Footer Placeholder 3">
            <a:extLst>
              <a:ext uri="{FF2B5EF4-FFF2-40B4-BE49-F238E27FC236}">
                <a16:creationId xmlns:a16="http://schemas.microsoft.com/office/drawing/2014/main" id="{6AB43884-3459-2104-92ED-FD6A3D814695}"/>
              </a:ext>
            </a:extLst>
          </p:cNvPr>
          <p:cNvSpPr>
            <a:spLocks noGrp="1"/>
          </p:cNvSpPr>
          <p:nvPr>
            <p:ph type="ftr" sz="quarter" idx="11"/>
          </p:nvPr>
        </p:nvSpPr>
        <p:spPr>
          <a:xfrm>
            <a:off x="7617126" y="6435805"/>
            <a:ext cx="3790658" cy="294668"/>
          </a:xfrm>
        </p:spPr>
        <p:txBody>
          <a:bodyPr/>
          <a:lstStyle/>
          <a:p>
            <a:r>
              <a:rPr lang="en-US" dirty="0"/>
              <a:t>MN Medicaid EIDBI Portal Training |</a:t>
            </a:r>
          </a:p>
        </p:txBody>
      </p:sp>
    </p:spTree>
    <p:extLst>
      <p:ext uri="{BB962C8B-B14F-4D97-AF65-F5344CB8AC3E}">
        <p14:creationId xmlns:p14="http://schemas.microsoft.com/office/powerpoint/2010/main" val="1646629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33246"/>
            <a:ext cx="5640099" cy="436093"/>
          </a:xfrm>
        </p:spPr>
        <p:txBody>
          <a:bodyPr/>
          <a:lstStyle/>
          <a:p>
            <a:r>
              <a:rPr lang="en-US" dirty="0"/>
              <a:t>Atrezzo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attachments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23</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153747" y="1901956"/>
            <a:ext cx="2480764" cy="2465547"/>
          </a:xfrm>
          <a:prstGeom prst="rect">
            <a:avLst/>
          </a:prstGeom>
          <a:noFill/>
        </p:spPr>
        <p:txBody>
          <a:bodyPr wrap="square" rtlCol="0">
            <a:spAutoFit/>
          </a:bodyPr>
          <a:lstStyle/>
          <a:p>
            <a:pPr marL="0" marR="0">
              <a:lnSpc>
                <a:spcPct val="107000"/>
              </a:lnSpc>
              <a:spcBef>
                <a:spcPts val="0"/>
              </a:spcBef>
              <a:spcAft>
                <a:spcPts val="800"/>
              </a:spcAft>
            </a:pPr>
            <a:r>
              <a:rPr lang="en-US" sz="1800" i="1" dirty="0">
                <a:solidFill>
                  <a:schemeClr val="bg1"/>
                </a:solidFill>
                <a:effectLst/>
                <a:ea typeface="Calibri" panose="020F0502020204030204" pitchFamily="34" charset="0"/>
                <a:cs typeface="Times New Roman" panose="02020603050405020304" pitchFamily="18" charset="0"/>
              </a:rPr>
              <a:t>Click on “Jump to Submit” when all the steps are completed, and a case note has been entered (if necessary).</a:t>
            </a:r>
          </a:p>
          <a:p>
            <a:endParaRPr lang="en-US" sz="1600" i="1" dirty="0">
              <a:solidFill>
                <a:schemeClr val="bg1"/>
              </a:solidFill>
            </a:endParaRPr>
          </a:p>
          <a:p>
            <a:endParaRPr lang="en-US" sz="1600" dirty="0">
              <a:solidFill>
                <a:schemeClr val="bg1"/>
              </a:solidFill>
            </a:endParaRPr>
          </a:p>
        </p:txBody>
      </p:sp>
      <p:grpSp>
        <p:nvGrpSpPr>
          <p:cNvPr id="19" name="Group 18">
            <a:extLst>
              <a:ext uri="{FF2B5EF4-FFF2-40B4-BE49-F238E27FC236}">
                <a16:creationId xmlns:a16="http://schemas.microsoft.com/office/drawing/2014/main" id="{8E1417E4-5F5E-4060-91AB-C23B06C8A46B}"/>
              </a:ext>
            </a:extLst>
          </p:cNvPr>
          <p:cNvGrpSpPr/>
          <p:nvPr/>
        </p:nvGrpSpPr>
        <p:grpSpPr>
          <a:xfrm>
            <a:off x="824311" y="326634"/>
            <a:ext cx="1000125" cy="771525"/>
            <a:chOff x="595821" y="5366870"/>
            <a:chExt cx="1000125" cy="771525"/>
          </a:xfrm>
        </p:grpSpPr>
        <p:sp>
          <p:nvSpPr>
            <p:cNvPr id="20" name="Oval 19">
              <a:extLst>
                <a:ext uri="{FF2B5EF4-FFF2-40B4-BE49-F238E27FC236}">
                  <a16:creationId xmlns:a16="http://schemas.microsoft.com/office/drawing/2014/main" id="{2550CF3C-51C6-4868-9A71-7D1F23FFAAE0}"/>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90CD784-7224-446A-88C4-FCAEE70B30E3}"/>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18</a:t>
              </a:r>
              <a:endParaRPr lang="en-US" sz="4800" b="1" spc="-100" dirty="0">
                <a:solidFill>
                  <a:srgbClr val="37465E"/>
                </a:solidFill>
              </a:endParaRPr>
            </a:p>
          </p:txBody>
        </p:sp>
      </p:grpSp>
      <p:pic>
        <p:nvPicPr>
          <p:cNvPr id="5" name="Picture 4">
            <a:extLst>
              <a:ext uri="{FF2B5EF4-FFF2-40B4-BE49-F238E27FC236}">
                <a16:creationId xmlns:a16="http://schemas.microsoft.com/office/drawing/2014/main" id="{BE149E68-A007-75E8-8A35-1138B55567D0}"/>
              </a:ext>
            </a:extLst>
          </p:cNvPr>
          <p:cNvPicPr>
            <a:picLocks noChangeAspect="1"/>
          </p:cNvPicPr>
          <p:nvPr/>
        </p:nvPicPr>
        <p:blipFill>
          <a:blip r:embed="rId4"/>
          <a:stretch>
            <a:fillRect/>
          </a:stretch>
        </p:blipFill>
        <p:spPr>
          <a:xfrm>
            <a:off x="2933368" y="1098159"/>
            <a:ext cx="7864503" cy="3604564"/>
          </a:xfrm>
          <a:prstGeom prst="rect">
            <a:avLst/>
          </a:prstGeom>
          <a:ln>
            <a:noFill/>
          </a:ln>
          <a:effectLst>
            <a:outerShdw blurRad="190500" algn="tl" rotWithShape="0">
              <a:srgbClr val="000000">
                <a:alpha val="70000"/>
              </a:srgbClr>
            </a:outerShdw>
          </a:effectLst>
        </p:spPr>
      </p:pic>
      <p:sp>
        <p:nvSpPr>
          <p:cNvPr id="10" name="Footer Placeholder 3">
            <a:extLst>
              <a:ext uri="{FF2B5EF4-FFF2-40B4-BE49-F238E27FC236}">
                <a16:creationId xmlns:a16="http://schemas.microsoft.com/office/drawing/2014/main" id="{24D35FF3-1BD9-46B6-8C86-8BFD87196E5F}"/>
              </a:ext>
            </a:extLst>
          </p:cNvPr>
          <p:cNvSpPr>
            <a:spLocks noGrp="1"/>
          </p:cNvSpPr>
          <p:nvPr>
            <p:ph type="ftr" sz="quarter" idx="11"/>
          </p:nvPr>
        </p:nvSpPr>
        <p:spPr>
          <a:xfrm>
            <a:off x="7617126" y="6435805"/>
            <a:ext cx="3790658" cy="294668"/>
          </a:xfrm>
        </p:spPr>
        <p:txBody>
          <a:bodyPr/>
          <a:lstStyle/>
          <a:p>
            <a:r>
              <a:rPr lang="en-US" dirty="0"/>
              <a:t>MN Medicaid EIDBI Portal Training |</a:t>
            </a:r>
          </a:p>
        </p:txBody>
      </p:sp>
    </p:spTree>
    <p:extLst>
      <p:ext uri="{BB962C8B-B14F-4D97-AF65-F5344CB8AC3E}">
        <p14:creationId xmlns:p14="http://schemas.microsoft.com/office/powerpoint/2010/main" val="79869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33246"/>
            <a:ext cx="5640099" cy="436093"/>
          </a:xfrm>
        </p:spPr>
        <p:txBody>
          <a:bodyPr/>
          <a:lstStyle/>
          <a:p>
            <a:r>
              <a:rPr lang="en-US" dirty="0"/>
              <a:t>Atrezzo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480764" cy="1470924"/>
          </a:xfrm>
        </p:spPr>
        <p:txBody>
          <a:bodyPr/>
          <a:lstStyle/>
          <a:p>
            <a:pPr marL="0" indent="0" algn="ctr">
              <a:buNone/>
            </a:pPr>
            <a:r>
              <a:rPr lang="en-US" sz="2000" cap="all" dirty="0">
                <a:solidFill>
                  <a:schemeClr val="bg1"/>
                </a:solidFill>
              </a:rPr>
              <a:t>communications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24</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153747" y="1901956"/>
            <a:ext cx="2480764" cy="3000309"/>
          </a:xfrm>
          <a:prstGeom prst="rect">
            <a:avLst/>
          </a:prstGeom>
          <a:noFill/>
        </p:spPr>
        <p:txBody>
          <a:bodyPr wrap="square" rtlCol="0">
            <a:spAutoFit/>
          </a:bodyPr>
          <a:lstStyle/>
          <a:p>
            <a:pPr marL="285750" marR="0" indent="-285750">
              <a:lnSpc>
                <a:spcPct val="107000"/>
              </a:lnSpc>
              <a:spcBef>
                <a:spcPts val="0"/>
              </a:spcBef>
              <a:spcAft>
                <a:spcPts val="800"/>
              </a:spcAft>
              <a:buClr>
                <a:srgbClr val="EF8A45"/>
              </a:buClr>
              <a:buFont typeface="Wingdings" panose="05000000000000000000" pitchFamily="2" charset="2"/>
              <a:buChar char="Ø"/>
            </a:pPr>
            <a:r>
              <a:rPr lang="en-US" sz="1600" dirty="0">
                <a:solidFill>
                  <a:schemeClr val="bg1"/>
                </a:solidFill>
                <a:effectLst/>
                <a:ea typeface="Calibri" panose="020F0502020204030204" pitchFamily="34" charset="0"/>
                <a:cs typeface="Times New Roman" panose="02020603050405020304" pitchFamily="18" charset="0"/>
              </a:rPr>
              <a:t>Review the request. </a:t>
            </a:r>
          </a:p>
          <a:p>
            <a:pPr marL="285750" marR="0" indent="-285750">
              <a:lnSpc>
                <a:spcPct val="107000"/>
              </a:lnSpc>
              <a:spcBef>
                <a:spcPts val="0"/>
              </a:spcBef>
              <a:spcAft>
                <a:spcPts val="800"/>
              </a:spcAft>
              <a:buClr>
                <a:srgbClr val="EF8A45"/>
              </a:buClr>
              <a:buFont typeface="Wingdings" panose="05000000000000000000" pitchFamily="2" charset="2"/>
              <a:buChar char="Ø"/>
            </a:pPr>
            <a:r>
              <a:rPr lang="en-US" sz="1600" dirty="0">
                <a:solidFill>
                  <a:schemeClr val="bg1"/>
                </a:solidFill>
                <a:effectLst/>
                <a:ea typeface="Calibri" panose="020F0502020204030204" pitchFamily="34" charset="0"/>
                <a:cs typeface="Times New Roman" panose="02020603050405020304" pitchFamily="18" charset="0"/>
              </a:rPr>
              <a:t>If any changes need to be made, click on “Update” in any section. </a:t>
            </a:r>
          </a:p>
          <a:p>
            <a:pPr marL="285750" marR="0" indent="-285750">
              <a:lnSpc>
                <a:spcPct val="107000"/>
              </a:lnSpc>
              <a:spcBef>
                <a:spcPts val="0"/>
              </a:spcBef>
              <a:spcAft>
                <a:spcPts val="800"/>
              </a:spcAft>
              <a:buClr>
                <a:srgbClr val="EF8A45"/>
              </a:buClr>
              <a:buFont typeface="Wingdings" panose="05000000000000000000" pitchFamily="2" charset="2"/>
              <a:buChar char="Ø"/>
            </a:pPr>
            <a:r>
              <a:rPr lang="en-US" sz="1600" dirty="0">
                <a:solidFill>
                  <a:schemeClr val="bg1"/>
                </a:solidFill>
                <a:effectLst/>
                <a:ea typeface="Calibri" panose="020F0502020204030204" pitchFamily="34" charset="0"/>
                <a:cs typeface="Times New Roman" panose="02020603050405020304" pitchFamily="18" charset="0"/>
              </a:rPr>
              <a:t>If everything is correct, click on “Submit”.</a:t>
            </a:r>
          </a:p>
          <a:p>
            <a:endParaRPr lang="en-US" sz="1600" i="1" dirty="0">
              <a:solidFill>
                <a:schemeClr val="bg1"/>
              </a:solidFill>
            </a:endParaRPr>
          </a:p>
          <a:p>
            <a:endParaRPr lang="en-US" sz="1600" dirty="0">
              <a:solidFill>
                <a:schemeClr val="bg1"/>
              </a:solidFill>
            </a:endParaRPr>
          </a:p>
        </p:txBody>
      </p:sp>
      <p:grpSp>
        <p:nvGrpSpPr>
          <p:cNvPr id="19" name="Group 18">
            <a:extLst>
              <a:ext uri="{FF2B5EF4-FFF2-40B4-BE49-F238E27FC236}">
                <a16:creationId xmlns:a16="http://schemas.microsoft.com/office/drawing/2014/main" id="{8E1417E4-5F5E-4060-91AB-C23B06C8A46B}"/>
              </a:ext>
            </a:extLst>
          </p:cNvPr>
          <p:cNvGrpSpPr/>
          <p:nvPr/>
        </p:nvGrpSpPr>
        <p:grpSpPr>
          <a:xfrm>
            <a:off x="824311" y="326634"/>
            <a:ext cx="1000125" cy="771525"/>
            <a:chOff x="595821" y="5366870"/>
            <a:chExt cx="1000125" cy="771525"/>
          </a:xfrm>
        </p:grpSpPr>
        <p:sp>
          <p:nvSpPr>
            <p:cNvPr id="20" name="Oval 19">
              <a:extLst>
                <a:ext uri="{FF2B5EF4-FFF2-40B4-BE49-F238E27FC236}">
                  <a16:creationId xmlns:a16="http://schemas.microsoft.com/office/drawing/2014/main" id="{2550CF3C-51C6-4868-9A71-7D1F23FFAAE0}"/>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90CD784-7224-446A-88C4-FCAEE70B30E3}"/>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19</a:t>
              </a:r>
              <a:endParaRPr lang="en-US" sz="4800" b="1" spc="-100" dirty="0">
                <a:solidFill>
                  <a:srgbClr val="37465E"/>
                </a:solidFill>
              </a:endParaRPr>
            </a:p>
          </p:txBody>
        </p:sp>
      </p:grpSp>
      <p:grpSp>
        <p:nvGrpSpPr>
          <p:cNvPr id="16" name="Group 15">
            <a:extLst>
              <a:ext uri="{FF2B5EF4-FFF2-40B4-BE49-F238E27FC236}">
                <a16:creationId xmlns:a16="http://schemas.microsoft.com/office/drawing/2014/main" id="{B166BDB5-D7F4-6DA0-B933-515E00FD3A03}"/>
              </a:ext>
            </a:extLst>
          </p:cNvPr>
          <p:cNvGrpSpPr/>
          <p:nvPr/>
        </p:nvGrpSpPr>
        <p:grpSpPr>
          <a:xfrm>
            <a:off x="3012026" y="1253925"/>
            <a:ext cx="7240435" cy="3936600"/>
            <a:chOff x="3040601" y="1209005"/>
            <a:chExt cx="7240435" cy="3936600"/>
          </a:xfrm>
        </p:grpSpPr>
        <p:grpSp>
          <p:nvGrpSpPr>
            <p:cNvPr id="13" name="Group 12">
              <a:extLst>
                <a:ext uri="{FF2B5EF4-FFF2-40B4-BE49-F238E27FC236}">
                  <a16:creationId xmlns:a16="http://schemas.microsoft.com/office/drawing/2014/main" id="{7607B635-7F4C-5CB0-B568-3B9919ACB436}"/>
                </a:ext>
              </a:extLst>
            </p:cNvPr>
            <p:cNvGrpSpPr/>
            <p:nvPr/>
          </p:nvGrpSpPr>
          <p:grpSpPr>
            <a:xfrm>
              <a:off x="3040601" y="1209005"/>
              <a:ext cx="7240435" cy="3936600"/>
              <a:chOff x="3040601" y="1209005"/>
              <a:chExt cx="7240435" cy="3936600"/>
            </a:xfrm>
          </p:grpSpPr>
          <p:pic>
            <p:nvPicPr>
              <p:cNvPr id="10" name="Picture 9" descr="Graphical user interface, website&#10;&#10;Description automatically generated">
                <a:extLst>
                  <a:ext uri="{FF2B5EF4-FFF2-40B4-BE49-F238E27FC236}">
                    <a16:creationId xmlns:a16="http://schemas.microsoft.com/office/drawing/2014/main" id="{302E1206-AA71-F47C-DBBE-9EF94641D1CB}"/>
                  </a:ext>
                </a:extLst>
              </p:cNvPr>
              <p:cNvPicPr>
                <a:picLocks noChangeAspect="1"/>
              </p:cNvPicPr>
              <p:nvPr/>
            </p:nvPicPr>
            <p:blipFill>
              <a:blip r:embed="rId4"/>
              <a:stretch>
                <a:fillRect/>
              </a:stretch>
            </p:blipFill>
            <p:spPr>
              <a:xfrm>
                <a:off x="3040601" y="1209005"/>
                <a:ext cx="7240435" cy="3936600"/>
              </a:xfrm>
              <a:prstGeom prst="rect">
                <a:avLst/>
              </a:prstGeom>
              <a:ln>
                <a:noFill/>
              </a:ln>
              <a:effectLst>
                <a:outerShdw blurRad="190500" algn="tl" rotWithShape="0">
                  <a:srgbClr val="000000">
                    <a:alpha val="70000"/>
                  </a:srgbClr>
                </a:outerShdw>
              </a:effectLst>
            </p:spPr>
          </p:pic>
          <p:sp>
            <p:nvSpPr>
              <p:cNvPr id="11" name="Rectangle 10">
                <a:extLst>
                  <a:ext uri="{FF2B5EF4-FFF2-40B4-BE49-F238E27FC236}">
                    <a16:creationId xmlns:a16="http://schemas.microsoft.com/office/drawing/2014/main" id="{891B302A-10D3-49E8-C614-A23FDC6C9589}"/>
                  </a:ext>
                </a:extLst>
              </p:cNvPr>
              <p:cNvSpPr/>
              <p:nvPr/>
            </p:nvSpPr>
            <p:spPr>
              <a:xfrm>
                <a:off x="3601941" y="1503673"/>
                <a:ext cx="1637969" cy="11044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87A10F3-582C-C3A1-22E2-5FB6B2A6EC4C}"/>
                  </a:ext>
                </a:extLst>
              </p:cNvPr>
              <p:cNvSpPr/>
              <p:nvPr/>
            </p:nvSpPr>
            <p:spPr>
              <a:xfrm>
                <a:off x="3654039" y="1678333"/>
                <a:ext cx="1140598" cy="1104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B7CD16CE-63E1-B147-1FAE-ED954A300D07}"/>
                </a:ext>
              </a:extLst>
            </p:cNvPr>
            <p:cNvSpPr/>
            <p:nvPr/>
          </p:nvSpPr>
          <p:spPr>
            <a:xfrm>
              <a:off x="3328201" y="2580007"/>
              <a:ext cx="679257" cy="2268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F8E3C39-8441-15D3-7DE2-3A6C686717F8}"/>
                </a:ext>
              </a:extLst>
            </p:cNvPr>
            <p:cNvSpPr/>
            <p:nvPr/>
          </p:nvSpPr>
          <p:spPr>
            <a:xfrm>
              <a:off x="3314410" y="3010793"/>
              <a:ext cx="679257" cy="2268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a:extLst>
              <a:ext uri="{FF2B5EF4-FFF2-40B4-BE49-F238E27FC236}">
                <a16:creationId xmlns:a16="http://schemas.microsoft.com/office/drawing/2014/main" id="{FB91F0E9-25CA-2049-348E-F73F40D29E3D}"/>
              </a:ext>
            </a:extLst>
          </p:cNvPr>
          <p:cNvSpPr/>
          <p:nvPr/>
        </p:nvSpPr>
        <p:spPr>
          <a:xfrm>
            <a:off x="4463115" y="2609629"/>
            <a:ext cx="766110" cy="48941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048 -EIDBI</a:t>
            </a:r>
          </a:p>
        </p:txBody>
      </p:sp>
      <p:sp>
        <p:nvSpPr>
          <p:cNvPr id="24" name="Rectangle 23">
            <a:extLst>
              <a:ext uri="{FF2B5EF4-FFF2-40B4-BE49-F238E27FC236}">
                <a16:creationId xmlns:a16="http://schemas.microsoft.com/office/drawing/2014/main" id="{B81A6FEA-2E9D-F12D-C40E-236CD8CBC68C}"/>
              </a:ext>
            </a:extLst>
          </p:cNvPr>
          <p:cNvSpPr/>
          <p:nvPr/>
        </p:nvSpPr>
        <p:spPr>
          <a:xfrm>
            <a:off x="8305800" y="3019424"/>
            <a:ext cx="542925" cy="2268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97153</a:t>
            </a:r>
          </a:p>
        </p:txBody>
      </p:sp>
      <p:sp>
        <p:nvSpPr>
          <p:cNvPr id="25" name="Rectangle 24">
            <a:extLst>
              <a:ext uri="{FF2B5EF4-FFF2-40B4-BE49-F238E27FC236}">
                <a16:creationId xmlns:a16="http://schemas.microsoft.com/office/drawing/2014/main" id="{9369931F-BC7C-FEC8-F515-E35A7C260021}"/>
              </a:ext>
            </a:extLst>
          </p:cNvPr>
          <p:cNvSpPr/>
          <p:nvPr/>
        </p:nvSpPr>
        <p:spPr>
          <a:xfrm>
            <a:off x="5915025" y="3019424"/>
            <a:ext cx="542925" cy="1524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n w="0"/>
                <a:solidFill>
                  <a:schemeClr val="tx1"/>
                </a:solidFill>
                <a:effectLst>
                  <a:outerShdw blurRad="38100" dist="19050" dir="2700000" algn="tl" rotWithShape="0">
                    <a:schemeClr val="dk1">
                      <a:alpha val="40000"/>
                    </a:schemeClr>
                  </a:outerShdw>
                </a:effectLst>
              </a:rPr>
              <a:t>F84.0</a:t>
            </a:r>
          </a:p>
        </p:txBody>
      </p:sp>
      <p:sp>
        <p:nvSpPr>
          <p:cNvPr id="5" name="Footer Placeholder 3">
            <a:extLst>
              <a:ext uri="{FF2B5EF4-FFF2-40B4-BE49-F238E27FC236}">
                <a16:creationId xmlns:a16="http://schemas.microsoft.com/office/drawing/2014/main" id="{CBE09E0B-C72C-B373-BC00-EC96A19552AF}"/>
              </a:ext>
            </a:extLst>
          </p:cNvPr>
          <p:cNvSpPr>
            <a:spLocks noGrp="1"/>
          </p:cNvSpPr>
          <p:nvPr>
            <p:ph type="ftr" sz="quarter" idx="11"/>
          </p:nvPr>
        </p:nvSpPr>
        <p:spPr>
          <a:xfrm>
            <a:off x="7617126" y="6435805"/>
            <a:ext cx="3790658" cy="294668"/>
          </a:xfrm>
        </p:spPr>
        <p:txBody>
          <a:bodyPr/>
          <a:lstStyle/>
          <a:p>
            <a:r>
              <a:rPr lang="en-US" dirty="0"/>
              <a:t>MN Medicaid EIDBI Portal Training |</a:t>
            </a:r>
          </a:p>
        </p:txBody>
      </p:sp>
    </p:spTree>
    <p:extLst>
      <p:ext uri="{BB962C8B-B14F-4D97-AF65-F5344CB8AC3E}">
        <p14:creationId xmlns:p14="http://schemas.microsoft.com/office/powerpoint/2010/main" val="4096997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33246"/>
            <a:ext cx="5640099" cy="436093"/>
          </a:xfrm>
        </p:spPr>
        <p:txBody>
          <a:bodyPr/>
          <a:lstStyle/>
          <a:p>
            <a:r>
              <a:rPr lang="en-US" dirty="0"/>
              <a:t>Atrezzo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disclaimer</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25</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153747" y="1901956"/>
            <a:ext cx="2480764" cy="1280094"/>
          </a:xfrm>
          <a:prstGeom prst="rect">
            <a:avLst/>
          </a:prstGeom>
          <a:noFill/>
        </p:spPr>
        <p:txBody>
          <a:bodyPr wrap="square" rtlCol="0">
            <a:spAutoFit/>
          </a:bodyPr>
          <a:lstStyle/>
          <a:p>
            <a:pPr marL="0" marR="0">
              <a:lnSpc>
                <a:spcPct val="107000"/>
              </a:lnSpc>
              <a:spcBef>
                <a:spcPts val="0"/>
              </a:spcBef>
              <a:spcAft>
                <a:spcPts val="800"/>
              </a:spcAft>
            </a:pPr>
            <a:r>
              <a:rPr lang="en-US" sz="1800" i="1" dirty="0">
                <a:solidFill>
                  <a:schemeClr val="bg1"/>
                </a:solidFill>
                <a:effectLst/>
                <a:ea typeface="Calibri" panose="020F0502020204030204" pitchFamily="34" charset="0"/>
                <a:cs typeface="Times New Roman" panose="02020603050405020304" pitchFamily="18" charset="0"/>
              </a:rPr>
              <a:t>Click “Agree” on the disclaimer.</a:t>
            </a:r>
          </a:p>
          <a:p>
            <a:endParaRPr lang="en-US" sz="1600" i="1" dirty="0">
              <a:solidFill>
                <a:schemeClr val="bg1"/>
              </a:solidFill>
            </a:endParaRPr>
          </a:p>
          <a:p>
            <a:endParaRPr lang="en-US" sz="1600" dirty="0">
              <a:solidFill>
                <a:schemeClr val="bg1"/>
              </a:solidFill>
            </a:endParaRPr>
          </a:p>
        </p:txBody>
      </p:sp>
      <p:grpSp>
        <p:nvGrpSpPr>
          <p:cNvPr id="19" name="Group 18">
            <a:extLst>
              <a:ext uri="{FF2B5EF4-FFF2-40B4-BE49-F238E27FC236}">
                <a16:creationId xmlns:a16="http://schemas.microsoft.com/office/drawing/2014/main" id="{8E1417E4-5F5E-4060-91AB-C23B06C8A46B}"/>
              </a:ext>
            </a:extLst>
          </p:cNvPr>
          <p:cNvGrpSpPr/>
          <p:nvPr/>
        </p:nvGrpSpPr>
        <p:grpSpPr>
          <a:xfrm>
            <a:off x="824311" y="326634"/>
            <a:ext cx="1000125" cy="771525"/>
            <a:chOff x="595821" y="5366870"/>
            <a:chExt cx="1000125" cy="771525"/>
          </a:xfrm>
        </p:grpSpPr>
        <p:sp>
          <p:nvSpPr>
            <p:cNvPr id="20" name="Oval 19">
              <a:extLst>
                <a:ext uri="{FF2B5EF4-FFF2-40B4-BE49-F238E27FC236}">
                  <a16:creationId xmlns:a16="http://schemas.microsoft.com/office/drawing/2014/main" id="{2550CF3C-51C6-4868-9A71-7D1F23FFAAE0}"/>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90CD784-7224-446A-88C4-FCAEE70B30E3}"/>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20</a:t>
              </a:r>
              <a:endParaRPr lang="en-US" sz="4800" b="1" spc="-100" dirty="0">
                <a:solidFill>
                  <a:srgbClr val="37465E"/>
                </a:solidFill>
              </a:endParaRPr>
            </a:p>
          </p:txBody>
        </p:sp>
      </p:grpSp>
      <p:pic>
        <p:nvPicPr>
          <p:cNvPr id="10" name="Picture 9">
            <a:extLst>
              <a:ext uri="{FF2B5EF4-FFF2-40B4-BE49-F238E27FC236}">
                <a16:creationId xmlns:a16="http://schemas.microsoft.com/office/drawing/2014/main" id="{7AE5BF31-0B5C-976B-52C6-6D7AD61D7D34}"/>
              </a:ext>
            </a:extLst>
          </p:cNvPr>
          <p:cNvPicPr>
            <a:picLocks noChangeAspect="1"/>
          </p:cNvPicPr>
          <p:nvPr/>
        </p:nvPicPr>
        <p:blipFill>
          <a:blip r:embed="rId4"/>
          <a:stretch>
            <a:fillRect/>
          </a:stretch>
        </p:blipFill>
        <p:spPr>
          <a:xfrm>
            <a:off x="3168681" y="1253925"/>
            <a:ext cx="7178727" cy="3481746"/>
          </a:xfrm>
          <a:prstGeom prst="rect">
            <a:avLst/>
          </a:prstGeom>
          <a:ln>
            <a:noFill/>
          </a:ln>
          <a:effectLst>
            <a:outerShdw blurRad="190500" algn="tl" rotWithShape="0">
              <a:srgbClr val="000000">
                <a:alpha val="70000"/>
              </a:srgbClr>
            </a:outerShdw>
          </a:effectLst>
        </p:spPr>
      </p:pic>
      <p:sp>
        <p:nvSpPr>
          <p:cNvPr id="5" name="Footer Placeholder 3">
            <a:extLst>
              <a:ext uri="{FF2B5EF4-FFF2-40B4-BE49-F238E27FC236}">
                <a16:creationId xmlns:a16="http://schemas.microsoft.com/office/drawing/2014/main" id="{A984CCF6-9C66-01E2-D2EB-2C052FD74825}"/>
              </a:ext>
            </a:extLst>
          </p:cNvPr>
          <p:cNvSpPr>
            <a:spLocks noGrp="1"/>
          </p:cNvSpPr>
          <p:nvPr>
            <p:ph type="ftr" sz="quarter" idx="11"/>
          </p:nvPr>
        </p:nvSpPr>
        <p:spPr>
          <a:xfrm>
            <a:off x="7617126" y="6435805"/>
            <a:ext cx="3790658" cy="294668"/>
          </a:xfrm>
        </p:spPr>
        <p:txBody>
          <a:bodyPr/>
          <a:lstStyle/>
          <a:p>
            <a:r>
              <a:rPr lang="en-US" dirty="0"/>
              <a:t>MN Medicaid EIDBI Portal Training |</a:t>
            </a:r>
          </a:p>
        </p:txBody>
      </p:sp>
    </p:spTree>
    <p:extLst>
      <p:ext uri="{BB962C8B-B14F-4D97-AF65-F5344CB8AC3E}">
        <p14:creationId xmlns:p14="http://schemas.microsoft.com/office/powerpoint/2010/main" val="1020739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33246"/>
            <a:ext cx="5640099" cy="436093"/>
          </a:xfrm>
        </p:spPr>
        <p:txBody>
          <a:bodyPr/>
          <a:lstStyle/>
          <a:p>
            <a:r>
              <a:rPr lang="en-US" dirty="0"/>
              <a:t>Atrezzo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67468" y="1187599"/>
            <a:ext cx="2396971" cy="1470924"/>
          </a:xfrm>
        </p:spPr>
        <p:txBody>
          <a:bodyPr/>
          <a:lstStyle/>
          <a:p>
            <a:pPr marL="0" indent="0" algn="ctr">
              <a:buNone/>
            </a:pPr>
            <a:r>
              <a:rPr lang="en-US" sz="2000" cap="all" dirty="0">
                <a:solidFill>
                  <a:schemeClr val="bg1"/>
                </a:solidFill>
              </a:rPr>
              <a:t>completion</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26</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95080" y="1605865"/>
            <a:ext cx="2541745" cy="3631763"/>
          </a:xfrm>
          <a:prstGeom prst="rect">
            <a:avLst/>
          </a:prstGeom>
          <a:noFill/>
        </p:spPr>
        <p:txBody>
          <a:bodyPr wrap="square" rtlCol="0">
            <a:spAutoFit/>
          </a:bodyPr>
          <a:lstStyle/>
          <a:p>
            <a:r>
              <a:rPr lang="en-US" sz="1800" dirty="0">
                <a:solidFill>
                  <a:schemeClr val="bg1"/>
                </a:solidFill>
              </a:rPr>
              <a:t>Completed request that is now ready for review by Kepro staff.</a:t>
            </a:r>
          </a:p>
          <a:p>
            <a:pPr>
              <a:spcAft>
                <a:spcPts val="600"/>
              </a:spcAft>
              <a:buClr>
                <a:srgbClr val="EF8A45"/>
              </a:buClr>
            </a:pPr>
            <a:endParaRPr lang="en-US" sz="600" b="0" i="1" dirty="0">
              <a:solidFill>
                <a:schemeClr val="bg1"/>
              </a:solidFill>
              <a:effectLst/>
            </a:endParaRPr>
          </a:p>
          <a:p>
            <a:pPr>
              <a:spcAft>
                <a:spcPts val="600"/>
              </a:spcAft>
              <a:buClr>
                <a:srgbClr val="EF8A45"/>
              </a:buClr>
            </a:pPr>
            <a:r>
              <a:rPr lang="en-US" sz="1600" b="0" i="1" dirty="0">
                <a:solidFill>
                  <a:schemeClr val="bg1"/>
                </a:solidFill>
                <a:effectLst/>
              </a:rPr>
              <a:t>Please print or record case number. This will allow for tracking case status, checking for pended information requests or to enter questions into the messaging system.</a:t>
            </a:r>
            <a:endParaRPr lang="en-US" sz="1600" i="1" dirty="0">
              <a:solidFill>
                <a:schemeClr val="bg1"/>
              </a:solidFill>
            </a:endParaRPr>
          </a:p>
          <a:p>
            <a:endParaRPr lang="en-US" sz="1600" i="1" dirty="0">
              <a:solidFill>
                <a:schemeClr val="bg1"/>
              </a:solidFill>
            </a:endParaRPr>
          </a:p>
          <a:p>
            <a:endParaRPr lang="en-US" sz="1600" dirty="0">
              <a:solidFill>
                <a:schemeClr val="bg1"/>
              </a:solidFill>
            </a:endParaRPr>
          </a:p>
        </p:txBody>
      </p:sp>
      <p:grpSp>
        <p:nvGrpSpPr>
          <p:cNvPr id="19" name="Group 18">
            <a:extLst>
              <a:ext uri="{FF2B5EF4-FFF2-40B4-BE49-F238E27FC236}">
                <a16:creationId xmlns:a16="http://schemas.microsoft.com/office/drawing/2014/main" id="{8E1417E4-5F5E-4060-91AB-C23B06C8A46B}"/>
              </a:ext>
            </a:extLst>
          </p:cNvPr>
          <p:cNvGrpSpPr/>
          <p:nvPr/>
        </p:nvGrpSpPr>
        <p:grpSpPr>
          <a:xfrm>
            <a:off x="824311" y="326634"/>
            <a:ext cx="1000125" cy="771525"/>
            <a:chOff x="595821" y="5366870"/>
            <a:chExt cx="1000125" cy="771525"/>
          </a:xfrm>
        </p:grpSpPr>
        <p:sp>
          <p:nvSpPr>
            <p:cNvPr id="20" name="Oval 19">
              <a:extLst>
                <a:ext uri="{FF2B5EF4-FFF2-40B4-BE49-F238E27FC236}">
                  <a16:creationId xmlns:a16="http://schemas.microsoft.com/office/drawing/2014/main" id="{2550CF3C-51C6-4868-9A71-7D1F23FFAAE0}"/>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90CD784-7224-446A-88C4-FCAEE70B30E3}"/>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21</a:t>
              </a:r>
              <a:endParaRPr lang="en-US" sz="4800" b="1" spc="-100" dirty="0">
                <a:solidFill>
                  <a:srgbClr val="37465E"/>
                </a:solidFill>
              </a:endParaRPr>
            </a:p>
          </p:txBody>
        </p:sp>
      </p:grpSp>
      <p:grpSp>
        <p:nvGrpSpPr>
          <p:cNvPr id="14" name="Group 13">
            <a:extLst>
              <a:ext uri="{FF2B5EF4-FFF2-40B4-BE49-F238E27FC236}">
                <a16:creationId xmlns:a16="http://schemas.microsoft.com/office/drawing/2014/main" id="{20C3D7A3-A75A-AF0C-758F-61DA1555C631}"/>
              </a:ext>
            </a:extLst>
          </p:cNvPr>
          <p:cNvGrpSpPr/>
          <p:nvPr/>
        </p:nvGrpSpPr>
        <p:grpSpPr>
          <a:xfrm>
            <a:off x="3124199" y="1421150"/>
            <a:ext cx="7880405" cy="4031972"/>
            <a:chOff x="3124199" y="1421150"/>
            <a:chExt cx="7880405" cy="4031972"/>
          </a:xfrm>
        </p:grpSpPr>
        <p:pic>
          <p:nvPicPr>
            <p:cNvPr id="5" name="Picture 4" descr="Graphical user interface, website&#10;&#10;Description automatically generated">
              <a:extLst>
                <a:ext uri="{FF2B5EF4-FFF2-40B4-BE49-F238E27FC236}">
                  <a16:creationId xmlns:a16="http://schemas.microsoft.com/office/drawing/2014/main" id="{BE3DD2D2-32DA-293F-5B60-8DA2C34D9D49}"/>
                </a:ext>
              </a:extLst>
            </p:cNvPr>
            <p:cNvPicPr>
              <a:picLocks noChangeAspect="1"/>
            </p:cNvPicPr>
            <p:nvPr/>
          </p:nvPicPr>
          <p:blipFill>
            <a:blip r:embed="rId4"/>
            <a:stretch>
              <a:fillRect/>
            </a:stretch>
          </p:blipFill>
          <p:spPr>
            <a:xfrm>
              <a:off x="3124199" y="1421150"/>
              <a:ext cx="7880405" cy="4031972"/>
            </a:xfrm>
            <a:prstGeom prst="rect">
              <a:avLst/>
            </a:prstGeom>
            <a:ln>
              <a:noFill/>
            </a:ln>
            <a:effectLst>
              <a:outerShdw blurRad="190500" algn="tl" rotWithShape="0">
                <a:srgbClr val="000000">
                  <a:alpha val="70000"/>
                </a:srgbClr>
              </a:outerShdw>
            </a:effectLst>
          </p:spPr>
        </p:pic>
        <p:sp>
          <p:nvSpPr>
            <p:cNvPr id="11" name="Rectangle: Rounded Corners 10">
              <a:extLst>
                <a:ext uri="{FF2B5EF4-FFF2-40B4-BE49-F238E27FC236}">
                  <a16:creationId xmlns:a16="http://schemas.microsoft.com/office/drawing/2014/main" id="{2D88C0F8-2ED1-FED0-5B8E-B284C3F85E82}"/>
                </a:ext>
              </a:extLst>
            </p:cNvPr>
            <p:cNvSpPr/>
            <p:nvPr/>
          </p:nvSpPr>
          <p:spPr>
            <a:xfrm>
              <a:off x="3760967" y="2528515"/>
              <a:ext cx="588396" cy="36506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49EFF09-F37D-02AB-CF2C-70B6274FD457}"/>
                </a:ext>
              </a:extLst>
            </p:cNvPr>
            <p:cNvSpPr/>
            <p:nvPr/>
          </p:nvSpPr>
          <p:spPr>
            <a:xfrm>
              <a:off x="7529885" y="3896139"/>
              <a:ext cx="739472" cy="954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ooter Placeholder 3">
            <a:extLst>
              <a:ext uri="{FF2B5EF4-FFF2-40B4-BE49-F238E27FC236}">
                <a16:creationId xmlns:a16="http://schemas.microsoft.com/office/drawing/2014/main" id="{0C8FF3C6-2002-4C19-42B4-69ED320C5A5C}"/>
              </a:ext>
            </a:extLst>
          </p:cNvPr>
          <p:cNvSpPr>
            <a:spLocks noGrp="1"/>
          </p:cNvSpPr>
          <p:nvPr>
            <p:ph type="ftr" sz="quarter" idx="11"/>
          </p:nvPr>
        </p:nvSpPr>
        <p:spPr>
          <a:xfrm>
            <a:off x="7617126" y="6435805"/>
            <a:ext cx="3790658" cy="294668"/>
          </a:xfrm>
        </p:spPr>
        <p:txBody>
          <a:bodyPr/>
          <a:lstStyle/>
          <a:p>
            <a:r>
              <a:rPr lang="en-US" dirty="0"/>
              <a:t>MN Medicaid EIDBI Portal Training |</a:t>
            </a:r>
          </a:p>
        </p:txBody>
      </p:sp>
    </p:spTree>
    <p:extLst>
      <p:ext uri="{BB962C8B-B14F-4D97-AF65-F5344CB8AC3E}">
        <p14:creationId xmlns:p14="http://schemas.microsoft.com/office/powerpoint/2010/main" val="1974717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275950" y="296315"/>
            <a:ext cx="5640099" cy="436093"/>
          </a:xfrm>
        </p:spPr>
        <p:txBody>
          <a:bodyPr/>
          <a:lstStyle/>
          <a:p>
            <a:r>
              <a:rPr lang="en-US" dirty="0"/>
              <a:t>Atrezzo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Error messages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27</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125889" y="1852352"/>
            <a:ext cx="2480764" cy="2800767"/>
          </a:xfrm>
          <a:prstGeom prst="rect">
            <a:avLst/>
          </a:prstGeom>
          <a:noFill/>
        </p:spPr>
        <p:txBody>
          <a:bodyPr wrap="square" rtlCol="0">
            <a:spAutoFit/>
          </a:bodyPr>
          <a:lstStyle/>
          <a:p>
            <a:r>
              <a:rPr lang="en-US" sz="1600" dirty="0">
                <a:solidFill>
                  <a:schemeClr val="bg1"/>
                </a:solidFill>
              </a:rPr>
              <a:t>If applicable, error messages will appear, prohibiting request submission.</a:t>
            </a:r>
          </a:p>
          <a:p>
            <a:endParaRPr lang="en-US" sz="1600" dirty="0">
              <a:solidFill>
                <a:schemeClr val="bg1"/>
              </a:solidFill>
            </a:endParaRPr>
          </a:p>
          <a:p>
            <a:r>
              <a:rPr lang="en-US" sz="1600" i="1" dirty="0">
                <a:solidFill>
                  <a:schemeClr val="bg1"/>
                </a:solidFill>
              </a:rPr>
              <a:t>Errors will disappear as information is added or corrected.</a:t>
            </a:r>
          </a:p>
          <a:p>
            <a:endParaRPr lang="en-US" sz="1600" dirty="0">
              <a:solidFill>
                <a:schemeClr val="bg1"/>
              </a:solidFill>
            </a:endParaRPr>
          </a:p>
          <a:p>
            <a:endParaRPr lang="en-US" sz="1600" i="1" dirty="0">
              <a:solidFill>
                <a:schemeClr val="bg1"/>
              </a:solidFill>
            </a:endParaRPr>
          </a:p>
          <a:p>
            <a:endParaRPr lang="en-US" sz="1600" dirty="0">
              <a:solidFill>
                <a:schemeClr val="bg1"/>
              </a:solidFill>
            </a:endParaRPr>
          </a:p>
        </p:txBody>
      </p:sp>
      <p:sp>
        <p:nvSpPr>
          <p:cNvPr id="21" name="Oval 20">
            <a:extLst>
              <a:ext uri="{FF2B5EF4-FFF2-40B4-BE49-F238E27FC236}">
                <a16:creationId xmlns:a16="http://schemas.microsoft.com/office/drawing/2014/main" id="{B9E94F74-3615-4885-AEE5-199B87417BA5}"/>
              </a:ext>
            </a:extLst>
          </p:cNvPr>
          <p:cNvSpPr/>
          <p:nvPr/>
        </p:nvSpPr>
        <p:spPr>
          <a:xfrm>
            <a:off x="824311" y="326634"/>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1EB17B06-984B-4359-99C1-86ADFE4F2C94}"/>
              </a:ext>
            </a:extLst>
          </p:cNvPr>
          <p:cNvSpPr txBox="1"/>
          <p:nvPr/>
        </p:nvSpPr>
        <p:spPr>
          <a:xfrm>
            <a:off x="824311" y="349979"/>
            <a:ext cx="1000125" cy="707886"/>
          </a:xfrm>
          <a:prstGeom prst="rect">
            <a:avLst/>
          </a:prstGeom>
          <a:noFill/>
        </p:spPr>
        <p:txBody>
          <a:bodyPr wrap="square" rtlCol="0">
            <a:spAutoFit/>
          </a:bodyPr>
          <a:lstStyle/>
          <a:p>
            <a:r>
              <a:rPr lang="en-US" sz="4000" b="1" spc="-100" dirty="0">
                <a:solidFill>
                  <a:srgbClr val="37465E"/>
                </a:solidFill>
              </a:rPr>
              <a:t>22</a:t>
            </a:r>
            <a:endParaRPr lang="en-US" sz="4800" b="1" spc="-100" dirty="0">
              <a:solidFill>
                <a:srgbClr val="37465E"/>
              </a:solidFill>
            </a:endParaRPr>
          </a:p>
        </p:txBody>
      </p:sp>
      <p:pic>
        <p:nvPicPr>
          <p:cNvPr id="1026" name="Picture 2" descr="image">
            <a:extLst>
              <a:ext uri="{FF2B5EF4-FFF2-40B4-BE49-F238E27FC236}">
                <a16:creationId xmlns:a16="http://schemas.microsoft.com/office/drawing/2014/main" id="{837D063C-7CC8-688E-8BF0-79DC2774C6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5" t="10041" r="4756" b="18355"/>
          <a:stretch/>
        </p:blipFill>
        <p:spPr bwMode="auto">
          <a:xfrm>
            <a:off x="2851121" y="1298777"/>
            <a:ext cx="8892965" cy="4132537"/>
          </a:xfrm>
          <a:prstGeom prst="rect">
            <a:avLst/>
          </a:prstGeom>
          <a:noFill/>
          <a:extLst>
            <a:ext uri="{909E8E84-426E-40DD-AFC4-6F175D3DCCD1}">
              <a14:hiddenFill xmlns:a14="http://schemas.microsoft.com/office/drawing/2010/main">
                <a:solidFill>
                  <a:srgbClr val="FFFFFF"/>
                </a:solidFill>
              </a14:hiddenFill>
            </a:ext>
          </a:extLst>
        </p:spPr>
      </p:pic>
      <p:sp>
        <p:nvSpPr>
          <p:cNvPr id="11" name="Callout: Line 10">
            <a:extLst>
              <a:ext uri="{FF2B5EF4-FFF2-40B4-BE49-F238E27FC236}">
                <a16:creationId xmlns:a16="http://schemas.microsoft.com/office/drawing/2014/main" id="{30721A93-96F3-25F3-AF87-CF390A82B576}"/>
              </a:ext>
            </a:extLst>
          </p:cNvPr>
          <p:cNvSpPr/>
          <p:nvPr/>
        </p:nvSpPr>
        <p:spPr>
          <a:xfrm>
            <a:off x="6292972" y="2022346"/>
            <a:ext cx="4238625" cy="490734"/>
          </a:xfrm>
          <a:prstGeom prst="borderCallout1">
            <a:avLst>
              <a:gd name="adj1" fmla="val 45924"/>
              <a:gd name="adj2" fmla="val -243"/>
              <a:gd name="adj3" fmla="val 124146"/>
              <a:gd name="adj4" fmla="val -55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If “Invalid Provider Type” error message appears, an incorrect provider type was selected.</a:t>
            </a:r>
          </a:p>
        </p:txBody>
      </p:sp>
      <p:sp>
        <p:nvSpPr>
          <p:cNvPr id="5" name="Footer Placeholder 3">
            <a:extLst>
              <a:ext uri="{FF2B5EF4-FFF2-40B4-BE49-F238E27FC236}">
                <a16:creationId xmlns:a16="http://schemas.microsoft.com/office/drawing/2014/main" id="{570D259D-FE42-ABD9-6C34-86659E43B7EB}"/>
              </a:ext>
            </a:extLst>
          </p:cNvPr>
          <p:cNvSpPr>
            <a:spLocks noGrp="1"/>
          </p:cNvSpPr>
          <p:nvPr>
            <p:ph type="ftr" sz="quarter" idx="11"/>
          </p:nvPr>
        </p:nvSpPr>
        <p:spPr>
          <a:xfrm>
            <a:off x="7617126" y="6435805"/>
            <a:ext cx="3790658" cy="294668"/>
          </a:xfrm>
        </p:spPr>
        <p:txBody>
          <a:bodyPr/>
          <a:lstStyle/>
          <a:p>
            <a:r>
              <a:rPr lang="en-US" dirty="0"/>
              <a:t>MN Medicaid EIDBI Portal Training |</a:t>
            </a:r>
          </a:p>
        </p:txBody>
      </p:sp>
    </p:spTree>
    <p:extLst>
      <p:ext uri="{BB962C8B-B14F-4D97-AF65-F5344CB8AC3E}">
        <p14:creationId xmlns:p14="http://schemas.microsoft.com/office/powerpoint/2010/main" val="370282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275950" y="296315"/>
            <a:ext cx="5640099" cy="436093"/>
          </a:xfrm>
        </p:spPr>
        <p:txBody>
          <a:bodyPr/>
          <a:lstStyle/>
          <a:p>
            <a:r>
              <a:rPr lang="en-US" dirty="0"/>
              <a:t>Atrezzo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8"/>
            <a:ext cx="2396971" cy="2870051"/>
          </a:xfrm>
        </p:spPr>
        <p:txBody>
          <a:bodyPr/>
          <a:lstStyle/>
          <a:p>
            <a:pPr marL="0" indent="0" algn="ctr">
              <a:buNone/>
            </a:pPr>
            <a:r>
              <a:rPr lang="en-US" sz="2000" cap="all">
                <a:solidFill>
                  <a:schemeClr val="bg1"/>
                </a:solidFill>
              </a:rPr>
              <a:t>Authorization Checklist</a:t>
            </a:r>
          </a:p>
          <a:p>
            <a:pPr marL="0" indent="0" algn="ctr">
              <a:buNone/>
            </a:pPr>
            <a:endParaRPr lang="en-US" sz="2000" cap="all" dirty="0">
              <a:solidFill>
                <a:schemeClr val="bg1"/>
              </a:solidFill>
            </a:endParaRP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28</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1" name="Oval 20">
            <a:extLst>
              <a:ext uri="{FF2B5EF4-FFF2-40B4-BE49-F238E27FC236}">
                <a16:creationId xmlns:a16="http://schemas.microsoft.com/office/drawing/2014/main" id="{B9E94F74-3615-4885-AEE5-199B87417BA5}"/>
              </a:ext>
            </a:extLst>
          </p:cNvPr>
          <p:cNvSpPr/>
          <p:nvPr/>
        </p:nvSpPr>
        <p:spPr>
          <a:xfrm>
            <a:off x="824311" y="326634"/>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23</a:t>
            </a:r>
          </a:p>
        </p:txBody>
      </p:sp>
      <p:sp>
        <p:nvSpPr>
          <p:cNvPr id="23" name="TextBox 22">
            <a:extLst>
              <a:ext uri="{FF2B5EF4-FFF2-40B4-BE49-F238E27FC236}">
                <a16:creationId xmlns:a16="http://schemas.microsoft.com/office/drawing/2014/main" id="{1EB17B06-984B-4359-99C1-86ADFE4F2C94}"/>
              </a:ext>
            </a:extLst>
          </p:cNvPr>
          <p:cNvSpPr txBox="1"/>
          <p:nvPr/>
        </p:nvSpPr>
        <p:spPr>
          <a:xfrm>
            <a:off x="1812922" y="712396"/>
            <a:ext cx="1000125" cy="707886"/>
          </a:xfrm>
          <a:prstGeom prst="rect">
            <a:avLst/>
          </a:prstGeom>
          <a:noFill/>
        </p:spPr>
        <p:txBody>
          <a:bodyPr wrap="square" rtlCol="0">
            <a:spAutoFit/>
          </a:bodyPr>
          <a:lstStyle/>
          <a:p>
            <a:r>
              <a:rPr lang="en-US" sz="4000" b="1" spc="-100" dirty="0">
                <a:solidFill>
                  <a:srgbClr val="37465E"/>
                </a:solidFill>
              </a:rPr>
              <a:t>22</a:t>
            </a:r>
            <a:endParaRPr lang="en-US" sz="4800" b="1" spc="-100" dirty="0">
              <a:solidFill>
                <a:srgbClr val="37465E"/>
              </a:solidFill>
            </a:endParaRPr>
          </a:p>
        </p:txBody>
      </p:sp>
      <p:pic>
        <p:nvPicPr>
          <p:cNvPr id="5" name="Picture 4">
            <a:extLst>
              <a:ext uri="{FF2B5EF4-FFF2-40B4-BE49-F238E27FC236}">
                <a16:creationId xmlns:a16="http://schemas.microsoft.com/office/drawing/2014/main" id="{BEFCA0B7-4960-9226-AB4E-6992FA19ED10}"/>
              </a:ext>
            </a:extLst>
          </p:cNvPr>
          <p:cNvPicPr>
            <a:picLocks noChangeAspect="1"/>
          </p:cNvPicPr>
          <p:nvPr/>
        </p:nvPicPr>
        <p:blipFill>
          <a:blip r:embed="rId4"/>
          <a:stretch>
            <a:fillRect/>
          </a:stretch>
        </p:blipFill>
        <p:spPr>
          <a:xfrm>
            <a:off x="3429381" y="1041747"/>
            <a:ext cx="3838575" cy="4981575"/>
          </a:xfrm>
          <a:prstGeom prst="rect">
            <a:avLst/>
          </a:prstGeom>
          <a:ln w="19050">
            <a:solidFill>
              <a:schemeClr val="tx1"/>
            </a:solidFill>
          </a:ln>
        </p:spPr>
      </p:pic>
      <p:pic>
        <p:nvPicPr>
          <p:cNvPr id="10" name="Picture 9">
            <a:extLst>
              <a:ext uri="{FF2B5EF4-FFF2-40B4-BE49-F238E27FC236}">
                <a16:creationId xmlns:a16="http://schemas.microsoft.com/office/drawing/2014/main" id="{DF4C51AA-5A85-5355-5D5E-D043C6FB43B6}"/>
              </a:ext>
            </a:extLst>
          </p:cNvPr>
          <p:cNvPicPr>
            <a:picLocks noChangeAspect="1"/>
          </p:cNvPicPr>
          <p:nvPr/>
        </p:nvPicPr>
        <p:blipFill>
          <a:blip r:embed="rId5"/>
          <a:stretch>
            <a:fillRect/>
          </a:stretch>
        </p:blipFill>
        <p:spPr>
          <a:xfrm>
            <a:off x="7617126" y="1013790"/>
            <a:ext cx="3895725" cy="5000625"/>
          </a:xfrm>
          <a:prstGeom prst="rect">
            <a:avLst/>
          </a:prstGeom>
          <a:ln w="19050">
            <a:solidFill>
              <a:schemeClr val="tx1"/>
            </a:solidFill>
          </a:ln>
        </p:spPr>
      </p:pic>
      <p:sp>
        <p:nvSpPr>
          <p:cNvPr id="2" name="TextBox 1">
            <a:extLst>
              <a:ext uri="{FF2B5EF4-FFF2-40B4-BE49-F238E27FC236}">
                <a16:creationId xmlns:a16="http://schemas.microsoft.com/office/drawing/2014/main" id="{DA18C2EC-7A2F-4954-AA98-C91C759C8C8B}"/>
              </a:ext>
            </a:extLst>
          </p:cNvPr>
          <p:cNvSpPr txBox="1"/>
          <p:nvPr/>
        </p:nvSpPr>
        <p:spPr>
          <a:xfrm>
            <a:off x="217714" y="2159726"/>
            <a:ext cx="2396971" cy="2308324"/>
          </a:xfrm>
          <a:prstGeom prst="rect">
            <a:avLst/>
          </a:prstGeom>
          <a:noFill/>
        </p:spPr>
        <p:txBody>
          <a:bodyPr wrap="square" rtlCol="0">
            <a:spAutoFit/>
          </a:bodyPr>
          <a:lstStyle/>
          <a:p>
            <a:r>
              <a:rPr lang="en-US" b="1" dirty="0">
                <a:solidFill>
                  <a:schemeClr val="bg1"/>
                </a:solidFill>
              </a:rPr>
              <a:t>CMDE:</a:t>
            </a:r>
          </a:p>
          <a:p>
            <a:r>
              <a:rPr lang="en-US" sz="1800" u="sng" dirty="0">
                <a:solidFill>
                  <a:schemeClr val="accent1">
                    <a:lumMod val="40000"/>
                    <a:lumOff val="60000"/>
                  </a:schemeClr>
                </a:solidFill>
                <a:effectLst/>
                <a:latin typeface="Calibri" panose="020F0502020204030204" pitchFamily="34" charset="0"/>
                <a:ea typeface="Calibri" panose="020F0502020204030204" pitchFamily="34" charset="0"/>
                <a:hlinkClick r:id="rId6"/>
              </a:rPr>
              <a:t>Kepro Service Authorization Checklist</a:t>
            </a:r>
            <a:endParaRPr lang="en-US" sz="1800" u="sng" dirty="0">
              <a:solidFill>
                <a:schemeClr val="accent1">
                  <a:lumMod val="40000"/>
                  <a:lumOff val="60000"/>
                </a:schemeClr>
              </a:solidFill>
              <a:effectLst/>
              <a:latin typeface="Calibri" panose="020F0502020204030204" pitchFamily="34" charset="0"/>
              <a:ea typeface="Calibri" panose="020F0502020204030204" pitchFamily="34" charset="0"/>
            </a:endParaRPr>
          </a:p>
          <a:p>
            <a:endParaRPr lang="en-US" u="sng" dirty="0">
              <a:solidFill>
                <a:srgbClr val="0563C1"/>
              </a:solidFill>
              <a:latin typeface="Calibri" panose="020F0502020204030204" pitchFamily="34" charset="0"/>
              <a:ea typeface="Calibri" panose="020F0502020204030204" pitchFamily="34" charset="0"/>
            </a:endParaRPr>
          </a:p>
          <a:p>
            <a:r>
              <a:rPr lang="en-US" sz="1800" b="1" dirty="0">
                <a:solidFill>
                  <a:schemeClr val="bg1"/>
                </a:solidFill>
                <a:effectLst/>
                <a:latin typeface="Calibri" panose="020F0502020204030204" pitchFamily="34" charset="0"/>
                <a:ea typeface="Calibri" panose="020F0502020204030204" pitchFamily="34" charset="0"/>
              </a:rPr>
              <a:t>ITP: </a:t>
            </a:r>
          </a:p>
          <a:p>
            <a:r>
              <a:rPr lang="en-US" sz="1800" dirty="0">
                <a:effectLst/>
                <a:latin typeface="Calibri" panose="020F0502020204030204" pitchFamily="34" charset="0"/>
                <a:ea typeface="Calibri" panose="020F0502020204030204" pitchFamily="34" charset="0"/>
                <a:hlinkClick r:id="rId7"/>
              </a:rPr>
              <a:t>Kepro Service Authorization </a:t>
            </a:r>
            <a:r>
              <a:rPr lang="en-US" u="sng" dirty="0">
                <a:solidFill>
                  <a:schemeClr val="accent1">
                    <a:lumMod val="40000"/>
                    <a:lumOff val="60000"/>
                  </a:schemeClr>
                </a:solidFill>
                <a:latin typeface="Calibri" panose="020F0502020204030204" pitchFamily="34" charset="0"/>
                <a:hlinkClick r:id="rId7">
                  <a:extLst>
                    <a:ext uri="{A12FA001-AC4F-418D-AE19-62706E023703}">
                      <ahyp:hlinkClr xmlns:ahyp="http://schemas.microsoft.com/office/drawing/2018/hyperlinkcolor" val="tx"/>
                    </a:ext>
                  </a:extLst>
                </a:hlinkClick>
              </a:rPr>
              <a:t>Check</a:t>
            </a:r>
            <a:r>
              <a:rPr lang="en-US" u="sng" dirty="0">
                <a:solidFill>
                  <a:schemeClr val="accent1">
                    <a:lumMod val="40000"/>
                    <a:lumOff val="60000"/>
                  </a:schemeClr>
                </a:solidFill>
                <a:latin typeface="Calibri" panose="020F0502020204030204" pitchFamily="34" charset="0"/>
              </a:rPr>
              <a:t>list</a:t>
            </a:r>
          </a:p>
          <a:p>
            <a:endParaRPr lang="en-US" dirty="0"/>
          </a:p>
        </p:txBody>
      </p:sp>
      <p:sp>
        <p:nvSpPr>
          <p:cNvPr id="11" name="Footer Placeholder 3">
            <a:extLst>
              <a:ext uri="{FF2B5EF4-FFF2-40B4-BE49-F238E27FC236}">
                <a16:creationId xmlns:a16="http://schemas.microsoft.com/office/drawing/2014/main" id="{8611B6B0-8D75-C517-C569-41CDC45A874D}"/>
              </a:ext>
            </a:extLst>
          </p:cNvPr>
          <p:cNvSpPr>
            <a:spLocks noGrp="1"/>
          </p:cNvSpPr>
          <p:nvPr>
            <p:ph type="ftr" sz="quarter" idx="11"/>
          </p:nvPr>
        </p:nvSpPr>
        <p:spPr>
          <a:xfrm>
            <a:off x="7617126" y="6435805"/>
            <a:ext cx="3790658" cy="294668"/>
          </a:xfrm>
        </p:spPr>
        <p:txBody>
          <a:bodyPr/>
          <a:lstStyle/>
          <a:p>
            <a:r>
              <a:rPr lang="en-US" dirty="0"/>
              <a:t>MN Medicaid EIDBI Portal Training |</a:t>
            </a:r>
          </a:p>
        </p:txBody>
      </p:sp>
    </p:spTree>
    <p:extLst>
      <p:ext uri="{BB962C8B-B14F-4D97-AF65-F5344CB8AC3E}">
        <p14:creationId xmlns:p14="http://schemas.microsoft.com/office/powerpoint/2010/main" val="171386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C33FD3-3651-64F9-2D55-7A6818EAFF17}"/>
              </a:ext>
            </a:extLst>
          </p:cNvPr>
          <p:cNvSpPr>
            <a:spLocks noGrp="1"/>
          </p:cNvSpPr>
          <p:nvPr>
            <p:ph type="body" idx="14"/>
          </p:nvPr>
        </p:nvSpPr>
        <p:spPr>
          <a:xfrm>
            <a:off x="5641719" y="1653012"/>
            <a:ext cx="5309816" cy="685160"/>
          </a:xfrm>
        </p:spPr>
        <p:txBody>
          <a:bodyPr/>
          <a:lstStyle/>
          <a:p>
            <a:r>
              <a:rPr lang="en-US" sz="2000" dirty="0"/>
              <a:t>MOST COMMON REASONS FOR A REJECTED CASE/ADMINISTRATIVE DENIAL</a:t>
            </a:r>
          </a:p>
        </p:txBody>
      </p:sp>
      <p:sp>
        <p:nvSpPr>
          <p:cNvPr id="3" name="Title 2">
            <a:extLst>
              <a:ext uri="{FF2B5EF4-FFF2-40B4-BE49-F238E27FC236}">
                <a16:creationId xmlns:a16="http://schemas.microsoft.com/office/drawing/2014/main" id="{94287063-025E-4FAF-9A2E-B9DF53855029}"/>
              </a:ext>
            </a:extLst>
          </p:cNvPr>
          <p:cNvSpPr>
            <a:spLocks noGrp="1"/>
          </p:cNvSpPr>
          <p:nvPr>
            <p:ph type="title"/>
          </p:nvPr>
        </p:nvSpPr>
        <p:spPr>
          <a:xfrm>
            <a:off x="5547133" y="797285"/>
            <a:ext cx="4701511" cy="436093"/>
          </a:xfrm>
        </p:spPr>
        <p:txBody>
          <a:bodyPr/>
          <a:lstStyle/>
          <a:p>
            <a:r>
              <a:rPr lang="en-US" sz="2800" dirty="0"/>
              <a:t>CASE DENIAL REASONS</a:t>
            </a:r>
          </a:p>
        </p:txBody>
      </p:sp>
      <p:pic>
        <p:nvPicPr>
          <p:cNvPr id="10" name="Picture Placeholder 9" descr="A person typing on a keyboard">
            <a:extLst>
              <a:ext uri="{FF2B5EF4-FFF2-40B4-BE49-F238E27FC236}">
                <a16:creationId xmlns:a16="http://schemas.microsoft.com/office/drawing/2014/main" id="{67C5A271-1A7C-B419-5AE7-9B63BEB1027A}"/>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1466" r="21466"/>
          <a:stretch>
            <a:fillRect/>
          </a:stretch>
        </p:blipFill>
        <p:spPr>
          <a:xfrm>
            <a:off x="642891" y="647700"/>
            <a:ext cx="4356261" cy="5093881"/>
          </a:xfrm>
        </p:spPr>
      </p:pic>
      <p:sp>
        <p:nvSpPr>
          <p:cNvPr id="6" name="Text Placeholder 5">
            <a:extLst>
              <a:ext uri="{FF2B5EF4-FFF2-40B4-BE49-F238E27FC236}">
                <a16:creationId xmlns:a16="http://schemas.microsoft.com/office/drawing/2014/main" id="{9CE2C723-C8B8-51F7-7496-29F246A1F0F4}"/>
              </a:ext>
            </a:extLst>
          </p:cNvPr>
          <p:cNvSpPr>
            <a:spLocks noGrp="1"/>
          </p:cNvSpPr>
          <p:nvPr>
            <p:ph type="body" sz="quarter" idx="18"/>
          </p:nvPr>
        </p:nvSpPr>
        <p:spPr>
          <a:xfrm>
            <a:off x="5651244" y="2562447"/>
            <a:ext cx="4861056" cy="3062175"/>
          </a:xfrm>
        </p:spPr>
        <p:txBody>
          <a:bodyPr/>
          <a:lstStyle/>
          <a:p>
            <a:pPr>
              <a:lnSpc>
                <a:spcPct val="150000"/>
              </a:lnSpc>
              <a:spcBef>
                <a:spcPts val="0"/>
              </a:spcBef>
            </a:pPr>
            <a:r>
              <a:rPr lang="en-US" sz="1800" dirty="0">
                <a:solidFill>
                  <a:srgbClr val="546980"/>
                </a:solidFill>
                <a:effectLst/>
                <a:latin typeface="Calibri" panose="020F0502020204030204" pitchFamily="34" charset="0"/>
                <a:ea typeface="Times New Roman" panose="02020603050405020304" pitchFamily="18" charset="0"/>
              </a:rPr>
              <a:t>Active PPHP</a:t>
            </a:r>
            <a:endParaRPr lang="en-US" sz="1800" dirty="0">
              <a:solidFill>
                <a:srgbClr val="546980"/>
              </a:solidFill>
              <a:effectLst/>
              <a:latin typeface="Calibri" panose="020F0502020204030204" pitchFamily="34" charset="0"/>
              <a:ea typeface="Calibri" panose="020F0502020204030204" pitchFamily="34" charset="0"/>
            </a:endParaRPr>
          </a:p>
          <a:p>
            <a:pPr>
              <a:lnSpc>
                <a:spcPct val="150000"/>
              </a:lnSpc>
              <a:spcBef>
                <a:spcPts val="0"/>
              </a:spcBef>
            </a:pPr>
            <a:r>
              <a:rPr lang="en-US" sz="1800" dirty="0">
                <a:solidFill>
                  <a:srgbClr val="546980"/>
                </a:solidFill>
                <a:effectLst/>
                <a:latin typeface="Calibri" panose="020F0502020204030204" pitchFamily="34" charset="0"/>
                <a:ea typeface="Times New Roman" panose="02020603050405020304" pitchFamily="18" charset="0"/>
              </a:rPr>
              <a:t>PHI</a:t>
            </a:r>
            <a:endParaRPr lang="en-US" sz="1800" dirty="0">
              <a:solidFill>
                <a:srgbClr val="546980"/>
              </a:solidFill>
              <a:effectLst/>
              <a:latin typeface="Calibri" panose="020F0502020204030204" pitchFamily="34" charset="0"/>
              <a:ea typeface="Calibri" panose="020F0502020204030204" pitchFamily="34" charset="0"/>
            </a:endParaRPr>
          </a:p>
          <a:p>
            <a:pPr>
              <a:lnSpc>
                <a:spcPct val="150000"/>
              </a:lnSpc>
              <a:spcBef>
                <a:spcPts val="0"/>
              </a:spcBef>
            </a:pPr>
            <a:r>
              <a:rPr lang="en-US" sz="1800" dirty="0">
                <a:solidFill>
                  <a:srgbClr val="546980"/>
                </a:solidFill>
                <a:effectLst/>
                <a:latin typeface="Calibri" panose="020F0502020204030204" pitchFamily="34" charset="0"/>
                <a:ea typeface="Times New Roman" panose="02020603050405020304" pitchFamily="18" charset="0"/>
              </a:rPr>
              <a:t>Incomplete/inaccurate signature page</a:t>
            </a:r>
            <a:endParaRPr lang="en-US" sz="1800" dirty="0">
              <a:solidFill>
                <a:srgbClr val="546980"/>
              </a:solidFill>
              <a:effectLst/>
              <a:latin typeface="Calibri" panose="020F0502020204030204" pitchFamily="34" charset="0"/>
              <a:ea typeface="Calibri" panose="020F0502020204030204" pitchFamily="34" charset="0"/>
            </a:endParaRPr>
          </a:p>
          <a:p>
            <a:pPr>
              <a:lnSpc>
                <a:spcPct val="150000"/>
              </a:lnSpc>
              <a:spcBef>
                <a:spcPts val="0"/>
              </a:spcBef>
            </a:pPr>
            <a:r>
              <a:rPr lang="en-US" sz="1800" dirty="0">
                <a:solidFill>
                  <a:srgbClr val="546980"/>
                </a:solidFill>
                <a:effectLst/>
                <a:latin typeface="Calibri" panose="020F0502020204030204" pitchFamily="34" charset="0"/>
                <a:ea typeface="Times New Roman" panose="02020603050405020304" pitchFamily="18" charset="0"/>
              </a:rPr>
              <a:t>Multiple data entry discrepancies in the case submission</a:t>
            </a:r>
            <a:endParaRPr lang="en-US" sz="1800" dirty="0">
              <a:solidFill>
                <a:srgbClr val="546980"/>
              </a:solidFill>
              <a:effectLst/>
              <a:latin typeface="Calibri" panose="020F0502020204030204" pitchFamily="34" charset="0"/>
              <a:ea typeface="Calibri" panose="020F0502020204030204" pitchFamily="34" charset="0"/>
            </a:endParaRPr>
          </a:p>
          <a:p>
            <a:pPr>
              <a:lnSpc>
                <a:spcPct val="150000"/>
              </a:lnSpc>
              <a:spcBef>
                <a:spcPts val="0"/>
              </a:spcBef>
            </a:pPr>
            <a:r>
              <a:rPr lang="en-US" sz="1800" dirty="0">
                <a:solidFill>
                  <a:srgbClr val="546980"/>
                </a:solidFill>
                <a:effectLst/>
                <a:latin typeface="Calibri" panose="020F0502020204030204" pitchFamily="34" charset="0"/>
                <a:ea typeface="Times New Roman" panose="02020603050405020304" pitchFamily="18" charset="0"/>
              </a:rPr>
              <a:t>Multiple missing pages in the document</a:t>
            </a:r>
            <a:endParaRPr lang="en-US" sz="1800" dirty="0">
              <a:solidFill>
                <a:srgbClr val="546980"/>
              </a:solidFill>
              <a:effectLst/>
              <a:latin typeface="Calibri" panose="020F0502020204030204" pitchFamily="34" charset="0"/>
              <a:ea typeface="Calibri" panose="020F0502020204030204" pitchFamily="34" charset="0"/>
            </a:endParaRPr>
          </a:p>
          <a:p>
            <a:pPr>
              <a:lnSpc>
                <a:spcPct val="150000"/>
              </a:lnSpc>
              <a:spcBef>
                <a:spcPts val="0"/>
              </a:spcBef>
              <a:spcAft>
                <a:spcPts val="800"/>
              </a:spcAft>
            </a:pPr>
            <a:r>
              <a:rPr lang="en-US" sz="1800" dirty="0">
                <a:solidFill>
                  <a:srgbClr val="546980"/>
                </a:solidFill>
                <a:effectLst/>
                <a:latin typeface="Calibri" panose="020F0502020204030204" pitchFamily="34" charset="0"/>
                <a:ea typeface="Times New Roman" panose="02020603050405020304" pitchFamily="18" charset="0"/>
              </a:rPr>
              <a:t>Ineligible recipients or providers</a:t>
            </a:r>
            <a:endParaRPr lang="en-US" sz="1800" dirty="0">
              <a:solidFill>
                <a:srgbClr val="546980"/>
              </a:solidFill>
              <a:effectLst/>
              <a:latin typeface="Calibri" panose="020F0502020204030204" pitchFamily="34" charset="0"/>
              <a:ea typeface="Calibri" panose="020F0502020204030204" pitchFamily="34" charset="0"/>
            </a:endParaRPr>
          </a:p>
          <a:p>
            <a:pPr marL="0" marR="0" indent="0">
              <a:lnSpc>
                <a:spcPct val="150000"/>
              </a:lnSpc>
              <a:spcBef>
                <a:spcPts val="0"/>
              </a:spcBef>
              <a:spcAft>
                <a:spcPts val="0"/>
              </a:spcAft>
              <a:buNone/>
            </a:pPr>
            <a:r>
              <a:rPr lang="en-US" sz="1800" i="1" dirty="0">
                <a:solidFill>
                  <a:srgbClr val="546980"/>
                </a:solidFill>
                <a:effectLst/>
                <a:latin typeface="Calibri" panose="020F0502020204030204" pitchFamily="34" charset="0"/>
                <a:ea typeface="Calibri" panose="020F0502020204030204" pitchFamily="34" charset="0"/>
              </a:rPr>
              <a:t>*This list is not exclusive to these listed items*</a:t>
            </a:r>
          </a:p>
          <a:p>
            <a:endParaRPr lang="en-US" dirty="0"/>
          </a:p>
        </p:txBody>
      </p:sp>
      <p:sp>
        <p:nvSpPr>
          <p:cNvPr id="7" name="Slide Number Placeholder 6">
            <a:extLst>
              <a:ext uri="{FF2B5EF4-FFF2-40B4-BE49-F238E27FC236}">
                <a16:creationId xmlns:a16="http://schemas.microsoft.com/office/drawing/2014/main" id="{8E7CE186-CDF7-7B6E-B678-539EA17557BF}"/>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29</a:t>
            </a:fld>
            <a:endParaRPr lang="en-US" dirty="0"/>
          </a:p>
        </p:txBody>
      </p:sp>
      <p:sp>
        <p:nvSpPr>
          <p:cNvPr id="11" name="Footer Placeholder 3">
            <a:extLst>
              <a:ext uri="{FF2B5EF4-FFF2-40B4-BE49-F238E27FC236}">
                <a16:creationId xmlns:a16="http://schemas.microsoft.com/office/drawing/2014/main" id="{60C50F69-E1AD-CDBF-0664-75A417E382DE}"/>
              </a:ext>
            </a:extLst>
          </p:cNvPr>
          <p:cNvSpPr>
            <a:spLocks noGrp="1"/>
          </p:cNvSpPr>
          <p:nvPr>
            <p:ph type="ftr" sz="quarter" idx="11"/>
          </p:nvPr>
        </p:nvSpPr>
        <p:spPr>
          <a:xfrm>
            <a:off x="7617126" y="6435805"/>
            <a:ext cx="3790658" cy="294668"/>
          </a:xfrm>
        </p:spPr>
        <p:txBody>
          <a:bodyPr/>
          <a:lstStyle/>
          <a:p>
            <a:r>
              <a:rPr lang="en-US" dirty="0"/>
              <a:t>MN Medicaid EIDBI Portal Training |</a:t>
            </a:r>
          </a:p>
        </p:txBody>
      </p:sp>
    </p:spTree>
    <p:extLst>
      <p:ext uri="{BB962C8B-B14F-4D97-AF65-F5344CB8AC3E}">
        <p14:creationId xmlns:p14="http://schemas.microsoft.com/office/powerpoint/2010/main" val="2030701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0033F5-C07A-4DE6-B6BB-A4951AD1303E}"/>
              </a:ext>
            </a:extLst>
          </p:cNvPr>
          <p:cNvSpPr>
            <a:spLocks noGrp="1"/>
          </p:cNvSpPr>
          <p:nvPr>
            <p:ph type="title"/>
          </p:nvPr>
        </p:nvSpPr>
        <p:spPr>
          <a:xfrm>
            <a:off x="876300" y="634654"/>
            <a:ext cx="5595521" cy="436093"/>
          </a:xfrm>
        </p:spPr>
        <p:txBody>
          <a:bodyPr/>
          <a:lstStyle/>
          <a:p>
            <a:r>
              <a:rPr lang="en-US" dirty="0"/>
              <a:t>Atrezzo Provider Portal</a:t>
            </a:r>
          </a:p>
        </p:txBody>
      </p:sp>
      <p:sp>
        <p:nvSpPr>
          <p:cNvPr id="4" name="Text Placeholder 3">
            <a:extLst>
              <a:ext uri="{FF2B5EF4-FFF2-40B4-BE49-F238E27FC236}">
                <a16:creationId xmlns:a16="http://schemas.microsoft.com/office/drawing/2014/main" id="{B23EFC6F-348D-41A2-AB40-DC0144833CBB}"/>
              </a:ext>
            </a:extLst>
          </p:cNvPr>
          <p:cNvSpPr>
            <a:spLocks noGrp="1"/>
          </p:cNvSpPr>
          <p:nvPr>
            <p:ph type="body" sz="quarter" idx="18"/>
          </p:nvPr>
        </p:nvSpPr>
        <p:spPr>
          <a:xfrm>
            <a:off x="789796" y="2230486"/>
            <a:ext cx="7006276" cy="3992860"/>
          </a:xfrm>
        </p:spPr>
        <p:txBody>
          <a:bodyPr/>
          <a:lstStyle/>
          <a:p>
            <a:pPr>
              <a:spcAft>
                <a:spcPts val="600"/>
              </a:spcAft>
              <a:buFont typeface="Wingdings" panose="05000000000000000000" pitchFamily="2" charset="2"/>
              <a:buChar char="v"/>
            </a:pPr>
            <a:r>
              <a:rPr lang="en-US" sz="2000" b="0" dirty="0">
                <a:solidFill>
                  <a:srgbClr val="37465E"/>
                </a:solidFill>
                <a:latin typeface="+mn-lt"/>
              </a:rPr>
              <a:t>Secure access to Atrezzo Connect (Provider Portal) </a:t>
            </a:r>
          </a:p>
          <a:p>
            <a:pPr>
              <a:spcAft>
                <a:spcPts val="600"/>
              </a:spcAft>
              <a:buFont typeface="Wingdings" panose="05000000000000000000" pitchFamily="2" charset="2"/>
              <a:buChar char="v"/>
            </a:pPr>
            <a:r>
              <a:rPr lang="en-US" sz="2000" b="0" dirty="0">
                <a:solidFill>
                  <a:srgbClr val="37465E"/>
                </a:solidFill>
                <a:latin typeface="+mn-lt"/>
              </a:rPr>
              <a:t>Provider will be able to access letters by Case/Request, Respond/Send messages To/From KEPRO </a:t>
            </a:r>
          </a:p>
          <a:p>
            <a:pPr>
              <a:spcAft>
                <a:spcPts val="600"/>
              </a:spcAft>
              <a:buFont typeface="Wingdings" panose="05000000000000000000" pitchFamily="2" charset="2"/>
              <a:buChar char="v"/>
            </a:pPr>
            <a:r>
              <a:rPr lang="en-US" sz="2000" b="0" dirty="0">
                <a:solidFill>
                  <a:srgbClr val="37465E"/>
                </a:solidFill>
                <a:latin typeface="Open Sans"/>
              </a:rPr>
              <a:t>Receipt of a Kepro Case ID# to confirm Kepro has successfully received your submission. </a:t>
            </a:r>
            <a:endParaRPr kumimoji="0" lang="en-US" sz="2000" b="0" i="0" u="none" strike="noStrike" kern="1200" cap="none" spc="0" normalizeH="0" baseline="0" noProof="0" dirty="0">
              <a:ln>
                <a:noFill/>
              </a:ln>
              <a:solidFill>
                <a:srgbClr val="37465E"/>
              </a:solidFill>
              <a:effectLst/>
              <a:uLnTx/>
              <a:uFillTx/>
              <a:latin typeface="Open Sans"/>
              <a:ea typeface="+mn-ea"/>
              <a:cs typeface="+mn-cs"/>
            </a:endParaRPr>
          </a:p>
          <a:p>
            <a:pPr>
              <a:spcAft>
                <a:spcPts val="600"/>
              </a:spcAft>
              <a:buFont typeface="Wingdings" panose="05000000000000000000" pitchFamily="2" charset="2"/>
              <a:buChar char="v"/>
            </a:pPr>
            <a:endParaRPr lang="en-US" sz="2000" b="0" dirty="0">
              <a:solidFill>
                <a:srgbClr val="37465E"/>
              </a:solidFill>
              <a:latin typeface="+mn-lt"/>
            </a:endParaRPr>
          </a:p>
          <a:p>
            <a:pPr>
              <a:spcAft>
                <a:spcPts val="600"/>
              </a:spcAft>
              <a:buFont typeface="Wingdings" panose="05000000000000000000" pitchFamily="2" charset="2"/>
              <a:buChar char="v"/>
            </a:pPr>
            <a:endParaRPr lang="en-US" sz="2000" b="0" dirty="0">
              <a:solidFill>
                <a:srgbClr val="37465E"/>
              </a:solidFill>
              <a:latin typeface="+mn-lt"/>
            </a:endParaRPr>
          </a:p>
        </p:txBody>
      </p:sp>
      <p:sp>
        <p:nvSpPr>
          <p:cNvPr id="6" name="Text Placeholder 5">
            <a:extLst>
              <a:ext uri="{FF2B5EF4-FFF2-40B4-BE49-F238E27FC236}">
                <a16:creationId xmlns:a16="http://schemas.microsoft.com/office/drawing/2014/main" id="{A001C4FC-648F-4806-802A-E57A73869021}"/>
              </a:ext>
            </a:extLst>
          </p:cNvPr>
          <p:cNvSpPr>
            <a:spLocks noGrp="1"/>
          </p:cNvSpPr>
          <p:nvPr>
            <p:ph type="body" sz="half" idx="22"/>
          </p:nvPr>
        </p:nvSpPr>
        <p:spPr>
          <a:xfrm>
            <a:off x="876300" y="1663988"/>
            <a:ext cx="6010632" cy="583354"/>
          </a:xfrm>
        </p:spPr>
        <p:txBody>
          <a:bodyPr vert="horz" lIns="0" tIns="45720" rIns="91440" bIns="45720" rtlCol="0" anchor="t">
            <a:noAutofit/>
          </a:bodyPr>
          <a:lstStyle/>
          <a:p>
            <a:r>
              <a:rPr lang="en-US" sz="2800" b="1" dirty="0">
                <a:solidFill>
                  <a:srgbClr val="37465E"/>
                </a:solidFill>
                <a:latin typeface="+mj-lt"/>
                <a:ea typeface="Open Sans"/>
                <a:cs typeface="Open Sans"/>
              </a:rPr>
              <a:t>Atrezzo Provider Portal allows for:</a:t>
            </a:r>
          </a:p>
        </p:txBody>
      </p:sp>
      <p:sp>
        <p:nvSpPr>
          <p:cNvPr id="21" name="Slide Number Placeholder 20">
            <a:extLst>
              <a:ext uri="{FF2B5EF4-FFF2-40B4-BE49-F238E27FC236}">
                <a16:creationId xmlns:a16="http://schemas.microsoft.com/office/drawing/2014/main" id="{278430A8-D921-4FC4-B9A0-A3740F22D455}"/>
              </a:ext>
            </a:extLst>
          </p:cNvPr>
          <p:cNvSpPr>
            <a:spLocks noGrp="1"/>
          </p:cNvSpPr>
          <p:nvPr>
            <p:ph type="sldNum" sz="quarter" idx="12"/>
          </p:nvPr>
        </p:nvSpPr>
        <p:spPr>
          <a:xfrm>
            <a:off x="11590663" y="6445147"/>
            <a:ext cx="784217" cy="294668"/>
          </a:xfrm>
        </p:spPr>
        <p:txBody>
          <a:bodyPr/>
          <a:lstStyle/>
          <a:p>
            <a:r>
              <a:rPr lang="en-US" b="1" dirty="0"/>
              <a:t>Page </a:t>
            </a:r>
            <a:fld id="{C6C8BDDB-1AA9-4CDC-80A0-B0BF343FFE1A}" type="slidenum">
              <a:rPr lang="en-US" b="1" smtClean="0"/>
              <a:pPr/>
              <a:t>3</a:t>
            </a:fld>
            <a:endParaRPr lang="en-US" b="1" dirty="0"/>
          </a:p>
        </p:txBody>
      </p:sp>
      <p:sp>
        <p:nvSpPr>
          <p:cNvPr id="15" name="Text Placeholder 5">
            <a:extLst>
              <a:ext uri="{FF2B5EF4-FFF2-40B4-BE49-F238E27FC236}">
                <a16:creationId xmlns:a16="http://schemas.microsoft.com/office/drawing/2014/main" id="{82BD00E1-1A4F-4650-8409-F77FE581D324}"/>
              </a:ext>
            </a:extLst>
          </p:cNvPr>
          <p:cNvSpPr txBox="1">
            <a:spLocks/>
          </p:cNvSpPr>
          <p:nvPr/>
        </p:nvSpPr>
        <p:spPr>
          <a:xfrm>
            <a:off x="9811076" y="3632541"/>
            <a:ext cx="1486056" cy="294669"/>
          </a:xfrm>
          <a:prstGeom prst="rect">
            <a:avLst/>
          </a:prstGeom>
        </p:spPr>
        <p:txBody>
          <a:bodyPr vert="horz" lIns="0" tIns="45720" rIns="0" bIns="45720" rtlCol="0" anchor="ctr" anchorCtr="1">
            <a:noAutofit/>
          </a:bodyPr>
          <a:lstStyle>
            <a:lvl1pPr marL="0" indent="0" algn="l" defTabSz="914400" rtl="0" eaLnBrk="1" latinLnBrk="0" hangingPunct="1">
              <a:lnSpc>
                <a:spcPct val="90000"/>
              </a:lnSpc>
              <a:spcBef>
                <a:spcPts val="1000"/>
              </a:spcBef>
              <a:buClr>
                <a:srgbClr val="EF8A44"/>
              </a:buClr>
              <a:buFont typeface="+mj-lt"/>
              <a:buNone/>
              <a:defRPr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Clr>
                <a:srgbClr val="EF8A44"/>
              </a:buClr>
              <a:buFont typeface="Arial" panose="020B0604020202020204" pitchFamily="34" charset="0"/>
              <a:buNone/>
              <a:defRPr sz="1400" b="1" kern="1200">
                <a:solidFill>
                  <a:schemeClr val="tx1"/>
                </a:solidFill>
                <a:latin typeface="Raleway SemiBold" panose="020B0703030101060003" pitchFamily="34" charset="0"/>
                <a:ea typeface="+mn-ea"/>
                <a:cs typeface="+mn-cs"/>
              </a:defRPr>
            </a:lvl2pPr>
            <a:lvl3pPr marL="914400" indent="0" algn="l" defTabSz="914400" rtl="0" eaLnBrk="1" latinLnBrk="0" hangingPunct="1">
              <a:lnSpc>
                <a:spcPct val="90000"/>
              </a:lnSpc>
              <a:spcBef>
                <a:spcPts val="500"/>
              </a:spcBef>
              <a:buClr>
                <a:srgbClr val="EF8A44"/>
              </a:buClr>
              <a:buFont typeface="Arial" panose="020B0604020202020204" pitchFamily="34" charset="0"/>
              <a:buNone/>
              <a:defRPr sz="1200" kern="1200">
                <a:solidFill>
                  <a:schemeClr val="tx1"/>
                </a:solidFill>
                <a:latin typeface="Raleway SemiBold" panose="020B0703030101060003" pitchFamily="34" charset="0"/>
                <a:ea typeface="+mn-ea"/>
                <a:cs typeface="+mn-cs"/>
              </a:defRPr>
            </a:lvl3pPr>
            <a:lvl4pPr marL="1371600" indent="0" algn="l" defTabSz="914400" rtl="0" eaLnBrk="1" latinLnBrk="0" hangingPunct="1">
              <a:lnSpc>
                <a:spcPct val="90000"/>
              </a:lnSpc>
              <a:spcBef>
                <a:spcPts val="500"/>
              </a:spcBef>
              <a:buClr>
                <a:srgbClr val="EF8A44"/>
              </a:buClr>
              <a:buFont typeface="Arial" panose="020B0604020202020204" pitchFamily="34" charset="0"/>
              <a:buNone/>
              <a:defRPr sz="1000" kern="1200">
                <a:solidFill>
                  <a:schemeClr val="tx1"/>
                </a:solidFill>
                <a:latin typeface="Raleway SemiBold" panose="020B0703030101060003" pitchFamily="34" charset="0"/>
                <a:ea typeface="+mn-ea"/>
                <a:cs typeface="+mn-cs"/>
              </a:defRPr>
            </a:lvl4pPr>
            <a:lvl5pPr marL="1828800" indent="0" algn="l" defTabSz="914400" rtl="0" eaLnBrk="1" latinLnBrk="0" hangingPunct="1">
              <a:lnSpc>
                <a:spcPct val="90000"/>
              </a:lnSpc>
              <a:spcBef>
                <a:spcPts val="500"/>
              </a:spcBef>
              <a:buClr>
                <a:srgbClr val="EF8A44"/>
              </a:buClr>
              <a:buFont typeface="Arial" panose="020B0604020202020204" pitchFamily="34" charset="0"/>
              <a:buNone/>
              <a:defRPr sz="1000" kern="1200">
                <a:solidFill>
                  <a:schemeClr val="tx1"/>
                </a:solidFill>
                <a:latin typeface="Raleway SemiBold" panose="020B07030301010600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endParaRPr lang="en-US" b="1" dirty="0">
              <a:solidFill>
                <a:schemeClr val="bg1"/>
              </a:solidFill>
              <a:latin typeface="Open Sans"/>
              <a:ea typeface="Open Sans"/>
              <a:cs typeface="Open Sans"/>
            </a:endParaRPr>
          </a:p>
        </p:txBody>
      </p:sp>
      <p:pic>
        <p:nvPicPr>
          <p:cNvPr id="4100" name="Picture 4">
            <a:extLst>
              <a:ext uri="{FF2B5EF4-FFF2-40B4-BE49-F238E27FC236}">
                <a16:creationId xmlns:a16="http://schemas.microsoft.com/office/drawing/2014/main" id="{767CB38B-9D7A-967B-43C4-AE2A68F89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957" y="4375606"/>
            <a:ext cx="3719234" cy="22813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9DE2598-35E1-ABB0-F33C-44959F5A3365}"/>
              </a:ext>
            </a:extLst>
          </p:cNvPr>
          <p:cNvSpPr txBox="1"/>
          <p:nvPr/>
        </p:nvSpPr>
        <p:spPr>
          <a:xfrm>
            <a:off x="9188530" y="884760"/>
            <a:ext cx="2855359" cy="5370701"/>
          </a:xfrm>
          <a:prstGeom prst="rect">
            <a:avLst/>
          </a:prstGeom>
          <a:noFill/>
        </p:spPr>
        <p:txBody>
          <a:bodyPr wrap="square" rtlCol="0">
            <a:spAutoFit/>
          </a:bodyPr>
          <a:lstStyle/>
          <a:p>
            <a:pPr algn="ctr"/>
            <a:endParaRPr lang="en-US" sz="2000" b="1" u="sng" dirty="0">
              <a:solidFill>
                <a:srgbClr val="EF8A45"/>
              </a:solidFill>
              <a:latin typeface="+mj-lt"/>
            </a:endParaRPr>
          </a:p>
          <a:p>
            <a:pPr algn="ctr">
              <a:spcAft>
                <a:spcPts val="600"/>
              </a:spcAft>
            </a:pPr>
            <a:r>
              <a:rPr lang="en-US" sz="2400" b="1" u="sng" dirty="0">
                <a:solidFill>
                  <a:srgbClr val="EF8A45"/>
                </a:solidFill>
                <a:latin typeface="+mj-lt"/>
              </a:rPr>
              <a:t>Training Website:</a:t>
            </a:r>
            <a:endParaRPr lang="en-US" sz="2000" b="1" dirty="0">
              <a:solidFill>
                <a:schemeClr val="bg1"/>
              </a:solidFill>
              <a:latin typeface="+mn-lt"/>
            </a:endParaRPr>
          </a:p>
          <a:p>
            <a:pPr algn="ctr"/>
            <a:r>
              <a:rPr lang="en-US" sz="1800" b="1" dirty="0">
                <a:solidFill>
                  <a:schemeClr val="bg1"/>
                </a:solidFill>
                <a:latin typeface="+mn-lt"/>
              </a:rPr>
              <a:t>For in-depth training on the new Atrezzo Platform, please visit:</a:t>
            </a:r>
          </a:p>
          <a:p>
            <a:endParaRPr lang="en-US" sz="1800" b="1" dirty="0">
              <a:solidFill>
                <a:schemeClr val="bg1"/>
              </a:solidFill>
              <a:latin typeface="+mn-lt"/>
            </a:endParaRPr>
          </a:p>
          <a:p>
            <a:pPr algn="r"/>
            <a:r>
              <a:rPr lang="en-US" sz="1800" b="1" dirty="0">
                <a:solidFill>
                  <a:schemeClr val="bg1"/>
                </a:solidFill>
                <a:latin typeface="+mn-lt"/>
              </a:rPr>
              <a:t> </a:t>
            </a:r>
            <a:r>
              <a:rPr lang="en-US" sz="1600" b="1" dirty="0">
                <a:solidFill>
                  <a:srgbClr val="70C2D4"/>
                </a:solidFill>
                <a:latin typeface="+mn-lt"/>
                <a:hlinkClick r:id="rId3">
                  <a:extLst>
                    <a:ext uri="{A12FA001-AC4F-418D-AE19-62706E023703}">
                      <ahyp:hlinkClr xmlns:ahyp="http://schemas.microsoft.com/office/drawing/2018/hyperlinkcolor" val="tx"/>
                    </a:ext>
                  </a:extLst>
                </a:hlinkClick>
              </a:rPr>
              <a:t>mhcp.Kepro.com/training </a:t>
            </a:r>
            <a:endParaRPr lang="en-US" sz="1600" b="1" dirty="0">
              <a:solidFill>
                <a:srgbClr val="70C2D4"/>
              </a:solidFill>
              <a:latin typeface="+mn-lt"/>
            </a:endParaRPr>
          </a:p>
          <a:p>
            <a:endParaRPr lang="en-US" b="1" dirty="0">
              <a:solidFill>
                <a:schemeClr val="bg1"/>
              </a:solidFill>
            </a:endParaRPr>
          </a:p>
          <a:p>
            <a:pPr algn="ctr"/>
            <a:r>
              <a:rPr lang="en-US" sz="1400" b="1" dirty="0">
                <a:solidFill>
                  <a:schemeClr val="bg1"/>
                </a:solidFill>
                <a:latin typeface="+mn-lt"/>
              </a:rPr>
              <a:t> &gt;  Atrezzo Provider Portal</a:t>
            </a:r>
          </a:p>
          <a:p>
            <a:pPr marL="285750" indent="-285750">
              <a:buFont typeface="Wingdings" panose="05000000000000000000" pitchFamily="2" charset="2"/>
              <a:buChar char="Ø"/>
            </a:pPr>
            <a:endParaRPr lang="en-US" b="1" dirty="0">
              <a:solidFill>
                <a:schemeClr val="bg1"/>
              </a:solidFill>
            </a:endParaRPr>
          </a:p>
          <a:p>
            <a:pPr algn="r"/>
            <a:endParaRPr lang="en-US" sz="2000" b="1" u="sng" dirty="0">
              <a:solidFill>
                <a:srgbClr val="EF8A45"/>
              </a:solidFill>
              <a:latin typeface="+mj-lt"/>
            </a:endParaRPr>
          </a:p>
          <a:p>
            <a:pPr algn="ctr"/>
            <a:endParaRPr lang="en-US" sz="2000" b="1" u="sng" dirty="0">
              <a:solidFill>
                <a:srgbClr val="EF8A45"/>
              </a:solidFill>
              <a:latin typeface="+mj-lt"/>
            </a:endParaRPr>
          </a:p>
          <a:p>
            <a:pPr algn="ctr"/>
            <a:r>
              <a:rPr lang="en-US" sz="2000" b="1" u="sng" dirty="0">
                <a:solidFill>
                  <a:srgbClr val="EF8A45"/>
                </a:solidFill>
                <a:latin typeface="+mj-lt"/>
              </a:rPr>
              <a:t>Training Video Link:</a:t>
            </a:r>
          </a:p>
          <a:p>
            <a:endParaRPr lang="en-US" sz="1600" b="1" dirty="0">
              <a:solidFill>
                <a:srgbClr val="70C2D4"/>
              </a:solidFill>
              <a:latin typeface="+mj-lt"/>
            </a:endParaRPr>
          </a:p>
          <a:p>
            <a:pPr algn="ctr"/>
            <a:r>
              <a:rPr lang="en-US" sz="1600" b="1" dirty="0">
                <a:solidFill>
                  <a:srgbClr val="70C2D4"/>
                </a:solidFill>
                <a:hlinkClick r:id="rId4">
                  <a:extLst>
                    <a:ext uri="{A12FA001-AC4F-418D-AE19-62706E023703}">
                      <ahyp:hlinkClr xmlns:ahyp="http://schemas.microsoft.com/office/drawing/2018/hyperlinkcolor" val="tx"/>
                    </a:ext>
                  </a:extLst>
                </a:hlinkClick>
              </a:rPr>
              <a:t>MHCP Atrezzo Portal </a:t>
            </a:r>
            <a:r>
              <a:rPr lang="en-US" sz="1600" b="1" dirty="0">
                <a:solidFill>
                  <a:srgbClr val="70C2D4"/>
                </a:solidFill>
                <a:latin typeface="+mn-lt"/>
                <a:hlinkClick r:id="rId4">
                  <a:extLst>
                    <a:ext uri="{A12FA001-AC4F-418D-AE19-62706E023703}">
                      <ahyp:hlinkClr xmlns:ahyp="http://schemas.microsoft.com/office/drawing/2018/hyperlinkcolor" val="tx"/>
                    </a:ext>
                  </a:extLst>
                </a:hlinkClick>
              </a:rPr>
              <a:t>Create Case Wizard Training Video</a:t>
            </a:r>
            <a:endParaRPr lang="en-US" sz="1600" b="1" dirty="0">
              <a:solidFill>
                <a:srgbClr val="70C2D4"/>
              </a:solidFill>
              <a:latin typeface="+mn-lt"/>
            </a:endParaRPr>
          </a:p>
          <a:p>
            <a:pPr marL="285750" indent="-285750">
              <a:buFont typeface="Wingdings" panose="05000000000000000000" pitchFamily="2" charset="2"/>
              <a:buChar char="Ø"/>
            </a:pPr>
            <a:endParaRPr lang="en-US" b="1" dirty="0">
              <a:solidFill>
                <a:schemeClr val="bg1"/>
              </a:solidFill>
            </a:endParaRPr>
          </a:p>
        </p:txBody>
      </p:sp>
      <p:sp>
        <p:nvSpPr>
          <p:cNvPr id="8" name="Rectangle: Rounded Corners 7">
            <a:extLst>
              <a:ext uri="{FF2B5EF4-FFF2-40B4-BE49-F238E27FC236}">
                <a16:creationId xmlns:a16="http://schemas.microsoft.com/office/drawing/2014/main" id="{A82692B1-F5BD-93A5-155A-3B71E3FF2150}"/>
              </a:ext>
            </a:extLst>
          </p:cNvPr>
          <p:cNvSpPr/>
          <p:nvPr/>
        </p:nvSpPr>
        <p:spPr>
          <a:xfrm>
            <a:off x="9120322" y="541538"/>
            <a:ext cx="2974020" cy="5291091"/>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Presentation with media outline">
            <a:extLst>
              <a:ext uri="{FF2B5EF4-FFF2-40B4-BE49-F238E27FC236}">
                <a16:creationId xmlns:a16="http://schemas.microsoft.com/office/drawing/2014/main" id="{E30D80DC-FF11-D133-E097-5FB57BFDEB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77444" y="3799560"/>
            <a:ext cx="659776" cy="659776"/>
          </a:xfrm>
          <a:prstGeom prst="rect">
            <a:avLst/>
          </a:prstGeom>
        </p:spPr>
      </p:pic>
      <p:pic>
        <p:nvPicPr>
          <p:cNvPr id="14" name="Graphic 13" descr="Internet outline">
            <a:extLst>
              <a:ext uri="{FF2B5EF4-FFF2-40B4-BE49-F238E27FC236}">
                <a16:creationId xmlns:a16="http://schemas.microsoft.com/office/drawing/2014/main" id="{304C2DBD-B6AD-9170-3414-BD44801C89B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06849" y="619687"/>
            <a:ext cx="639318" cy="639318"/>
          </a:xfrm>
          <a:prstGeom prst="rect">
            <a:avLst/>
          </a:prstGeom>
        </p:spPr>
      </p:pic>
      <p:cxnSp>
        <p:nvCxnSpPr>
          <p:cNvPr id="17" name="Straight Connector 16">
            <a:extLst>
              <a:ext uri="{FF2B5EF4-FFF2-40B4-BE49-F238E27FC236}">
                <a16:creationId xmlns:a16="http://schemas.microsoft.com/office/drawing/2014/main" id="{518A7C13-E144-85E8-6734-28D39AADE5B9}"/>
              </a:ext>
            </a:extLst>
          </p:cNvPr>
          <p:cNvCxnSpPr/>
          <p:nvPr/>
        </p:nvCxnSpPr>
        <p:spPr>
          <a:xfrm>
            <a:off x="9784825" y="3688486"/>
            <a:ext cx="1645013" cy="0"/>
          </a:xfrm>
          <a:prstGeom prst="line">
            <a:avLst/>
          </a:prstGeom>
          <a:ln>
            <a:solidFill>
              <a:srgbClr val="F2F2F2"/>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Footer Placeholder 3">
            <a:extLst>
              <a:ext uri="{FF2B5EF4-FFF2-40B4-BE49-F238E27FC236}">
                <a16:creationId xmlns:a16="http://schemas.microsoft.com/office/drawing/2014/main" id="{4DC092C9-A7B4-4284-FACC-544637608E87}"/>
              </a:ext>
            </a:extLst>
          </p:cNvPr>
          <p:cNvSpPr>
            <a:spLocks noGrp="1"/>
          </p:cNvSpPr>
          <p:nvPr>
            <p:ph type="ftr" sz="quarter" idx="11"/>
          </p:nvPr>
        </p:nvSpPr>
        <p:spPr>
          <a:xfrm>
            <a:off x="9091749" y="6445147"/>
            <a:ext cx="2498914" cy="294668"/>
          </a:xfrm>
        </p:spPr>
        <p:txBody>
          <a:bodyPr/>
          <a:lstStyle/>
          <a:p>
            <a:r>
              <a:rPr lang="en-US" dirty="0"/>
              <a:t>MN Medicaid EIDBI Portal Training |</a:t>
            </a:r>
          </a:p>
        </p:txBody>
      </p:sp>
    </p:spTree>
    <p:extLst>
      <p:ext uri="{BB962C8B-B14F-4D97-AF65-F5344CB8AC3E}">
        <p14:creationId xmlns:p14="http://schemas.microsoft.com/office/powerpoint/2010/main" val="4265390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B3E1BE-617B-688A-B329-2024998A6934}"/>
              </a:ext>
            </a:extLst>
          </p:cNvPr>
          <p:cNvSpPr>
            <a:spLocks noGrp="1"/>
          </p:cNvSpPr>
          <p:nvPr>
            <p:ph type="body" idx="14"/>
          </p:nvPr>
        </p:nvSpPr>
        <p:spPr>
          <a:xfrm>
            <a:off x="4409440" y="1467677"/>
            <a:ext cx="5836869" cy="685160"/>
          </a:xfrm>
        </p:spPr>
        <p:txBody>
          <a:bodyPr/>
          <a:lstStyle/>
          <a:p>
            <a:r>
              <a:rPr lang="en-US" sz="2000" b="1" dirty="0"/>
              <a:t>1. How do I request additional units for service codes to an already approved ITP?</a:t>
            </a:r>
          </a:p>
        </p:txBody>
      </p:sp>
      <p:sp>
        <p:nvSpPr>
          <p:cNvPr id="3" name="Title 2">
            <a:extLst>
              <a:ext uri="{FF2B5EF4-FFF2-40B4-BE49-F238E27FC236}">
                <a16:creationId xmlns:a16="http://schemas.microsoft.com/office/drawing/2014/main" id="{56DC2677-1587-A884-AD33-4B320A347E87}"/>
              </a:ext>
            </a:extLst>
          </p:cNvPr>
          <p:cNvSpPr>
            <a:spLocks noGrp="1"/>
          </p:cNvSpPr>
          <p:nvPr>
            <p:ph type="title"/>
          </p:nvPr>
        </p:nvSpPr>
        <p:spPr>
          <a:xfrm>
            <a:off x="4409440" y="733442"/>
            <a:ext cx="6102860" cy="236866"/>
          </a:xfrm>
        </p:spPr>
        <p:txBody>
          <a:bodyPr>
            <a:normAutofit fontScale="90000"/>
          </a:bodyPr>
          <a:lstStyle/>
          <a:p>
            <a:r>
              <a:rPr lang="en-US" dirty="0"/>
              <a:t>Frequently Asked Questions</a:t>
            </a:r>
          </a:p>
        </p:txBody>
      </p:sp>
      <p:sp>
        <p:nvSpPr>
          <p:cNvPr id="6" name="Text Placeholder 5">
            <a:extLst>
              <a:ext uri="{FF2B5EF4-FFF2-40B4-BE49-F238E27FC236}">
                <a16:creationId xmlns:a16="http://schemas.microsoft.com/office/drawing/2014/main" id="{5DDEC0A3-1B54-B9F8-83B1-55321F915C17}"/>
              </a:ext>
            </a:extLst>
          </p:cNvPr>
          <p:cNvSpPr>
            <a:spLocks noGrp="1"/>
          </p:cNvSpPr>
          <p:nvPr>
            <p:ph type="body" sz="quarter" idx="18"/>
          </p:nvPr>
        </p:nvSpPr>
        <p:spPr>
          <a:xfrm>
            <a:off x="4797804" y="2495417"/>
            <a:ext cx="4955796" cy="3940387"/>
          </a:xfrm>
        </p:spPr>
        <p:txBody>
          <a:bodyPr/>
          <a:lstStyle/>
          <a:p>
            <a:pPr marL="285750" indent="-285750">
              <a:buFont typeface="Arial" panose="020B0604020202020204" pitchFamily="34" charset="0"/>
              <a:buChar char="•"/>
            </a:pPr>
            <a:r>
              <a:rPr lang="en-US" sz="1700" dirty="0">
                <a:solidFill>
                  <a:srgbClr val="546980"/>
                </a:solidFill>
              </a:rPr>
              <a:t>Update Section D of the ITP indicating the increase in units for the needed service code (s).</a:t>
            </a:r>
          </a:p>
          <a:p>
            <a:pPr marL="285750" indent="-285750">
              <a:buFont typeface="Arial" panose="020B0604020202020204" pitchFamily="34" charset="0"/>
              <a:buChar char="•"/>
            </a:pPr>
            <a:r>
              <a:rPr lang="en-US" sz="1700" dirty="0">
                <a:solidFill>
                  <a:srgbClr val="546980"/>
                </a:solidFill>
              </a:rPr>
              <a:t>Provide rationale for the need for additional units in Section E of the ITP under the rationale paragraph.</a:t>
            </a:r>
          </a:p>
          <a:p>
            <a:pPr marL="285750" indent="-285750">
              <a:buFont typeface="Arial" panose="020B0604020202020204" pitchFamily="34" charset="0"/>
              <a:buChar char="•"/>
            </a:pPr>
            <a:r>
              <a:rPr lang="en-US" sz="1700" dirty="0">
                <a:solidFill>
                  <a:srgbClr val="546980"/>
                </a:solidFill>
              </a:rPr>
              <a:t>Obtain QSP and guardian approval through a revised signature page.</a:t>
            </a:r>
          </a:p>
          <a:p>
            <a:pPr marL="285750" indent="-285750">
              <a:buFont typeface="Arial" panose="020B0604020202020204" pitchFamily="34" charset="0"/>
              <a:buChar char="•"/>
            </a:pPr>
            <a:r>
              <a:rPr lang="en-US" sz="1700" dirty="0">
                <a:solidFill>
                  <a:srgbClr val="546980"/>
                </a:solidFill>
              </a:rPr>
              <a:t>Locate the already approved case in </a:t>
            </a:r>
            <a:r>
              <a:rPr lang="en-US" sz="1700" dirty="0" err="1">
                <a:solidFill>
                  <a:srgbClr val="546980"/>
                </a:solidFill>
              </a:rPr>
              <a:t>Atrezzo</a:t>
            </a:r>
            <a:r>
              <a:rPr lang="en-US" sz="1700" dirty="0">
                <a:solidFill>
                  <a:srgbClr val="546980"/>
                </a:solidFill>
              </a:rPr>
              <a:t> portal for the time frame needed and attach the updated documents.</a:t>
            </a:r>
          </a:p>
          <a:p>
            <a:pPr marL="285750" indent="-285750">
              <a:buFont typeface="Arial" panose="020B0604020202020204" pitchFamily="34" charset="0"/>
              <a:buChar char="•"/>
            </a:pPr>
            <a:r>
              <a:rPr lang="en-US" sz="1700" dirty="0">
                <a:solidFill>
                  <a:srgbClr val="546980"/>
                </a:solidFill>
              </a:rPr>
              <a:t>Leave a note for the reviewer regarding what the attachments include and generally what is being requested.</a:t>
            </a:r>
          </a:p>
          <a:p>
            <a:endParaRPr lang="en-US" dirty="0"/>
          </a:p>
        </p:txBody>
      </p:sp>
      <p:sp>
        <p:nvSpPr>
          <p:cNvPr id="7" name="Slide Number Placeholder 6">
            <a:extLst>
              <a:ext uri="{FF2B5EF4-FFF2-40B4-BE49-F238E27FC236}">
                <a16:creationId xmlns:a16="http://schemas.microsoft.com/office/drawing/2014/main" id="{6CAFE256-8F6A-67D6-0CD9-31E0868CB776}"/>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30</a:t>
            </a:fld>
            <a:endParaRPr lang="en-US" dirty="0"/>
          </a:p>
        </p:txBody>
      </p:sp>
      <p:pic>
        <p:nvPicPr>
          <p:cNvPr id="9" name="Picture Placeholder 8" descr="Logo&#10;&#10;Description automatically generated">
            <a:extLst>
              <a:ext uri="{FF2B5EF4-FFF2-40B4-BE49-F238E27FC236}">
                <a16:creationId xmlns:a16="http://schemas.microsoft.com/office/drawing/2014/main" id="{2D236F02-967F-6EF2-679E-2855214DC849}"/>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1687" r="21687"/>
          <a:stretch>
            <a:fillRect/>
          </a:stretch>
        </p:blipFill>
        <p:spPr>
          <a:xfrm>
            <a:off x="592774" y="47732"/>
            <a:ext cx="1445522" cy="1690472"/>
          </a:xfrm>
          <a:prstGeom prst="rect">
            <a:avLst/>
          </a:prstGeom>
        </p:spPr>
      </p:pic>
      <p:sp>
        <p:nvSpPr>
          <p:cNvPr id="5" name="Footer Placeholder 3">
            <a:extLst>
              <a:ext uri="{FF2B5EF4-FFF2-40B4-BE49-F238E27FC236}">
                <a16:creationId xmlns:a16="http://schemas.microsoft.com/office/drawing/2014/main" id="{768EBD78-095C-2005-9F9B-DA4FE70AED15}"/>
              </a:ext>
            </a:extLst>
          </p:cNvPr>
          <p:cNvSpPr>
            <a:spLocks noGrp="1"/>
          </p:cNvSpPr>
          <p:nvPr>
            <p:ph type="ftr" sz="quarter" idx="11"/>
          </p:nvPr>
        </p:nvSpPr>
        <p:spPr>
          <a:xfrm>
            <a:off x="7617126" y="6435805"/>
            <a:ext cx="3790658" cy="294668"/>
          </a:xfrm>
        </p:spPr>
        <p:txBody>
          <a:bodyPr/>
          <a:lstStyle/>
          <a:p>
            <a:r>
              <a:rPr lang="en-US" dirty="0"/>
              <a:t>MN Medicaid EIDBI Portal Training |</a:t>
            </a:r>
          </a:p>
        </p:txBody>
      </p:sp>
    </p:spTree>
    <p:extLst>
      <p:ext uri="{BB962C8B-B14F-4D97-AF65-F5344CB8AC3E}">
        <p14:creationId xmlns:p14="http://schemas.microsoft.com/office/powerpoint/2010/main" val="33094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B3E1BE-617B-688A-B329-2024998A6934}"/>
              </a:ext>
            </a:extLst>
          </p:cNvPr>
          <p:cNvSpPr>
            <a:spLocks noGrp="1"/>
          </p:cNvSpPr>
          <p:nvPr>
            <p:ph type="body" idx="14"/>
          </p:nvPr>
        </p:nvSpPr>
        <p:spPr>
          <a:xfrm>
            <a:off x="4542435" y="1546686"/>
            <a:ext cx="5836869" cy="685160"/>
          </a:xfrm>
        </p:spPr>
        <p:txBody>
          <a:bodyPr/>
          <a:lstStyle/>
          <a:p>
            <a:r>
              <a:rPr lang="en-US" sz="2000" b="1" dirty="0"/>
              <a:t>2. When and how should the provider contact the Kepro reviewer for a pended case?</a:t>
            </a:r>
          </a:p>
        </p:txBody>
      </p:sp>
      <p:sp>
        <p:nvSpPr>
          <p:cNvPr id="3" name="Title 2">
            <a:extLst>
              <a:ext uri="{FF2B5EF4-FFF2-40B4-BE49-F238E27FC236}">
                <a16:creationId xmlns:a16="http://schemas.microsoft.com/office/drawing/2014/main" id="{56DC2677-1587-A884-AD33-4B320A347E87}"/>
              </a:ext>
            </a:extLst>
          </p:cNvPr>
          <p:cNvSpPr>
            <a:spLocks noGrp="1"/>
          </p:cNvSpPr>
          <p:nvPr>
            <p:ph type="title"/>
          </p:nvPr>
        </p:nvSpPr>
        <p:spPr>
          <a:xfrm>
            <a:off x="4409440" y="733442"/>
            <a:ext cx="6102860" cy="236866"/>
          </a:xfrm>
        </p:spPr>
        <p:txBody>
          <a:bodyPr>
            <a:normAutofit fontScale="90000"/>
          </a:bodyPr>
          <a:lstStyle/>
          <a:p>
            <a:r>
              <a:rPr lang="en-US" dirty="0"/>
              <a:t>Frequently Asked Questions</a:t>
            </a:r>
          </a:p>
        </p:txBody>
      </p:sp>
      <p:sp>
        <p:nvSpPr>
          <p:cNvPr id="6" name="Text Placeholder 5">
            <a:extLst>
              <a:ext uri="{FF2B5EF4-FFF2-40B4-BE49-F238E27FC236}">
                <a16:creationId xmlns:a16="http://schemas.microsoft.com/office/drawing/2014/main" id="{5DDEC0A3-1B54-B9F8-83B1-55321F915C17}"/>
              </a:ext>
            </a:extLst>
          </p:cNvPr>
          <p:cNvSpPr>
            <a:spLocks noGrp="1"/>
          </p:cNvSpPr>
          <p:nvPr>
            <p:ph type="body" sz="quarter" idx="18"/>
          </p:nvPr>
        </p:nvSpPr>
        <p:spPr>
          <a:xfrm>
            <a:off x="4797804" y="2495417"/>
            <a:ext cx="5714496" cy="3940387"/>
          </a:xfrm>
        </p:spPr>
        <p:txBody>
          <a:bodyPr/>
          <a:lstStyle/>
          <a:p>
            <a:pPr marL="285750" indent="-285750">
              <a:buFont typeface="Wingdings" panose="05000000000000000000" pitchFamily="2" charset="2"/>
              <a:buChar char="v"/>
            </a:pPr>
            <a:r>
              <a:rPr lang="en-US" sz="1700" dirty="0">
                <a:solidFill>
                  <a:srgbClr val="546980"/>
                </a:solidFill>
              </a:rPr>
              <a:t>When to contact a clinical reviewer:</a:t>
            </a:r>
          </a:p>
          <a:p>
            <a:pPr marL="628650" lvl="1" indent="-285750"/>
            <a:r>
              <a:rPr lang="en-US" sz="1300" dirty="0">
                <a:solidFill>
                  <a:srgbClr val="546980"/>
                </a:solidFill>
              </a:rPr>
              <a:t>Questions about a pended case (clinical questions should be asked by QSP, not admin)</a:t>
            </a:r>
          </a:p>
          <a:p>
            <a:pPr marL="628650" lvl="1" indent="-285750"/>
            <a:r>
              <a:rPr lang="en-US" sz="1300" dirty="0">
                <a:solidFill>
                  <a:srgbClr val="546980"/>
                </a:solidFill>
              </a:rPr>
              <a:t>Error on case submission or attachments</a:t>
            </a:r>
          </a:p>
          <a:p>
            <a:pPr marL="285750" indent="-285750">
              <a:buFont typeface="Wingdings" panose="05000000000000000000" pitchFamily="2" charset="2"/>
              <a:buChar char="v"/>
            </a:pPr>
            <a:r>
              <a:rPr lang="en-US" sz="1700" dirty="0">
                <a:solidFill>
                  <a:srgbClr val="546980"/>
                </a:solidFill>
              </a:rPr>
              <a:t>How to contact a clinical reviewer:</a:t>
            </a:r>
          </a:p>
          <a:p>
            <a:pPr marL="628650" lvl="1" indent="-285750">
              <a:spcAft>
                <a:spcPts val="500"/>
              </a:spcAft>
            </a:pPr>
            <a:r>
              <a:rPr lang="en-US" sz="1300" dirty="0">
                <a:solidFill>
                  <a:srgbClr val="546980"/>
                </a:solidFill>
              </a:rPr>
              <a:t>Leave a written message or clinical note within the specific case being referenced in the </a:t>
            </a:r>
            <a:r>
              <a:rPr lang="en-US" sz="1300" dirty="0" err="1">
                <a:solidFill>
                  <a:srgbClr val="546980"/>
                </a:solidFill>
              </a:rPr>
              <a:t>Atrezzo</a:t>
            </a:r>
            <a:r>
              <a:rPr lang="en-US" sz="1300" dirty="0">
                <a:solidFill>
                  <a:srgbClr val="546980"/>
                </a:solidFill>
              </a:rPr>
              <a:t> portal</a:t>
            </a:r>
          </a:p>
          <a:p>
            <a:pPr marL="628650" lvl="1" indent="-285750">
              <a:spcAft>
                <a:spcPts val="500"/>
              </a:spcAft>
            </a:pPr>
            <a:r>
              <a:rPr lang="en-US" sz="1300" dirty="0">
                <a:solidFill>
                  <a:srgbClr val="546980"/>
                </a:solidFill>
              </a:rPr>
              <a:t>Call Kepro Provider Call Center at (866) 433-3658 and reference the case in question</a:t>
            </a:r>
          </a:p>
          <a:p>
            <a:pPr marL="628650" lvl="1" indent="-285750">
              <a:spcAft>
                <a:spcPts val="500"/>
              </a:spcAft>
            </a:pPr>
            <a:r>
              <a:rPr lang="en-US" sz="1300" dirty="0">
                <a:solidFill>
                  <a:srgbClr val="546980"/>
                </a:solidFill>
              </a:rPr>
              <a:t>To inquire about the </a:t>
            </a:r>
            <a:r>
              <a:rPr lang="en-US" sz="1300" u="sng" dirty="0">
                <a:solidFill>
                  <a:srgbClr val="546980"/>
                </a:solidFill>
              </a:rPr>
              <a:t>status</a:t>
            </a:r>
            <a:r>
              <a:rPr lang="en-US" sz="1300" dirty="0">
                <a:solidFill>
                  <a:srgbClr val="546980"/>
                </a:solidFill>
              </a:rPr>
              <a:t> of a pended case, please call the Kepro Provider Call Center</a:t>
            </a:r>
          </a:p>
          <a:p>
            <a:pPr marL="285750" indent="-285750">
              <a:buFont typeface="Wingdings" panose="05000000000000000000" pitchFamily="2" charset="2"/>
              <a:buChar char="v"/>
            </a:pPr>
            <a:r>
              <a:rPr lang="en-US" dirty="0">
                <a:solidFill>
                  <a:srgbClr val="546980"/>
                </a:solidFill>
              </a:rPr>
              <a:t>Most questions can generally be answered via the Atrezzo portal.</a:t>
            </a:r>
          </a:p>
          <a:p>
            <a:pPr marL="285750" indent="-285750">
              <a:buFont typeface="Wingdings" panose="05000000000000000000" pitchFamily="2" charset="2"/>
              <a:buChar char="v"/>
            </a:pPr>
            <a:r>
              <a:rPr lang="en-US" dirty="0">
                <a:solidFill>
                  <a:srgbClr val="546980"/>
                </a:solidFill>
              </a:rPr>
              <a:t>Please call DHS with </a:t>
            </a:r>
            <a:r>
              <a:rPr lang="en-US" i="1" dirty="0">
                <a:solidFill>
                  <a:srgbClr val="546980"/>
                </a:solidFill>
              </a:rPr>
              <a:t>billing</a:t>
            </a:r>
            <a:r>
              <a:rPr lang="en-US" dirty="0">
                <a:solidFill>
                  <a:srgbClr val="546980"/>
                </a:solidFill>
              </a:rPr>
              <a:t> questions.</a:t>
            </a:r>
          </a:p>
          <a:p>
            <a:pPr marL="0" indent="0">
              <a:buNone/>
            </a:pPr>
            <a:endParaRPr lang="en-US" dirty="0"/>
          </a:p>
          <a:p>
            <a:pPr marL="0" indent="0">
              <a:buNone/>
            </a:pPr>
            <a:endParaRPr lang="en-US" dirty="0"/>
          </a:p>
        </p:txBody>
      </p:sp>
      <p:sp>
        <p:nvSpPr>
          <p:cNvPr id="7" name="Slide Number Placeholder 6">
            <a:extLst>
              <a:ext uri="{FF2B5EF4-FFF2-40B4-BE49-F238E27FC236}">
                <a16:creationId xmlns:a16="http://schemas.microsoft.com/office/drawing/2014/main" id="{6CAFE256-8F6A-67D6-0CD9-31E0868CB776}"/>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31</a:t>
            </a:fld>
            <a:endParaRPr lang="en-US" dirty="0"/>
          </a:p>
        </p:txBody>
      </p:sp>
      <p:pic>
        <p:nvPicPr>
          <p:cNvPr id="9" name="Picture Placeholder 8" descr="Logo&#10;&#10;Description automatically generated">
            <a:extLst>
              <a:ext uri="{FF2B5EF4-FFF2-40B4-BE49-F238E27FC236}">
                <a16:creationId xmlns:a16="http://schemas.microsoft.com/office/drawing/2014/main" id="{2D236F02-967F-6EF2-679E-2855214DC849}"/>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1687" r="21687"/>
          <a:stretch>
            <a:fillRect/>
          </a:stretch>
        </p:blipFill>
        <p:spPr>
          <a:xfrm>
            <a:off x="592774" y="47732"/>
            <a:ext cx="1445522" cy="1690472"/>
          </a:xfrm>
          <a:prstGeom prst="rect">
            <a:avLst/>
          </a:prstGeom>
        </p:spPr>
      </p:pic>
      <p:sp>
        <p:nvSpPr>
          <p:cNvPr id="5" name="Footer Placeholder 3">
            <a:extLst>
              <a:ext uri="{FF2B5EF4-FFF2-40B4-BE49-F238E27FC236}">
                <a16:creationId xmlns:a16="http://schemas.microsoft.com/office/drawing/2014/main" id="{20A12279-938B-7458-2783-EFD88754EEFD}"/>
              </a:ext>
            </a:extLst>
          </p:cNvPr>
          <p:cNvSpPr>
            <a:spLocks noGrp="1"/>
          </p:cNvSpPr>
          <p:nvPr>
            <p:ph type="ftr" sz="quarter" idx="11"/>
          </p:nvPr>
        </p:nvSpPr>
        <p:spPr>
          <a:xfrm>
            <a:off x="7617126" y="6435805"/>
            <a:ext cx="3790658" cy="294668"/>
          </a:xfrm>
        </p:spPr>
        <p:txBody>
          <a:bodyPr/>
          <a:lstStyle/>
          <a:p>
            <a:r>
              <a:rPr lang="en-US" dirty="0"/>
              <a:t>MN Medicaid EIDBI Portal Training |</a:t>
            </a:r>
          </a:p>
        </p:txBody>
      </p:sp>
    </p:spTree>
    <p:extLst>
      <p:ext uri="{BB962C8B-B14F-4D97-AF65-F5344CB8AC3E}">
        <p14:creationId xmlns:p14="http://schemas.microsoft.com/office/powerpoint/2010/main" val="2450545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B3E1BE-617B-688A-B329-2024998A6934}"/>
              </a:ext>
            </a:extLst>
          </p:cNvPr>
          <p:cNvSpPr>
            <a:spLocks noGrp="1"/>
          </p:cNvSpPr>
          <p:nvPr>
            <p:ph type="body" idx="14"/>
          </p:nvPr>
        </p:nvSpPr>
        <p:spPr>
          <a:xfrm>
            <a:off x="4485049" y="1589216"/>
            <a:ext cx="6102860" cy="685160"/>
          </a:xfrm>
        </p:spPr>
        <p:txBody>
          <a:bodyPr/>
          <a:lstStyle/>
          <a:p>
            <a:r>
              <a:rPr lang="en-US" sz="2000" b="1" dirty="0"/>
              <a:t>3. When does a provider submit a CMDE for medical necessity review only?</a:t>
            </a:r>
          </a:p>
        </p:txBody>
      </p:sp>
      <p:sp>
        <p:nvSpPr>
          <p:cNvPr id="3" name="Title 2">
            <a:extLst>
              <a:ext uri="{FF2B5EF4-FFF2-40B4-BE49-F238E27FC236}">
                <a16:creationId xmlns:a16="http://schemas.microsoft.com/office/drawing/2014/main" id="{56DC2677-1587-A884-AD33-4B320A347E87}"/>
              </a:ext>
            </a:extLst>
          </p:cNvPr>
          <p:cNvSpPr>
            <a:spLocks noGrp="1"/>
          </p:cNvSpPr>
          <p:nvPr>
            <p:ph type="title"/>
          </p:nvPr>
        </p:nvSpPr>
        <p:spPr>
          <a:xfrm>
            <a:off x="4409440" y="733442"/>
            <a:ext cx="6102860" cy="236866"/>
          </a:xfrm>
        </p:spPr>
        <p:txBody>
          <a:bodyPr>
            <a:normAutofit fontScale="90000"/>
          </a:bodyPr>
          <a:lstStyle/>
          <a:p>
            <a:r>
              <a:rPr lang="en-US" dirty="0"/>
              <a:t>Frequently Asked Questions</a:t>
            </a:r>
          </a:p>
        </p:txBody>
      </p:sp>
      <p:sp>
        <p:nvSpPr>
          <p:cNvPr id="6" name="Text Placeholder 5">
            <a:extLst>
              <a:ext uri="{FF2B5EF4-FFF2-40B4-BE49-F238E27FC236}">
                <a16:creationId xmlns:a16="http://schemas.microsoft.com/office/drawing/2014/main" id="{5DDEC0A3-1B54-B9F8-83B1-55321F915C17}"/>
              </a:ext>
            </a:extLst>
          </p:cNvPr>
          <p:cNvSpPr>
            <a:spLocks noGrp="1"/>
          </p:cNvSpPr>
          <p:nvPr>
            <p:ph type="body" sz="quarter" idx="18"/>
          </p:nvPr>
        </p:nvSpPr>
        <p:spPr>
          <a:xfrm>
            <a:off x="4797804" y="2495417"/>
            <a:ext cx="4955796" cy="3940387"/>
          </a:xfrm>
        </p:spPr>
        <p:txBody>
          <a:bodyPr/>
          <a:lstStyle/>
          <a:p>
            <a:pPr marL="285750" indent="-285750">
              <a:spcBef>
                <a:spcPts val="600"/>
              </a:spcBef>
              <a:spcAft>
                <a:spcPts val="600"/>
              </a:spcAft>
              <a:buFont typeface="Wingdings" panose="05000000000000000000" pitchFamily="2" charset="2"/>
              <a:buChar char="v"/>
            </a:pPr>
            <a:r>
              <a:rPr lang="en-US" dirty="0">
                <a:solidFill>
                  <a:srgbClr val="546980"/>
                </a:solidFill>
              </a:rPr>
              <a:t>Active PPHP during the CMDE completion timeframe (including the signature date)</a:t>
            </a:r>
            <a:endParaRPr lang="en-US" sz="1400" dirty="0">
              <a:solidFill>
                <a:srgbClr val="546980"/>
              </a:solidFill>
            </a:endParaRPr>
          </a:p>
          <a:p>
            <a:pPr marL="285750" indent="-285750">
              <a:spcBef>
                <a:spcPts val="600"/>
              </a:spcBef>
              <a:spcAft>
                <a:spcPts val="600"/>
              </a:spcAft>
              <a:buFont typeface="Wingdings" panose="05000000000000000000" pitchFamily="2" charset="2"/>
              <a:buChar char="v"/>
            </a:pPr>
            <a:r>
              <a:rPr lang="en-US" dirty="0">
                <a:solidFill>
                  <a:srgbClr val="546980"/>
                </a:solidFill>
              </a:rPr>
              <a:t>Another provider completed a CMDE but was not submitted to Kepro for review</a:t>
            </a:r>
          </a:p>
          <a:p>
            <a:pPr marL="628650" lvl="1" indent="-285750">
              <a:spcBef>
                <a:spcPts val="600"/>
              </a:spcBef>
              <a:spcAft>
                <a:spcPts val="600"/>
              </a:spcAft>
            </a:pPr>
            <a:r>
              <a:rPr lang="en-US" dirty="0">
                <a:solidFill>
                  <a:srgbClr val="546980"/>
                </a:solidFill>
              </a:rPr>
              <a:t>Indicate in notes</a:t>
            </a:r>
            <a:endParaRPr lang="en-US" sz="1600" dirty="0">
              <a:solidFill>
                <a:srgbClr val="546980"/>
              </a:solidFill>
            </a:endParaRPr>
          </a:p>
          <a:p>
            <a:pPr>
              <a:spcBef>
                <a:spcPts val="600"/>
              </a:spcBef>
              <a:spcAft>
                <a:spcPts val="600"/>
              </a:spcAft>
              <a:buFont typeface="Wingdings" panose="05000000000000000000" pitchFamily="2" charset="2"/>
              <a:buChar char="v"/>
            </a:pPr>
            <a:r>
              <a:rPr lang="en-US" sz="2000" dirty="0">
                <a:solidFill>
                  <a:srgbClr val="546980"/>
                </a:solidFill>
              </a:rPr>
              <a:t>Leave a note for reviewer indicating that this review is for medical necessity only.</a:t>
            </a:r>
          </a:p>
          <a:p>
            <a:pPr marL="0" indent="0">
              <a:buNone/>
            </a:pPr>
            <a:endParaRPr lang="en-US" dirty="0"/>
          </a:p>
          <a:p>
            <a:pPr marL="0" indent="0">
              <a:buNone/>
            </a:pPr>
            <a:endParaRPr lang="en-US" dirty="0"/>
          </a:p>
        </p:txBody>
      </p:sp>
      <p:sp>
        <p:nvSpPr>
          <p:cNvPr id="7" name="Slide Number Placeholder 6">
            <a:extLst>
              <a:ext uri="{FF2B5EF4-FFF2-40B4-BE49-F238E27FC236}">
                <a16:creationId xmlns:a16="http://schemas.microsoft.com/office/drawing/2014/main" id="{6CAFE256-8F6A-67D6-0CD9-31E0868CB776}"/>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32</a:t>
            </a:fld>
            <a:endParaRPr lang="en-US" dirty="0"/>
          </a:p>
        </p:txBody>
      </p:sp>
      <p:pic>
        <p:nvPicPr>
          <p:cNvPr id="9" name="Picture Placeholder 8" descr="Logo&#10;&#10;Description automatically generated">
            <a:extLst>
              <a:ext uri="{FF2B5EF4-FFF2-40B4-BE49-F238E27FC236}">
                <a16:creationId xmlns:a16="http://schemas.microsoft.com/office/drawing/2014/main" id="{2D236F02-967F-6EF2-679E-2855214DC849}"/>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1687" r="21687"/>
          <a:stretch>
            <a:fillRect/>
          </a:stretch>
        </p:blipFill>
        <p:spPr>
          <a:xfrm>
            <a:off x="592774" y="47732"/>
            <a:ext cx="1445522" cy="1690472"/>
          </a:xfrm>
          <a:prstGeom prst="rect">
            <a:avLst/>
          </a:prstGeom>
        </p:spPr>
      </p:pic>
      <p:sp>
        <p:nvSpPr>
          <p:cNvPr id="5" name="Footer Placeholder 3">
            <a:extLst>
              <a:ext uri="{FF2B5EF4-FFF2-40B4-BE49-F238E27FC236}">
                <a16:creationId xmlns:a16="http://schemas.microsoft.com/office/drawing/2014/main" id="{6E71EA9F-B2D5-44B5-E8C1-94CB8F5588C0}"/>
              </a:ext>
            </a:extLst>
          </p:cNvPr>
          <p:cNvSpPr>
            <a:spLocks noGrp="1"/>
          </p:cNvSpPr>
          <p:nvPr>
            <p:ph type="ftr" sz="quarter" idx="11"/>
          </p:nvPr>
        </p:nvSpPr>
        <p:spPr>
          <a:xfrm>
            <a:off x="7617124" y="6445715"/>
            <a:ext cx="3790658" cy="294668"/>
          </a:xfrm>
        </p:spPr>
        <p:txBody>
          <a:bodyPr/>
          <a:lstStyle/>
          <a:p>
            <a:r>
              <a:rPr lang="en-US" dirty="0"/>
              <a:t>MN Medicaid EIDBI Portal Training |</a:t>
            </a:r>
          </a:p>
        </p:txBody>
      </p:sp>
    </p:spTree>
    <p:extLst>
      <p:ext uri="{BB962C8B-B14F-4D97-AF65-F5344CB8AC3E}">
        <p14:creationId xmlns:p14="http://schemas.microsoft.com/office/powerpoint/2010/main" val="3343841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B3E1BE-617B-688A-B329-2024998A6934}"/>
              </a:ext>
            </a:extLst>
          </p:cNvPr>
          <p:cNvSpPr>
            <a:spLocks noGrp="1"/>
          </p:cNvSpPr>
          <p:nvPr>
            <p:ph type="body" idx="14"/>
          </p:nvPr>
        </p:nvSpPr>
        <p:spPr>
          <a:xfrm>
            <a:off x="4675431" y="1589217"/>
            <a:ext cx="5836869" cy="685160"/>
          </a:xfrm>
        </p:spPr>
        <p:txBody>
          <a:bodyPr/>
          <a:lstStyle/>
          <a:p>
            <a:r>
              <a:rPr lang="en-US" sz="2000" b="1" dirty="0"/>
              <a:t>4. When and how does a provider submit a discharge summary?</a:t>
            </a:r>
          </a:p>
        </p:txBody>
      </p:sp>
      <p:sp>
        <p:nvSpPr>
          <p:cNvPr id="3" name="Title 2">
            <a:extLst>
              <a:ext uri="{FF2B5EF4-FFF2-40B4-BE49-F238E27FC236}">
                <a16:creationId xmlns:a16="http://schemas.microsoft.com/office/drawing/2014/main" id="{56DC2677-1587-A884-AD33-4B320A347E87}"/>
              </a:ext>
            </a:extLst>
          </p:cNvPr>
          <p:cNvSpPr>
            <a:spLocks noGrp="1"/>
          </p:cNvSpPr>
          <p:nvPr>
            <p:ph type="title"/>
          </p:nvPr>
        </p:nvSpPr>
        <p:spPr>
          <a:xfrm>
            <a:off x="4409440" y="733442"/>
            <a:ext cx="6102860" cy="236866"/>
          </a:xfrm>
        </p:spPr>
        <p:txBody>
          <a:bodyPr>
            <a:normAutofit fontScale="90000"/>
          </a:bodyPr>
          <a:lstStyle/>
          <a:p>
            <a:r>
              <a:rPr lang="en-US" dirty="0"/>
              <a:t>Frequently Asked Questions</a:t>
            </a:r>
          </a:p>
        </p:txBody>
      </p:sp>
      <p:sp>
        <p:nvSpPr>
          <p:cNvPr id="6" name="Text Placeholder 5">
            <a:extLst>
              <a:ext uri="{FF2B5EF4-FFF2-40B4-BE49-F238E27FC236}">
                <a16:creationId xmlns:a16="http://schemas.microsoft.com/office/drawing/2014/main" id="{5DDEC0A3-1B54-B9F8-83B1-55321F915C17}"/>
              </a:ext>
            </a:extLst>
          </p:cNvPr>
          <p:cNvSpPr>
            <a:spLocks noGrp="1"/>
          </p:cNvSpPr>
          <p:nvPr>
            <p:ph type="body" sz="quarter" idx="18"/>
          </p:nvPr>
        </p:nvSpPr>
        <p:spPr>
          <a:xfrm>
            <a:off x="4797804" y="2495417"/>
            <a:ext cx="5714496" cy="3940387"/>
          </a:xfrm>
        </p:spPr>
        <p:txBody>
          <a:bodyPr/>
          <a:lstStyle/>
          <a:p>
            <a:pPr marL="285750" indent="-285750">
              <a:spcBef>
                <a:spcPts val="600"/>
              </a:spcBef>
              <a:spcAft>
                <a:spcPts val="600"/>
              </a:spcAft>
              <a:buFont typeface="Wingdings" panose="05000000000000000000" pitchFamily="2" charset="2"/>
              <a:buChar char="v"/>
            </a:pPr>
            <a:r>
              <a:rPr lang="en-US" sz="1700" dirty="0">
                <a:solidFill>
                  <a:srgbClr val="546980"/>
                </a:solidFill>
              </a:rPr>
              <a:t>A discharge summary should be completed when:</a:t>
            </a:r>
          </a:p>
          <a:p>
            <a:pPr marL="628650" lvl="1" indent="-285750">
              <a:spcBef>
                <a:spcPts val="600"/>
              </a:spcBef>
              <a:spcAft>
                <a:spcPts val="600"/>
              </a:spcAft>
            </a:pPr>
            <a:r>
              <a:rPr lang="en-US" sz="1300" dirty="0">
                <a:solidFill>
                  <a:srgbClr val="546980"/>
                </a:solidFill>
              </a:rPr>
              <a:t>A recipient has been discharged from your agency and is no longer receiving EIDBI services</a:t>
            </a:r>
          </a:p>
          <a:p>
            <a:pPr marL="628650" lvl="1" indent="-285750">
              <a:spcBef>
                <a:spcPts val="600"/>
              </a:spcBef>
              <a:spcAft>
                <a:spcPts val="600"/>
              </a:spcAft>
            </a:pPr>
            <a:r>
              <a:rPr lang="en-US" sz="1300" dirty="0">
                <a:solidFill>
                  <a:srgbClr val="546980"/>
                </a:solidFill>
              </a:rPr>
              <a:t>A recipient discharges to another EIDBI provider to continue services with the new provider</a:t>
            </a:r>
            <a:endParaRPr lang="en-US" dirty="0">
              <a:solidFill>
                <a:srgbClr val="546980"/>
              </a:solidFill>
            </a:endParaRPr>
          </a:p>
          <a:p>
            <a:pPr marL="285750" indent="-285750">
              <a:spcBef>
                <a:spcPts val="600"/>
              </a:spcBef>
              <a:spcAft>
                <a:spcPts val="600"/>
              </a:spcAft>
              <a:buFont typeface="Wingdings" panose="05000000000000000000" pitchFamily="2" charset="2"/>
              <a:buChar char="v"/>
            </a:pPr>
            <a:r>
              <a:rPr lang="en-US" sz="1800" dirty="0">
                <a:solidFill>
                  <a:srgbClr val="546980"/>
                </a:solidFill>
              </a:rPr>
              <a:t>Providers are strongly encouraged to complete the DHS Discharge/Transition Form (7109A) to avoid billing discrepancies between providers</a:t>
            </a:r>
          </a:p>
          <a:p>
            <a:pPr marL="285750" indent="-285750">
              <a:spcBef>
                <a:spcPts val="600"/>
              </a:spcBef>
              <a:spcAft>
                <a:spcPts val="600"/>
              </a:spcAft>
              <a:buFont typeface="Wingdings" panose="05000000000000000000" pitchFamily="2" charset="2"/>
              <a:buChar char="v"/>
            </a:pPr>
            <a:r>
              <a:rPr lang="en-US" dirty="0">
                <a:solidFill>
                  <a:srgbClr val="546980"/>
                </a:solidFill>
              </a:rPr>
              <a:t>Attach discharge summary or 7109A form to the approved/applicable </a:t>
            </a:r>
            <a:r>
              <a:rPr lang="en-US" dirty="0" err="1">
                <a:solidFill>
                  <a:srgbClr val="546980"/>
                </a:solidFill>
              </a:rPr>
              <a:t>Atrezzo</a:t>
            </a:r>
            <a:r>
              <a:rPr lang="en-US" dirty="0">
                <a:solidFill>
                  <a:srgbClr val="546980"/>
                </a:solidFill>
              </a:rPr>
              <a:t> case (please ensure QSP at minimum has signed the summary)</a:t>
            </a:r>
            <a:endParaRPr lang="en-US" sz="1800" dirty="0">
              <a:solidFill>
                <a:srgbClr val="546980"/>
              </a:solidFill>
            </a:endParaRPr>
          </a:p>
          <a:p>
            <a:pPr marL="285750" indent="-285750">
              <a:buFont typeface="Arial" panose="020B0604020202020204" pitchFamily="34" charset="0"/>
              <a:buChar char="•"/>
            </a:pPr>
            <a:endParaRPr lang="en-US" dirty="0"/>
          </a:p>
          <a:p>
            <a:pPr marL="0" indent="0">
              <a:buNone/>
            </a:pPr>
            <a:endParaRPr lang="en-US" dirty="0"/>
          </a:p>
          <a:p>
            <a:pPr marL="0" indent="0">
              <a:buNone/>
            </a:pPr>
            <a:endParaRPr lang="en-US" dirty="0"/>
          </a:p>
        </p:txBody>
      </p:sp>
      <p:sp>
        <p:nvSpPr>
          <p:cNvPr id="7" name="Slide Number Placeholder 6">
            <a:extLst>
              <a:ext uri="{FF2B5EF4-FFF2-40B4-BE49-F238E27FC236}">
                <a16:creationId xmlns:a16="http://schemas.microsoft.com/office/drawing/2014/main" id="{6CAFE256-8F6A-67D6-0CD9-31E0868CB776}"/>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33</a:t>
            </a:fld>
            <a:endParaRPr lang="en-US" dirty="0"/>
          </a:p>
        </p:txBody>
      </p:sp>
      <p:pic>
        <p:nvPicPr>
          <p:cNvPr id="9" name="Picture Placeholder 8" descr="Logo&#10;&#10;Description automatically generated">
            <a:extLst>
              <a:ext uri="{FF2B5EF4-FFF2-40B4-BE49-F238E27FC236}">
                <a16:creationId xmlns:a16="http://schemas.microsoft.com/office/drawing/2014/main" id="{2D236F02-967F-6EF2-679E-2855214DC849}"/>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1687" r="21687"/>
          <a:stretch>
            <a:fillRect/>
          </a:stretch>
        </p:blipFill>
        <p:spPr>
          <a:xfrm>
            <a:off x="592774" y="47732"/>
            <a:ext cx="1445522" cy="1690472"/>
          </a:xfrm>
          <a:prstGeom prst="rect">
            <a:avLst/>
          </a:prstGeom>
        </p:spPr>
      </p:pic>
    </p:spTree>
    <p:extLst>
      <p:ext uri="{BB962C8B-B14F-4D97-AF65-F5344CB8AC3E}">
        <p14:creationId xmlns:p14="http://schemas.microsoft.com/office/powerpoint/2010/main" val="1774537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B3E1BE-617B-688A-B329-2024998A6934}"/>
              </a:ext>
            </a:extLst>
          </p:cNvPr>
          <p:cNvSpPr>
            <a:spLocks noGrp="1"/>
          </p:cNvSpPr>
          <p:nvPr>
            <p:ph type="body" idx="14"/>
          </p:nvPr>
        </p:nvSpPr>
        <p:spPr>
          <a:xfrm>
            <a:off x="4542435" y="1480684"/>
            <a:ext cx="6345305" cy="685160"/>
          </a:xfrm>
        </p:spPr>
        <p:txBody>
          <a:bodyPr/>
          <a:lstStyle/>
          <a:p>
            <a:r>
              <a:rPr lang="en-US" sz="1800" b="1" dirty="0"/>
              <a:t>5. What should a provider do when the recipient switches in the middle of an authorization period from an MCO to Fee For Service (MA)?</a:t>
            </a:r>
          </a:p>
        </p:txBody>
      </p:sp>
      <p:sp>
        <p:nvSpPr>
          <p:cNvPr id="3" name="Title 2">
            <a:extLst>
              <a:ext uri="{FF2B5EF4-FFF2-40B4-BE49-F238E27FC236}">
                <a16:creationId xmlns:a16="http://schemas.microsoft.com/office/drawing/2014/main" id="{56DC2677-1587-A884-AD33-4B320A347E87}"/>
              </a:ext>
            </a:extLst>
          </p:cNvPr>
          <p:cNvSpPr>
            <a:spLocks noGrp="1"/>
          </p:cNvSpPr>
          <p:nvPr>
            <p:ph type="title"/>
          </p:nvPr>
        </p:nvSpPr>
        <p:spPr>
          <a:xfrm>
            <a:off x="4409440" y="733442"/>
            <a:ext cx="6102860" cy="236866"/>
          </a:xfrm>
        </p:spPr>
        <p:txBody>
          <a:bodyPr>
            <a:normAutofit fontScale="90000"/>
          </a:bodyPr>
          <a:lstStyle/>
          <a:p>
            <a:r>
              <a:rPr lang="en-US" dirty="0"/>
              <a:t>Frequently Asked Questions</a:t>
            </a:r>
          </a:p>
        </p:txBody>
      </p:sp>
      <p:sp>
        <p:nvSpPr>
          <p:cNvPr id="6" name="Text Placeholder 5">
            <a:extLst>
              <a:ext uri="{FF2B5EF4-FFF2-40B4-BE49-F238E27FC236}">
                <a16:creationId xmlns:a16="http://schemas.microsoft.com/office/drawing/2014/main" id="{5DDEC0A3-1B54-B9F8-83B1-55321F915C17}"/>
              </a:ext>
            </a:extLst>
          </p:cNvPr>
          <p:cNvSpPr>
            <a:spLocks noGrp="1"/>
          </p:cNvSpPr>
          <p:nvPr>
            <p:ph type="body" sz="quarter" idx="18"/>
          </p:nvPr>
        </p:nvSpPr>
        <p:spPr>
          <a:xfrm>
            <a:off x="4764232" y="2495418"/>
            <a:ext cx="5400494" cy="3940387"/>
          </a:xfrm>
        </p:spPr>
        <p:txBody>
          <a:bodyPr/>
          <a:lstStyle/>
          <a:p>
            <a:pPr marL="285750" indent="-285750">
              <a:spcBef>
                <a:spcPts val="600"/>
              </a:spcBef>
              <a:spcAft>
                <a:spcPts val="600"/>
              </a:spcAft>
              <a:buFont typeface="Wingdings" panose="05000000000000000000" pitchFamily="2" charset="2"/>
              <a:buChar char="v"/>
            </a:pPr>
            <a:r>
              <a:rPr lang="en-US" sz="1600" dirty="0">
                <a:solidFill>
                  <a:srgbClr val="546980"/>
                </a:solidFill>
              </a:rPr>
              <a:t>Verify recipient’s MA eligibility to determine start date</a:t>
            </a:r>
          </a:p>
          <a:p>
            <a:pPr marL="285750" indent="-285750">
              <a:spcBef>
                <a:spcPts val="600"/>
              </a:spcBef>
              <a:spcAft>
                <a:spcPts val="600"/>
              </a:spcAft>
              <a:buFont typeface="Wingdings" panose="05000000000000000000" pitchFamily="2" charset="2"/>
              <a:buChar char="v"/>
            </a:pPr>
            <a:r>
              <a:rPr lang="en-US" sz="1600" dirty="0">
                <a:solidFill>
                  <a:srgbClr val="546980"/>
                </a:solidFill>
              </a:rPr>
              <a:t>Ensure that there is an approved CMDE on file for that recipient (may need to be approved for medical necessity)</a:t>
            </a:r>
          </a:p>
          <a:p>
            <a:pPr marL="285750" indent="-285750">
              <a:spcBef>
                <a:spcPts val="600"/>
              </a:spcBef>
              <a:spcAft>
                <a:spcPts val="600"/>
              </a:spcAft>
              <a:buFont typeface="Wingdings" panose="05000000000000000000" pitchFamily="2" charset="2"/>
              <a:buChar char="v"/>
            </a:pPr>
            <a:r>
              <a:rPr lang="en-US" sz="1600" dirty="0">
                <a:solidFill>
                  <a:srgbClr val="546980"/>
                </a:solidFill>
              </a:rPr>
              <a:t>Create a case for review in the Kepro portal and select the dates of service in which MA became primary coverage</a:t>
            </a:r>
          </a:p>
          <a:p>
            <a:pPr marL="628650" lvl="1" indent="-285750">
              <a:spcBef>
                <a:spcPts val="600"/>
              </a:spcBef>
              <a:spcAft>
                <a:spcPts val="600"/>
              </a:spcAft>
            </a:pPr>
            <a:r>
              <a:rPr lang="en-US" sz="1300" dirty="0">
                <a:solidFill>
                  <a:srgbClr val="546980"/>
                </a:solidFill>
              </a:rPr>
              <a:t>May also require prorating total units needed for each service code (i.e. if the authorization timeframe is 90 days then the service codes should be adjusted to reflect 90 days of service)</a:t>
            </a:r>
          </a:p>
          <a:p>
            <a:pPr marL="285750" indent="-285750">
              <a:spcBef>
                <a:spcPts val="600"/>
              </a:spcBef>
              <a:spcAft>
                <a:spcPts val="600"/>
              </a:spcAft>
              <a:buFont typeface="Wingdings" panose="05000000000000000000" pitchFamily="2" charset="2"/>
              <a:buChar char="v"/>
            </a:pPr>
            <a:r>
              <a:rPr lang="en-US" sz="1600" dirty="0">
                <a:solidFill>
                  <a:srgbClr val="546980"/>
                </a:solidFill>
              </a:rPr>
              <a:t>Please Note: submitting the prior authorization information does not guarantee an automatic approval through Kepro</a:t>
            </a:r>
          </a:p>
          <a:p>
            <a:pPr marL="285750" indent="-285750">
              <a:buFont typeface="Arial" panose="020B0604020202020204" pitchFamily="34" charset="0"/>
              <a:buChar char="•"/>
            </a:pPr>
            <a:endParaRPr lang="en-US" dirty="0"/>
          </a:p>
          <a:p>
            <a:pPr marL="0" indent="0">
              <a:buNone/>
            </a:pPr>
            <a:endParaRPr lang="en-US" dirty="0"/>
          </a:p>
          <a:p>
            <a:pPr marL="0" indent="0">
              <a:buNone/>
            </a:pPr>
            <a:endParaRPr lang="en-US" dirty="0"/>
          </a:p>
        </p:txBody>
      </p:sp>
      <p:sp>
        <p:nvSpPr>
          <p:cNvPr id="7" name="Slide Number Placeholder 6">
            <a:extLst>
              <a:ext uri="{FF2B5EF4-FFF2-40B4-BE49-F238E27FC236}">
                <a16:creationId xmlns:a16="http://schemas.microsoft.com/office/drawing/2014/main" id="{6CAFE256-8F6A-67D6-0CD9-31E0868CB776}"/>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34</a:t>
            </a:fld>
            <a:endParaRPr lang="en-US" dirty="0"/>
          </a:p>
        </p:txBody>
      </p:sp>
      <p:pic>
        <p:nvPicPr>
          <p:cNvPr id="9" name="Picture Placeholder 8" descr="Logo&#10;&#10;Description automatically generated">
            <a:extLst>
              <a:ext uri="{FF2B5EF4-FFF2-40B4-BE49-F238E27FC236}">
                <a16:creationId xmlns:a16="http://schemas.microsoft.com/office/drawing/2014/main" id="{2D236F02-967F-6EF2-679E-2855214DC849}"/>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1687" r="21687"/>
          <a:stretch>
            <a:fillRect/>
          </a:stretch>
        </p:blipFill>
        <p:spPr>
          <a:xfrm>
            <a:off x="592774" y="47732"/>
            <a:ext cx="1445522" cy="1690472"/>
          </a:xfrm>
          <a:prstGeom prst="rect">
            <a:avLst/>
          </a:prstGeom>
        </p:spPr>
      </p:pic>
    </p:spTree>
    <p:extLst>
      <p:ext uri="{BB962C8B-B14F-4D97-AF65-F5344CB8AC3E}">
        <p14:creationId xmlns:p14="http://schemas.microsoft.com/office/powerpoint/2010/main" val="1867297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F70EE-85C5-4F40-BC94-5018F23F6516}"/>
              </a:ext>
            </a:extLst>
          </p:cNvPr>
          <p:cNvSpPr>
            <a:spLocks noGrp="1"/>
          </p:cNvSpPr>
          <p:nvPr>
            <p:ph type="title"/>
          </p:nvPr>
        </p:nvSpPr>
        <p:spPr/>
        <p:txBody>
          <a:bodyPr/>
          <a:lstStyle/>
          <a:p>
            <a:r>
              <a:rPr lang="en-US" dirty="0"/>
              <a:t>DHS MHCP MANUAL</a:t>
            </a:r>
          </a:p>
        </p:txBody>
      </p:sp>
      <p:sp>
        <p:nvSpPr>
          <p:cNvPr id="6" name="Text Placeholder 5">
            <a:extLst>
              <a:ext uri="{FF2B5EF4-FFF2-40B4-BE49-F238E27FC236}">
                <a16:creationId xmlns:a16="http://schemas.microsoft.com/office/drawing/2014/main" id="{DE2A91C5-1F5F-4948-8546-6FF515D42C35}"/>
              </a:ext>
            </a:extLst>
          </p:cNvPr>
          <p:cNvSpPr>
            <a:spLocks noGrp="1"/>
          </p:cNvSpPr>
          <p:nvPr>
            <p:ph type="body" sz="half" idx="21"/>
          </p:nvPr>
        </p:nvSpPr>
        <p:spPr>
          <a:xfrm>
            <a:off x="876300" y="1650959"/>
            <a:ext cx="10294620" cy="1447347"/>
          </a:xfrm>
        </p:spPr>
        <p:txBody>
          <a:bodyPr/>
          <a:lstStyle/>
          <a:p>
            <a:r>
              <a:rPr lang="en-US" sz="2000" dirty="0"/>
              <a:t>To access the MHCP Manual, please visit:</a:t>
            </a:r>
          </a:p>
          <a:p>
            <a:r>
              <a:rPr lang="en-US" sz="2000" dirty="0">
                <a:solidFill>
                  <a:srgbClr val="70C2D4"/>
                </a:solidFill>
                <a:hlinkClick r:id="rId3">
                  <a:extLst>
                    <a:ext uri="{A12FA001-AC4F-418D-AE19-62706E023703}">
                      <ahyp:hlinkClr xmlns:ahyp="http://schemas.microsoft.com/office/drawing/2018/hyperlinkcolor" val="tx"/>
                    </a:ext>
                  </a:extLst>
                </a:hlinkClick>
              </a:rPr>
              <a:t>Early Intensive Developmental and Behavioral Intervention (EIDBI) Benefit (state.mn.us)</a:t>
            </a:r>
            <a:endParaRPr lang="en-US" sz="2000" dirty="0">
              <a:solidFill>
                <a:srgbClr val="70C2D4"/>
              </a:solidFill>
            </a:endParaRPr>
          </a:p>
        </p:txBody>
      </p:sp>
      <p:sp>
        <p:nvSpPr>
          <p:cNvPr id="21" name="Slide Number Placeholder 20">
            <a:extLst>
              <a:ext uri="{FF2B5EF4-FFF2-40B4-BE49-F238E27FC236}">
                <a16:creationId xmlns:a16="http://schemas.microsoft.com/office/drawing/2014/main" id="{48C0197C-5F26-4E33-9989-2703571A46EE}"/>
              </a:ext>
            </a:extLst>
          </p:cNvPr>
          <p:cNvSpPr>
            <a:spLocks noGrp="1"/>
          </p:cNvSpPr>
          <p:nvPr>
            <p:ph type="sldNum" sz="quarter" idx="12"/>
          </p:nvPr>
        </p:nvSpPr>
        <p:spPr>
          <a:xfrm>
            <a:off x="11407782" y="6435805"/>
            <a:ext cx="784217" cy="294668"/>
          </a:xfrm>
          <a:prstGeom prst="rect">
            <a:avLst/>
          </a:prstGeom>
        </p:spPr>
        <p:txBody>
          <a:bodyPr/>
          <a:lstStyle/>
          <a:p>
            <a:r>
              <a:rPr lang="en-US"/>
              <a:t>Page </a:t>
            </a:r>
            <a:fld id="{C6C8BDDB-1AA9-4CDC-80A0-B0BF343FFE1A}" type="slidenum">
              <a:rPr lang="en-US" smtClean="0"/>
              <a:pPr/>
              <a:t>35</a:t>
            </a:fld>
            <a:endParaRPr lang="en-US" dirty="0"/>
          </a:p>
        </p:txBody>
      </p:sp>
      <p:pic>
        <p:nvPicPr>
          <p:cNvPr id="13" name="Picture Placeholder 12" descr="A group of people posing for the camera&#10;&#10;Description automatically generated">
            <a:extLst>
              <a:ext uri="{FF2B5EF4-FFF2-40B4-BE49-F238E27FC236}">
                <a16:creationId xmlns:a16="http://schemas.microsoft.com/office/drawing/2014/main" id="{B88CBF3C-813C-423B-B1AF-ECCB235A2DF4}"/>
              </a:ext>
            </a:extLst>
          </p:cNvPr>
          <p:cNvPicPr>
            <a:picLocks noGrp="1" noChangeAspect="1"/>
          </p:cNvPicPr>
          <p:nvPr>
            <p:ph type="pic" sz="quarter" idx="19"/>
          </p:nvPr>
        </p:nvPicPr>
        <p:blipFill rotWithShape="1">
          <a:blip r:embed="rId4" cstate="hqprint">
            <a:extLst>
              <a:ext uri="{28A0092B-C50C-407E-A947-70E740481C1C}">
                <a14:useLocalDpi xmlns:a14="http://schemas.microsoft.com/office/drawing/2010/main" val="0"/>
              </a:ext>
            </a:extLst>
          </a:blip>
          <a:srcRect t="27589" b="33107"/>
          <a:stretch/>
        </p:blipFill>
        <p:spPr>
          <a:xfrm>
            <a:off x="-470" y="3305934"/>
            <a:ext cx="9949132" cy="2605176"/>
          </a:xfrm>
        </p:spPr>
      </p:pic>
    </p:spTree>
    <p:extLst>
      <p:ext uri="{BB962C8B-B14F-4D97-AF65-F5344CB8AC3E}">
        <p14:creationId xmlns:p14="http://schemas.microsoft.com/office/powerpoint/2010/main" val="1067395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3B02D-E8B3-4813-93FD-50125E15E8A7}"/>
              </a:ext>
            </a:extLst>
          </p:cNvPr>
          <p:cNvSpPr>
            <a:spLocks noGrp="1"/>
          </p:cNvSpPr>
          <p:nvPr>
            <p:ph type="title"/>
          </p:nvPr>
        </p:nvSpPr>
        <p:spPr/>
        <p:txBody>
          <a:bodyPr/>
          <a:lstStyle/>
          <a:p>
            <a:r>
              <a:rPr lang="en-US" dirty="0"/>
              <a:t>Question &amp; Answer</a:t>
            </a:r>
          </a:p>
        </p:txBody>
      </p:sp>
      <p:sp>
        <p:nvSpPr>
          <p:cNvPr id="7" name="Slide Number Placeholder 6">
            <a:extLst>
              <a:ext uri="{FF2B5EF4-FFF2-40B4-BE49-F238E27FC236}">
                <a16:creationId xmlns:a16="http://schemas.microsoft.com/office/drawing/2014/main" id="{AF913152-91A3-4A29-868E-5F5FDD826A4B}"/>
              </a:ext>
            </a:extLst>
          </p:cNvPr>
          <p:cNvSpPr>
            <a:spLocks noGrp="1"/>
          </p:cNvSpPr>
          <p:nvPr>
            <p:ph type="sldNum" sz="quarter" idx="12"/>
          </p:nvPr>
        </p:nvSpPr>
        <p:spPr/>
        <p:txBody>
          <a:bodyPr/>
          <a:lstStyle/>
          <a:p>
            <a:r>
              <a:rPr lang="en-US" dirty="0"/>
              <a:t>Page </a:t>
            </a:r>
            <a:fld id="{C6C8BDDB-1AA9-4CDC-80A0-B0BF343FFE1A}" type="slidenum">
              <a:rPr lang="en-US" smtClean="0"/>
              <a:pPr/>
              <a:t>36</a:t>
            </a:fld>
            <a:endParaRPr lang="en-US" dirty="0"/>
          </a:p>
        </p:txBody>
      </p:sp>
      <p:pic>
        <p:nvPicPr>
          <p:cNvPr id="10" name="Picture Placeholder 9" descr="A picture containing person, grass, man, looking&#10;&#10;Description automatically generated">
            <a:extLst>
              <a:ext uri="{FF2B5EF4-FFF2-40B4-BE49-F238E27FC236}">
                <a16:creationId xmlns:a16="http://schemas.microsoft.com/office/drawing/2014/main" id="{6455AFEE-6AC6-4FCF-A2A0-7DE44CC5480A}"/>
              </a:ext>
            </a:extLst>
          </p:cNvPr>
          <p:cNvPicPr>
            <a:picLocks noGrp="1" noChangeAspect="1"/>
          </p:cNvPicPr>
          <p:nvPr>
            <p:ph type="pic" sz="quarter" idx="19"/>
          </p:nvPr>
        </p:nvPicPr>
        <p:blipFill>
          <a:blip r:embed="rId2" cstate="hqprint">
            <a:extLst>
              <a:ext uri="{28A0092B-C50C-407E-A947-70E740481C1C}">
                <a14:useLocalDpi xmlns:a14="http://schemas.microsoft.com/office/drawing/2010/main" val="0"/>
              </a:ext>
            </a:extLst>
          </a:blip>
          <a:srcRect t="14992" b="14992"/>
          <a:stretch>
            <a:fillRect/>
          </a:stretch>
        </p:blipFill>
        <p:spPr/>
      </p:pic>
      <p:sp>
        <p:nvSpPr>
          <p:cNvPr id="3" name="Footer Placeholder 3">
            <a:extLst>
              <a:ext uri="{FF2B5EF4-FFF2-40B4-BE49-F238E27FC236}">
                <a16:creationId xmlns:a16="http://schemas.microsoft.com/office/drawing/2014/main" id="{57C2264A-71C3-5D41-6F83-601532EB91CA}"/>
              </a:ext>
            </a:extLst>
          </p:cNvPr>
          <p:cNvSpPr>
            <a:spLocks noGrp="1"/>
          </p:cNvSpPr>
          <p:nvPr>
            <p:ph type="ftr" sz="quarter" idx="11"/>
          </p:nvPr>
        </p:nvSpPr>
        <p:spPr>
          <a:xfrm>
            <a:off x="7617126" y="6435805"/>
            <a:ext cx="3790658" cy="294668"/>
          </a:xfrm>
        </p:spPr>
        <p:txBody>
          <a:bodyPr/>
          <a:lstStyle/>
          <a:p>
            <a:r>
              <a:rPr lang="en-US" dirty="0"/>
              <a:t>MN Medicaid EIDBI Portal Training |</a:t>
            </a:r>
          </a:p>
        </p:txBody>
      </p:sp>
    </p:spTree>
    <p:extLst>
      <p:ext uri="{BB962C8B-B14F-4D97-AF65-F5344CB8AC3E}">
        <p14:creationId xmlns:p14="http://schemas.microsoft.com/office/powerpoint/2010/main" val="341529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160182-A885-43FD-997D-23A3BE3B6860}"/>
              </a:ext>
            </a:extLst>
          </p:cNvPr>
          <p:cNvSpPr>
            <a:spLocks noGrp="1"/>
          </p:cNvSpPr>
          <p:nvPr>
            <p:ph type="title"/>
          </p:nvPr>
        </p:nvSpPr>
        <p:spPr>
          <a:xfrm>
            <a:off x="952500" y="1331471"/>
            <a:ext cx="6924675" cy="374287"/>
          </a:xfrm>
        </p:spPr>
        <p:txBody>
          <a:bodyPr/>
          <a:lstStyle/>
          <a:p>
            <a:r>
              <a:rPr lang="en-US" dirty="0"/>
              <a:t>Thank you for attending!</a:t>
            </a:r>
          </a:p>
        </p:txBody>
      </p:sp>
      <p:sp>
        <p:nvSpPr>
          <p:cNvPr id="6" name="Text Placeholder 5">
            <a:extLst>
              <a:ext uri="{FF2B5EF4-FFF2-40B4-BE49-F238E27FC236}">
                <a16:creationId xmlns:a16="http://schemas.microsoft.com/office/drawing/2014/main" id="{E65BCCA6-9F1C-4971-A291-47226816FEF9}"/>
              </a:ext>
            </a:extLst>
          </p:cNvPr>
          <p:cNvSpPr>
            <a:spLocks noGrp="1"/>
          </p:cNvSpPr>
          <p:nvPr>
            <p:ph type="body" idx="1"/>
          </p:nvPr>
        </p:nvSpPr>
        <p:spPr/>
        <p:txBody>
          <a:bodyPr/>
          <a:lstStyle/>
          <a:p>
            <a:r>
              <a:rPr lang="en-US" dirty="0"/>
              <a:t>Contact Info</a:t>
            </a:r>
          </a:p>
        </p:txBody>
      </p:sp>
      <p:sp>
        <p:nvSpPr>
          <p:cNvPr id="7" name="Text Placeholder 6">
            <a:extLst>
              <a:ext uri="{FF2B5EF4-FFF2-40B4-BE49-F238E27FC236}">
                <a16:creationId xmlns:a16="http://schemas.microsoft.com/office/drawing/2014/main" id="{61C96EA0-B962-4BD7-9ED2-E208C573C177}"/>
              </a:ext>
            </a:extLst>
          </p:cNvPr>
          <p:cNvSpPr>
            <a:spLocks noGrp="1"/>
          </p:cNvSpPr>
          <p:nvPr>
            <p:ph type="body" idx="20"/>
          </p:nvPr>
        </p:nvSpPr>
        <p:spPr/>
        <p:txBody>
          <a:bodyPr/>
          <a:lstStyle/>
          <a:p>
            <a:r>
              <a:rPr lang="en-US" dirty="0"/>
              <a:t>1 (866) 433-3658</a:t>
            </a:r>
          </a:p>
        </p:txBody>
      </p:sp>
      <p:sp>
        <p:nvSpPr>
          <p:cNvPr id="8" name="Text Placeholder 7">
            <a:extLst>
              <a:ext uri="{FF2B5EF4-FFF2-40B4-BE49-F238E27FC236}">
                <a16:creationId xmlns:a16="http://schemas.microsoft.com/office/drawing/2014/main" id="{74847C6D-A8AB-46F3-A922-B4B806212078}"/>
              </a:ext>
            </a:extLst>
          </p:cNvPr>
          <p:cNvSpPr>
            <a:spLocks noGrp="1"/>
          </p:cNvSpPr>
          <p:nvPr>
            <p:ph type="body" sz="half" idx="22"/>
          </p:nvPr>
        </p:nvSpPr>
        <p:spPr/>
        <p:txBody>
          <a:bodyPr>
            <a:normAutofit/>
          </a:bodyPr>
          <a:lstStyle/>
          <a:p>
            <a:r>
              <a:rPr lang="en-US" dirty="0"/>
              <a:t>Please reach out with any questions you may have.</a:t>
            </a:r>
          </a:p>
        </p:txBody>
      </p:sp>
      <p:sp>
        <p:nvSpPr>
          <p:cNvPr id="9" name="Slide Number Placeholder 8">
            <a:extLst>
              <a:ext uri="{FF2B5EF4-FFF2-40B4-BE49-F238E27FC236}">
                <a16:creationId xmlns:a16="http://schemas.microsoft.com/office/drawing/2014/main" id="{62AE7607-D185-4010-9DD3-D6661FB92A2C}"/>
              </a:ext>
            </a:extLst>
          </p:cNvPr>
          <p:cNvSpPr>
            <a:spLocks noGrp="1"/>
          </p:cNvSpPr>
          <p:nvPr>
            <p:ph type="sldNum" sz="quarter" idx="12"/>
          </p:nvPr>
        </p:nvSpPr>
        <p:spPr>
          <a:xfrm>
            <a:off x="11407782" y="6435805"/>
            <a:ext cx="784217" cy="294668"/>
          </a:xfrm>
          <a:prstGeom prst="rect">
            <a:avLst/>
          </a:prstGeom>
        </p:spPr>
        <p:txBody>
          <a:bodyPr/>
          <a:lstStyle/>
          <a:p>
            <a:r>
              <a:rPr lang="en-US"/>
              <a:t>Page </a:t>
            </a:r>
            <a:fld id="{C6C8BDDB-1AA9-4CDC-80A0-B0BF343FFE1A}" type="slidenum">
              <a:rPr lang="en-US" smtClean="0"/>
              <a:pPr/>
              <a:t>37</a:t>
            </a:fld>
            <a:endParaRPr lang="en-US" dirty="0"/>
          </a:p>
        </p:txBody>
      </p:sp>
      <p:sp>
        <p:nvSpPr>
          <p:cNvPr id="19" name="Text Placeholder 18">
            <a:extLst>
              <a:ext uri="{FF2B5EF4-FFF2-40B4-BE49-F238E27FC236}">
                <a16:creationId xmlns:a16="http://schemas.microsoft.com/office/drawing/2014/main" id="{0A378F63-34F5-42A9-B6AD-FA4E5047B37D}"/>
              </a:ext>
            </a:extLst>
          </p:cNvPr>
          <p:cNvSpPr>
            <a:spLocks noGrp="1"/>
          </p:cNvSpPr>
          <p:nvPr>
            <p:ph type="body" idx="24"/>
          </p:nvPr>
        </p:nvSpPr>
        <p:spPr/>
        <p:txBody>
          <a:bodyPr/>
          <a:lstStyle/>
          <a:p>
            <a:r>
              <a:rPr lang="en-US" dirty="0"/>
              <a:t>https://mhcp.kepro.com/</a:t>
            </a:r>
          </a:p>
        </p:txBody>
      </p:sp>
      <p:pic>
        <p:nvPicPr>
          <p:cNvPr id="11" name="Picture Placeholder 10" descr="A person writing on a piece of paper&#10;&#10;Description automatically generated with medium confidence">
            <a:extLst>
              <a:ext uri="{FF2B5EF4-FFF2-40B4-BE49-F238E27FC236}">
                <a16:creationId xmlns:a16="http://schemas.microsoft.com/office/drawing/2014/main" id="{1914928A-D917-4ED5-A059-456D62BDD01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840" r="7840"/>
          <a:stretch>
            <a:fillRect/>
          </a:stretch>
        </p:blipFill>
        <p:spPr/>
      </p:pic>
      <p:sp>
        <p:nvSpPr>
          <p:cNvPr id="5" name="Text Placeholder 4">
            <a:extLst>
              <a:ext uri="{FF2B5EF4-FFF2-40B4-BE49-F238E27FC236}">
                <a16:creationId xmlns:a16="http://schemas.microsoft.com/office/drawing/2014/main" id="{28998600-0A4C-B9B2-E680-08D7758B1C47}"/>
              </a:ext>
            </a:extLst>
          </p:cNvPr>
          <p:cNvSpPr>
            <a:spLocks noGrp="1"/>
          </p:cNvSpPr>
          <p:nvPr>
            <p:ph type="body" idx="23"/>
          </p:nvPr>
        </p:nvSpPr>
        <p:spPr/>
        <p:txBody>
          <a:bodyPr/>
          <a:lstStyle/>
          <a:p>
            <a:r>
              <a:rPr lang="en-US" dirty="0"/>
              <a:t>EIDBIMNMedicaid@kepro.com</a:t>
            </a:r>
          </a:p>
        </p:txBody>
      </p:sp>
      <p:sp>
        <p:nvSpPr>
          <p:cNvPr id="4" name="Footer Placeholder 3">
            <a:extLst>
              <a:ext uri="{FF2B5EF4-FFF2-40B4-BE49-F238E27FC236}">
                <a16:creationId xmlns:a16="http://schemas.microsoft.com/office/drawing/2014/main" id="{A468F80E-383E-962B-66CE-23EA9D1A36D4}"/>
              </a:ext>
            </a:extLst>
          </p:cNvPr>
          <p:cNvSpPr>
            <a:spLocks noGrp="1"/>
          </p:cNvSpPr>
          <p:nvPr>
            <p:ph type="ftr" sz="quarter" idx="11"/>
          </p:nvPr>
        </p:nvSpPr>
        <p:spPr>
          <a:xfrm>
            <a:off x="7617126" y="6435805"/>
            <a:ext cx="3790658" cy="294668"/>
          </a:xfrm>
        </p:spPr>
        <p:txBody>
          <a:bodyPr/>
          <a:lstStyle/>
          <a:p>
            <a:r>
              <a:rPr lang="en-US" dirty="0"/>
              <a:t>MN Medicaid EIDBI Portal Training |</a:t>
            </a:r>
          </a:p>
        </p:txBody>
      </p:sp>
    </p:spTree>
    <p:extLst>
      <p:ext uri="{BB962C8B-B14F-4D97-AF65-F5344CB8AC3E}">
        <p14:creationId xmlns:p14="http://schemas.microsoft.com/office/powerpoint/2010/main" val="368445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4</a:t>
            </a:fld>
            <a:endParaRPr lang="en-US" dirty="0"/>
          </a:p>
        </p:txBody>
      </p:sp>
      <p:sp>
        <p:nvSpPr>
          <p:cNvPr id="3" name="Footer Placeholder 2"/>
          <p:cNvSpPr>
            <a:spLocks noGrp="1"/>
          </p:cNvSpPr>
          <p:nvPr>
            <p:ph type="ftr" sz="quarter" idx="11"/>
          </p:nvPr>
        </p:nvSpPr>
        <p:spPr/>
        <p:txBody>
          <a:bodyPr/>
          <a:lstStyle/>
          <a:p>
            <a:r>
              <a:rPr lang="en-US" dirty="0"/>
              <a:t>MN Medicaid EIDBI Portal Training    |</a:t>
            </a:r>
          </a:p>
        </p:txBody>
      </p:sp>
      <p:sp>
        <p:nvSpPr>
          <p:cNvPr id="5" name="Text Placeholder 4"/>
          <p:cNvSpPr>
            <a:spLocks noGrp="1"/>
          </p:cNvSpPr>
          <p:nvPr>
            <p:ph type="body" sz="half" idx="17"/>
          </p:nvPr>
        </p:nvSpPr>
        <p:spPr>
          <a:xfrm>
            <a:off x="8081334" y="1276870"/>
            <a:ext cx="3234365" cy="865178"/>
          </a:xfrm>
        </p:spPr>
        <p:txBody>
          <a:bodyPr/>
          <a:lstStyle/>
          <a:p>
            <a:pPr>
              <a:lnSpc>
                <a:spcPct val="100000"/>
              </a:lnSpc>
              <a:spcBef>
                <a:spcPts val="900"/>
              </a:spcBef>
              <a:buClr>
                <a:schemeClr val="accent2"/>
              </a:buClr>
              <a:defRPr/>
            </a:pPr>
            <a:r>
              <a:rPr lang="en-US" b="1" dirty="0">
                <a:solidFill>
                  <a:schemeClr val="tx2">
                    <a:lumMod val="50000"/>
                  </a:schemeClr>
                </a:solidFill>
              </a:rPr>
              <a:t>Select “Atrezzo Login”</a:t>
            </a:r>
          </a:p>
        </p:txBody>
      </p:sp>
      <p:sp>
        <p:nvSpPr>
          <p:cNvPr id="6" name="Title 5"/>
          <p:cNvSpPr>
            <a:spLocks noGrp="1"/>
          </p:cNvSpPr>
          <p:nvPr>
            <p:ph type="title"/>
          </p:nvPr>
        </p:nvSpPr>
        <p:spPr>
          <a:xfrm>
            <a:off x="535852" y="1614598"/>
            <a:ext cx="4284723" cy="1054900"/>
          </a:xfrm>
        </p:spPr>
        <p:txBody>
          <a:bodyPr/>
          <a:lstStyle/>
          <a:p>
            <a:r>
              <a:rPr lang="en-US" sz="3600" dirty="0"/>
              <a:t>Accessing Atrezzo </a:t>
            </a:r>
            <a:br>
              <a:rPr lang="en-US" sz="3600" dirty="0"/>
            </a:br>
            <a:r>
              <a:rPr lang="en-US" sz="3600" dirty="0"/>
              <a:t>Provider Portal </a:t>
            </a:r>
            <a:endParaRPr lang="en-US" dirty="0"/>
          </a:p>
        </p:txBody>
      </p:sp>
      <p:sp>
        <p:nvSpPr>
          <p:cNvPr id="9" name="Text Placeholder 8"/>
          <p:cNvSpPr>
            <a:spLocks noGrp="1"/>
          </p:cNvSpPr>
          <p:nvPr>
            <p:ph type="body" sz="half" idx="26"/>
          </p:nvPr>
        </p:nvSpPr>
        <p:spPr>
          <a:xfrm>
            <a:off x="8081335" y="2905743"/>
            <a:ext cx="3725966" cy="865181"/>
          </a:xfrm>
        </p:spPr>
        <p:txBody>
          <a:bodyPr/>
          <a:lstStyle/>
          <a:p>
            <a:pPr>
              <a:buNone/>
            </a:pPr>
            <a:r>
              <a:rPr lang="en-US" sz="1400" b="1" dirty="0">
                <a:solidFill>
                  <a:schemeClr val="tx2">
                    <a:lumMod val="50000"/>
                  </a:schemeClr>
                </a:solidFill>
              </a:rPr>
              <a:t>To Register for Atrezzo Provider Portal :</a:t>
            </a:r>
            <a:endParaRPr lang="en-US" sz="1400" dirty="0">
              <a:solidFill>
                <a:schemeClr val="tx2">
                  <a:lumMod val="50000"/>
                </a:schemeClr>
              </a:solidFill>
            </a:endParaRPr>
          </a:p>
          <a:p>
            <a:pPr>
              <a:buNone/>
            </a:pPr>
            <a:r>
              <a:rPr lang="en-US" sz="1400" dirty="0">
                <a:solidFill>
                  <a:schemeClr val="tx2">
                    <a:lumMod val="50000"/>
                  </a:schemeClr>
                </a:solidFill>
              </a:rPr>
              <a:t>Enter your 10 digit National Provider Identifier (NPI) number and Provider Registration Code (Provider to call Kepro Customer Service (866) 433-3658 to obtain registration code) </a:t>
            </a:r>
          </a:p>
        </p:txBody>
      </p:sp>
      <p:sp>
        <p:nvSpPr>
          <p:cNvPr id="11" name="Text Placeholder 10"/>
          <p:cNvSpPr>
            <a:spLocks noGrp="1"/>
          </p:cNvSpPr>
          <p:nvPr>
            <p:ph type="body" sz="half" idx="28"/>
          </p:nvPr>
        </p:nvSpPr>
        <p:spPr>
          <a:xfrm>
            <a:off x="8081335" y="4734179"/>
            <a:ext cx="3234365" cy="1020394"/>
          </a:xfrm>
        </p:spPr>
        <p:txBody>
          <a:bodyPr/>
          <a:lstStyle/>
          <a:p>
            <a:pPr>
              <a:spcBef>
                <a:spcPts val="900"/>
              </a:spcBef>
              <a:buClr>
                <a:schemeClr val="accent2"/>
              </a:buClr>
              <a:defRPr/>
            </a:pPr>
            <a:r>
              <a:rPr lang="en-US" sz="1400" b="1" dirty="0">
                <a:solidFill>
                  <a:schemeClr val="tx2">
                    <a:lumMod val="50000"/>
                  </a:schemeClr>
                </a:solidFill>
              </a:rPr>
              <a:t>Registered Provider:</a:t>
            </a:r>
          </a:p>
          <a:p>
            <a:pPr>
              <a:spcBef>
                <a:spcPts val="900"/>
              </a:spcBef>
              <a:buClr>
                <a:schemeClr val="accent2"/>
              </a:buClr>
              <a:defRPr/>
            </a:pPr>
            <a:r>
              <a:rPr lang="en-US" sz="1400" b="1" dirty="0">
                <a:solidFill>
                  <a:schemeClr val="tx2">
                    <a:lumMod val="50000"/>
                  </a:schemeClr>
                </a:solidFill>
              </a:rPr>
              <a:t> </a:t>
            </a:r>
            <a:r>
              <a:rPr lang="en-US" sz="1400" dirty="0">
                <a:solidFill>
                  <a:schemeClr val="tx2">
                    <a:lumMod val="50000"/>
                  </a:schemeClr>
                </a:solidFill>
              </a:rPr>
              <a:t>Enter your unique username and password</a:t>
            </a:r>
            <a:endParaRPr lang="en-US" dirty="0">
              <a:solidFill>
                <a:schemeClr val="tx2">
                  <a:lumMod val="50000"/>
                </a:schemeClr>
              </a:solidFill>
            </a:endParaRPr>
          </a:p>
        </p:txBody>
      </p:sp>
      <p:sp>
        <p:nvSpPr>
          <p:cNvPr id="4" name="TextBox 3">
            <a:extLst>
              <a:ext uri="{FF2B5EF4-FFF2-40B4-BE49-F238E27FC236}">
                <a16:creationId xmlns:a16="http://schemas.microsoft.com/office/drawing/2014/main" id="{12CFB729-E7DB-4FFE-BBA1-ADC28E154B25}"/>
              </a:ext>
            </a:extLst>
          </p:cNvPr>
          <p:cNvSpPr txBox="1"/>
          <p:nvPr/>
        </p:nvSpPr>
        <p:spPr>
          <a:xfrm>
            <a:off x="621508" y="3338606"/>
            <a:ext cx="4347930" cy="369332"/>
          </a:xfrm>
          <a:prstGeom prst="rect">
            <a:avLst/>
          </a:prstGeom>
          <a:noFill/>
        </p:spPr>
        <p:txBody>
          <a:bodyPr wrap="square" rtlCol="0">
            <a:spAutoFit/>
          </a:bodyPr>
          <a:lstStyle/>
          <a:p>
            <a:r>
              <a:rPr lang="en-US" b="1" dirty="0">
                <a:solidFill>
                  <a:schemeClr val="bg1"/>
                </a:solidFill>
              </a:rPr>
              <a:t>Website: </a:t>
            </a:r>
            <a:r>
              <a:rPr lang="en-US" sz="1800" b="1" dirty="0">
                <a:solidFill>
                  <a:schemeClr val="bg1"/>
                </a:solidFill>
                <a:hlinkClick r:id="rId2">
                  <a:extLst>
                    <a:ext uri="{A12FA001-AC4F-418D-AE19-62706E023703}">
                      <ahyp:hlinkClr xmlns:ahyp="http://schemas.microsoft.com/office/drawing/2018/hyperlinkcolor" val="tx"/>
                    </a:ext>
                  </a:extLst>
                </a:hlinkClick>
              </a:rPr>
              <a:t>https://mhcp.kepro.com</a:t>
            </a:r>
            <a:r>
              <a:rPr lang="en-US" sz="1800" b="1" dirty="0">
                <a:solidFill>
                  <a:schemeClr val="bg1"/>
                </a:solidFill>
              </a:rPr>
              <a:t> </a:t>
            </a:r>
            <a:endParaRPr lang="en-US" b="1" dirty="0">
              <a:solidFill>
                <a:schemeClr val="bg1"/>
              </a:solidFill>
            </a:endParaRPr>
          </a:p>
        </p:txBody>
      </p:sp>
      <p:pic>
        <p:nvPicPr>
          <p:cNvPr id="8" name="Picture 7">
            <a:extLst>
              <a:ext uri="{FF2B5EF4-FFF2-40B4-BE49-F238E27FC236}">
                <a16:creationId xmlns:a16="http://schemas.microsoft.com/office/drawing/2014/main" id="{CF1FF7AD-BA9B-4CF0-93F8-FF91D64D0587}"/>
              </a:ext>
            </a:extLst>
          </p:cNvPr>
          <p:cNvPicPr>
            <a:picLocks noChangeAspect="1"/>
          </p:cNvPicPr>
          <p:nvPr/>
        </p:nvPicPr>
        <p:blipFill>
          <a:blip r:embed="rId3"/>
          <a:stretch>
            <a:fillRect/>
          </a:stretch>
        </p:blipFill>
        <p:spPr>
          <a:xfrm>
            <a:off x="1421629" y="4253735"/>
            <a:ext cx="2038350" cy="1228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9" name="Group 58">
            <a:extLst>
              <a:ext uri="{FF2B5EF4-FFF2-40B4-BE49-F238E27FC236}">
                <a16:creationId xmlns:a16="http://schemas.microsoft.com/office/drawing/2014/main" id="{48D1AB4A-8DE0-408A-ADD2-9E16CE2D0803}"/>
              </a:ext>
            </a:extLst>
          </p:cNvPr>
          <p:cNvGrpSpPr/>
          <p:nvPr/>
        </p:nvGrpSpPr>
        <p:grpSpPr>
          <a:xfrm>
            <a:off x="6778732" y="2996409"/>
            <a:ext cx="887663" cy="865181"/>
            <a:chOff x="6175376" y="1501775"/>
            <a:chExt cx="382588" cy="384176"/>
          </a:xfrm>
        </p:grpSpPr>
        <p:sp>
          <p:nvSpPr>
            <p:cNvPr id="60" name="Freeform 383">
              <a:extLst>
                <a:ext uri="{FF2B5EF4-FFF2-40B4-BE49-F238E27FC236}">
                  <a16:creationId xmlns:a16="http://schemas.microsoft.com/office/drawing/2014/main" id="{5A7394F6-AAEC-4A4B-9C24-E335E45218C9}"/>
                </a:ext>
              </a:extLst>
            </p:cNvPr>
            <p:cNvSpPr>
              <a:spLocks/>
            </p:cNvSpPr>
            <p:nvPr/>
          </p:nvSpPr>
          <p:spPr bwMode="auto">
            <a:xfrm>
              <a:off x="6175376" y="1501775"/>
              <a:ext cx="382588" cy="322263"/>
            </a:xfrm>
            <a:custGeom>
              <a:avLst/>
              <a:gdLst>
                <a:gd name="T0" fmla="*/ 136 w 248"/>
                <a:gd name="T1" fmla="*/ 208 h 208"/>
                <a:gd name="T2" fmla="*/ 16 w 248"/>
                <a:gd name="T3" fmla="*/ 208 h 208"/>
                <a:gd name="T4" fmla="*/ 0 w 248"/>
                <a:gd name="T5" fmla="*/ 192 h 208"/>
                <a:gd name="T6" fmla="*/ 0 w 248"/>
                <a:gd name="T7" fmla="*/ 16 h 208"/>
                <a:gd name="T8" fmla="*/ 16 w 248"/>
                <a:gd name="T9" fmla="*/ 0 h 208"/>
                <a:gd name="T10" fmla="*/ 232 w 248"/>
                <a:gd name="T11" fmla="*/ 0 h 208"/>
                <a:gd name="T12" fmla="*/ 248 w 248"/>
                <a:gd name="T13" fmla="*/ 16 h 208"/>
                <a:gd name="T14" fmla="*/ 248 w 248"/>
                <a:gd name="T15" fmla="*/ 192 h 208"/>
                <a:gd name="T16" fmla="*/ 232 w 248"/>
                <a:gd name="T17" fmla="*/ 208 h 208"/>
                <a:gd name="T18" fmla="*/ 224 w 248"/>
                <a:gd name="T19"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08">
                  <a:moveTo>
                    <a:pt x="136" y="208"/>
                  </a:moveTo>
                  <a:cubicBezTo>
                    <a:pt x="16" y="208"/>
                    <a:pt x="16" y="208"/>
                    <a:pt x="16" y="208"/>
                  </a:cubicBezTo>
                  <a:cubicBezTo>
                    <a:pt x="7" y="208"/>
                    <a:pt x="0" y="201"/>
                    <a:pt x="0" y="192"/>
                  </a:cubicBezTo>
                  <a:cubicBezTo>
                    <a:pt x="0" y="16"/>
                    <a:pt x="0" y="16"/>
                    <a:pt x="0" y="16"/>
                  </a:cubicBezTo>
                  <a:cubicBezTo>
                    <a:pt x="0" y="7"/>
                    <a:pt x="7" y="0"/>
                    <a:pt x="16" y="0"/>
                  </a:cubicBezTo>
                  <a:cubicBezTo>
                    <a:pt x="232" y="0"/>
                    <a:pt x="232" y="0"/>
                    <a:pt x="232" y="0"/>
                  </a:cubicBezTo>
                  <a:cubicBezTo>
                    <a:pt x="241" y="0"/>
                    <a:pt x="248" y="7"/>
                    <a:pt x="248" y="16"/>
                  </a:cubicBezTo>
                  <a:cubicBezTo>
                    <a:pt x="248" y="192"/>
                    <a:pt x="248" y="192"/>
                    <a:pt x="248" y="192"/>
                  </a:cubicBezTo>
                  <a:cubicBezTo>
                    <a:pt x="248" y="201"/>
                    <a:pt x="241" y="208"/>
                    <a:pt x="232" y="208"/>
                  </a:cubicBezTo>
                  <a:cubicBezTo>
                    <a:pt x="224" y="208"/>
                    <a:pt x="224" y="208"/>
                    <a:pt x="224" y="208"/>
                  </a:cubicBezTo>
                </a:path>
              </a:pathLst>
            </a:custGeom>
            <a:noFill/>
            <a:ln w="19050" cap="sq">
              <a:solidFill>
                <a:srgbClr val="3746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1" name="Line 384">
              <a:extLst>
                <a:ext uri="{FF2B5EF4-FFF2-40B4-BE49-F238E27FC236}">
                  <a16:creationId xmlns:a16="http://schemas.microsoft.com/office/drawing/2014/main" id="{739FEAFF-7295-4473-81EF-770DDB150177}"/>
                </a:ext>
              </a:extLst>
            </p:cNvPr>
            <p:cNvSpPr>
              <a:spLocks noChangeShapeType="1"/>
            </p:cNvSpPr>
            <p:nvPr/>
          </p:nvSpPr>
          <p:spPr bwMode="auto">
            <a:xfrm>
              <a:off x="6175376" y="1570038"/>
              <a:ext cx="382588" cy="0"/>
            </a:xfrm>
            <a:prstGeom prst="line">
              <a:avLst/>
            </a:prstGeom>
            <a:noFill/>
            <a:ln w="19050" cap="rnd">
              <a:solidFill>
                <a:srgbClr val="37465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2" name="Oval 385">
              <a:extLst>
                <a:ext uri="{FF2B5EF4-FFF2-40B4-BE49-F238E27FC236}">
                  <a16:creationId xmlns:a16="http://schemas.microsoft.com/office/drawing/2014/main" id="{338EAEB2-F83A-4F99-BBED-DDA38621CAD9}"/>
                </a:ext>
              </a:extLst>
            </p:cNvPr>
            <p:cNvSpPr>
              <a:spLocks noChangeArrowheads="1"/>
            </p:cNvSpPr>
            <p:nvPr/>
          </p:nvSpPr>
          <p:spPr bwMode="auto">
            <a:xfrm>
              <a:off x="6199189" y="1527175"/>
              <a:ext cx="19050" cy="17463"/>
            </a:xfrm>
            <a:prstGeom prst="ellipse">
              <a:avLst/>
            </a:prstGeom>
            <a:solidFill>
              <a:srgbClr val="53595F"/>
            </a:solidFill>
            <a:ln w="9525">
              <a:solidFill>
                <a:srgbClr val="37465E"/>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3" name="Oval 386">
              <a:extLst>
                <a:ext uri="{FF2B5EF4-FFF2-40B4-BE49-F238E27FC236}">
                  <a16:creationId xmlns:a16="http://schemas.microsoft.com/office/drawing/2014/main" id="{F76F0C22-BDB1-46F5-880B-43FE437746DA}"/>
                </a:ext>
              </a:extLst>
            </p:cNvPr>
            <p:cNvSpPr>
              <a:spLocks noChangeArrowheads="1"/>
            </p:cNvSpPr>
            <p:nvPr/>
          </p:nvSpPr>
          <p:spPr bwMode="auto">
            <a:xfrm>
              <a:off x="6230939" y="1527175"/>
              <a:ext cx="19050" cy="17463"/>
            </a:xfrm>
            <a:prstGeom prst="ellipse">
              <a:avLst/>
            </a:prstGeom>
            <a:solidFill>
              <a:srgbClr val="53595F"/>
            </a:solidFill>
            <a:ln w="9525">
              <a:solidFill>
                <a:srgbClr val="37465E"/>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4" name="Oval 387">
              <a:extLst>
                <a:ext uri="{FF2B5EF4-FFF2-40B4-BE49-F238E27FC236}">
                  <a16:creationId xmlns:a16="http://schemas.microsoft.com/office/drawing/2014/main" id="{FCAE3A51-212D-4B38-9FDF-045E1C4A3F56}"/>
                </a:ext>
              </a:extLst>
            </p:cNvPr>
            <p:cNvSpPr>
              <a:spLocks noChangeArrowheads="1"/>
            </p:cNvSpPr>
            <p:nvPr/>
          </p:nvSpPr>
          <p:spPr bwMode="auto">
            <a:xfrm>
              <a:off x="6261101" y="1527175"/>
              <a:ext cx="19050" cy="17463"/>
            </a:xfrm>
            <a:prstGeom prst="ellipse">
              <a:avLst/>
            </a:prstGeom>
            <a:solidFill>
              <a:srgbClr val="53595F"/>
            </a:solidFill>
            <a:ln w="9525">
              <a:solidFill>
                <a:srgbClr val="37465E"/>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5" name="Rectangle 388">
              <a:extLst>
                <a:ext uri="{FF2B5EF4-FFF2-40B4-BE49-F238E27FC236}">
                  <a16:creationId xmlns:a16="http://schemas.microsoft.com/office/drawing/2014/main" id="{49D06BD9-9935-4089-A2F2-1128CA61C5C0}"/>
                </a:ext>
              </a:extLst>
            </p:cNvPr>
            <p:cNvSpPr>
              <a:spLocks noChangeArrowheads="1"/>
            </p:cNvSpPr>
            <p:nvPr/>
          </p:nvSpPr>
          <p:spPr bwMode="auto">
            <a:xfrm>
              <a:off x="6299201" y="1612900"/>
              <a:ext cx="222250" cy="38100"/>
            </a:xfrm>
            <a:prstGeom prst="rect">
              <a:avLst/>
            </a:prstGeom>
            <a:noFill/>
            <a:ln w="19050" cap="rnd">
              <a:solidFill>
                <a:srgbClr val="3746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6" name="Freeform 389">
              <a:extLst>
                <a:ext uri="{FF2B5EF4-FFF2-40B4-BE49-F238E27FC236}">
                  <a16:creationId xmlns:a16="http://schemas.microsoft.com/office/drawing/2014/main" id="{5B392019-1361-4E62-B17B-0588F2921248}"/>
                </a:ext>
              </a:extLst>
            </p:cNvPr>
            <p:cNvSpPr>
              <a:spLocks/>
            </p:cNvSpPr>
            <p:nvPr/>
          </p:nvSpPr>
          <p:spPr bwMode="auto">
            <a:xfrm>
              <a:off x="6299201" y="1687513"/>
              <a:ext cx="222250" cy="87313"/>
            </a:xfrm>
            <a:custGeom>
              <a:avLst/>
              <a:gdLst>
                <a:gd name="T0" fmla="*/ 54 w 140"/>
                <a:gd name="T1" fmla="*/ 55 h 55"/>
                <a:gd name="T2" fmla="*/ 0 w 140"/>
                <a:gd name="T3" fmla="*/ 55 h 55"/>
                <a:gd name="T4" fmla="*/ 0 w 140"/>
                <a:gd name="T5" fmla="*/ 0 h 55"/>
                <a:gd name="T6" fmla="*/ 140 w 140"/>
                <a:gd name="T7" fmla="*/ 0 h 55"/>
                <a:gd name="T8" fmla="*/ 140 w 140"/>
                <a:gd name="T9" fmla="*/ 47 h 55"/>
              </a:gdLst>
              <a:ahLst/>
              <a:cxnLst>
                <a:cxn ang="0">
                  <a:pos x="T0" y="T1"/>
                </a:cxn>
                <a:cxn ang="0">
                  <a:pos x="T2" y="T3"/>
                </a:cxn>
                <a:cxn ang="0">
                  <a:pos x="T4" y="T5"/>
                </a:cxn>
                <a:cxn ang="0">
                  <a:pos x="T6" y="T7"/>
                </a:cxn>
                <a:cxn ang="0">
                  <a:pos x="T8" y="T9"/>
                </a:cxn>
              </a:cxnLst>
              <a:rect l="0" t="0" r="r" b="b"/>
              <a:pathLst>
                <a:path w="140" h="55">
                  <a:moveTo>
                    <a:pt x="54" y="55"/>
                  </a:moveTo>
                  <a:lnTo>
                    <a:pt x="0" y="55"/>
                  </a:lnTo>
                  <a:lnTo>
                    <a:pt x="0" y="0"/>
                  </a:lnTo>
                  <a:lnTo>
                    <a:pt x="140" y="0"/>
                  </a:lnTo>
                  <a:lnTo>
                    <a:pt x="140" y="47"/>
                  </a:lnTo>
                </a:path>
              </a:pathLst>
            </a:custGeom>
            <a:noFill/>
            <a:ln w="19050" cap="sq">
              <a:solidFill>
                <a:srgbClr val="3746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7" name="Line 390">
              <a:extLst>
                <a:ext uri="{FF2B5EF4-FFF2-40B4-BE49-F238E27FC236}">
                  <a16:creationId xmlns:a16="http://schemas.microsoft.com/office/drawing/2014/main" id="{C5CFF37A-680B-476A-8140-F98E90505CF5}"/>
                </a:ext>
              </a:extLst>
            </p:cNvPr>
            <p:cNvSpPr>
              <a:spLocks noChangeShapeType="1"/>
            </p:cNvSpPr>
            <p:nvPr/>
          </p:nvSpPr>
          <p:spPr bwMode="auto">
            <a:xfrm>
              <a:off x="6211889" y="1687513"/>
              <a:ext cx="49213" cy="0"/>
            </a:xfrm>
            <a:prstGeom prst="line">
              <a:avLst/>
            </a:prstGeom>
            <a:noFill/>
            <a:ln w="19050" cap="rnd">
              <a:solidFill>
                <a:srgbClr val="37465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8" name="Line 391">
              <a:extLst>
                <a:ext uri="{FF2B5EF4-FFF2-40B4-BE49-F238E27FC236}">
                  <a16:creationId xmlns:a16="http://schemas.microsoft.com/office/drawing/2014/main" id="{D0E08E24-8151-4F2B-A091-4A910AE04982}"/>
                </a:ext>
              </a:extLst>
            </p:cNvPr>
            <p:cNvSpPr>
              <a:spLocks noChangeShapeType="1"/>
            </p:cNvSpPr>
            <p:nvPr/>
          </p:nvSpPr>
          <p:spPr bwMode="auto">
            <a:xfrm>
              <a:off x="6211889" y="1612900"/>
              <a:ext cx="49213" cy="0"/>
            </a:xfrm>
            <a:prstGeom prst="line">
              <a:avLst/>
            </a:prstGeom>
            <a:noFill/>
            <a:ln w="19050" cap="rnd">
              <a:solidFill>
                <a:srgbClr val="37465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9" name="Freeform 392">
              <a:extLst>
                <a:ext uri="{FF2B5EF4-FFF2-40B4-BE49-F238E27FC236}">
                  <a16:creationId xmlns:a16="http://schemas.microsoft.com/office/drawing/2014/main" id="{542AF242-396B-49D8-B48F-279287FC6842}"/>
                </a:ext>
              </a:extLst>
            </p:cNvPr>
            <p:cNvSpPr>
              <a:spLocks/>
            </p:cNvSpPr>
            <p:nvPr/>
          </p:nvSpPr>
          <p:spPr bwMode="auto">
            <a:xfrm>
              <a:off x="6410326" y="1719263"/>
              <a:ext cx="111125" cy="166688"/>
            </a:xfrm>
            <a:custGeom>
              <a:avLst/>
              <a:gdLst>
                <a:gd name="T0" fmla="*/ 0 w 70"/>
                <a:gd name="T1" fmla="*/ 0 h 105"/>
                <a:gd name="T2" fmla="*/ 0 w 70"/>
                <a:gd name="T3" fmla="*/ 86 h 105"/>
                <a:gd name="T4" fmla="*/ 23 w 70"/>
                <a:gd name="T5" fmla="*/ 66 h 105"/>
                <a:gd name="T6" fmla="*/ 47 w 70"/>
                <a:gd name="T7" fmla="*/ 105 h 105"/>
                <a:gd name="T8" fmla="*/ 66 w 70"/>
                <a:gd name="T9" fmla="*/ 94 h 105"/>
                <a:gd name="T10" fmla="*/ 43 w 70"/>
                <a:gd name="T11" fmla="*/ 54 h 105"/>
                <a:gd name="T12" fmla="*/ 70 w 70"/>
                <a:gd name="T13" fmla="*/ 47 h 105"/>
                <a:gd name="T14" fmla="*/ 0 w 70"/>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05">
                  <a:moveTo>
                    <a:pt x="0" y="0"/>
                  </a:moveTo>
                  <a:lnTo>
                    <a:pt x="0" y="86"/>
                  </a:lnTo>
                  <a:lnTo>
                    <a:pt x="23" y="66"/>
                  </a:lnTo>
                  <a:lnTo>
                    <a:pt x="47" y="105"/>
                  </a:lnTo>
                  <a:lnTo>
                    <a:pt x="66" y="94"/>
                  </a:lnTo>
                  <a:lnTo>
                    <a:pt x="43" y="54"/>
                  </a:lnTo>
                  <a:lnTo>
                    <a:pt x="70" y="47"/>
                  </a:lnTo>
                  <a:lnTo>
                    <a:pt x="0" y="0"/>
                  </a:lnTo>
                  <a:close/>
                </a:path>
              </a:pathLst>
            </a:custGeom>
            <a:noFill/>
            <a:ln w="19050" cap="rnd">
              <a:solidFill>
                <a:srgbClr val="3746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grpSp>
      <p:grpSp>
        <p:nvGrpSpPr>
          <p:cNvPr id="70" name="Group 69">
            <a:extLst>
              <a:ext uri="{FF2B5EF4-FFF2-40B4-BE49-F238E27FC236}">
                <a16:creationId xmlns:a16="http://schemas.microsoft.com/office/drawing/2014/main" id="{871A3DF7-D581-4C5A-9150-66E7090953A5}"/>
              </a:ext>
            </a:extLst>
          </p:cNvPr>
          <p:cNvGrpSpPr/>
          <p:nvPr/>
        </p:nvGrpSpPr>
        <p:grpSpPr>
          <a:xfrm>
            <a:off x="6950025" y="1182009"/>
            <a:ext cx="511099" cy="865177"/>
            <a:chOff x="2046288" y="5019676"/>
            <a:chExt cx="215900" cy="384175"/>
          </a:xfrm>
        </p:grpSpPr>
        <p:sp>
          <p:nvSpPr>
            <p:cNvPr id="71" name="Freeform 55">
              <a:extLst>
                <a:ext uri="{FF2B5EF4-FFF2-40B4-BE49-F238E27FC236}">
                  <a16:creationId xmlns:a16="http://schemas.microsoft.com/office/drawing/2014/main" id="{694FDDEE-F6C2-44F6-9D73-3B86998A131A}"/>
                </a:ext>
              </a:extLst>
            </p:cNvPr>
            <p:cNvSpPr>
              <a:spLocks/>
            </p:cNvSpPr>
            <p:nvPr/>
          </p:nvSpPr>
          <p:spPr bwMode="auto">
            <a:xfrm>
              <a:off x="2052638" y="5056188"/>
              <a:ext cx="209550" cy="347663"/>
            </a:xfrm>
            <a:custGeom>
              <a:avLst/>
              <a:gdLst>
                <a:gd name="T0" fmla="*/ 32 w 136"/>
                <a:gd name="T1" fmla="*/ 224 h 224"/>
                <a:gd name="T2" fmla="*/ 32 w 136"/>
                <a:gd name="T3" fmla="*/ 216 h 224"/>
                <a:gd name="T4" fmla="*/ 11 w 136"/>
                <a:gd name="T5" fmla="*/ 180 h 224"/>
                <a:gd name="T6" fmla="*/ 0 w 136"/>
                <a:gd name="T7" fmla="*/ 138 h 224"/>
                <a:gd name="T8" fmla="*/ 0 w 136"/>
                <a:gd name="T9" fmla="*/ 86 h 224"/>
                <a:gd name="T10" fmla="*/ 6 w 136"/>
                <a:gd name="T11" fmla="*/ 80 h 224"/>
                <a:gd name="T12" fmla="*/ 6 w 136"/>
                <a:gd name="T13" fmla="*/ 80 h 224"/>
                <a:gd name="T14" fmla="*/ 28 w 136"/>
                <a:gd name="T15" fmla="*/ 102 h 224"/>
                <a:gd name="T16" fmla="*/ 28 w 136"/>
                <a:gd name="T17" fmla="*/ 136 h 224"/>
                <a:gd name="T18" fmla="*/ 28 w 136"/>
                <a:gd name="T19" fmla="*/ 14 h 224"/>
                <a:gd name="T20" fmla="*/ 42 w 136"/>
                <a:gd name="T21" fmla="*/ 0 h 224"/>
                <a:gd name="T22" fmla="*/ 42 w 136"/>
                <a:gd name="T23" fmla="*/ 0 h 224"/>
                <a:gd name="T24" fmla="*/ 56 w 136"/>
                <a:gd name="T25" fmla="*/ 14 h 224"/>
                <a:gd name="T26" fmla="*/ 56 w 136"/>
                <a:gd name="T27" fmla="*/ 104 h 224"/>
                <a:gd name="T28" fmla="*/ 56 w 136"/>
                <a:gd name="T29" fmla="*/ 78 h 224"/>
                <a:gd name="T30" fmla="*/ 70 w 136"/>
                <a:gd name="T31" fmla="*/ 64 h 224"/>
                <a:gd name="T32" fmla="*/ 70 w 136"/>
                <a:gd name="T33" fmla="*/ 64 h 224"/>
                <a:gd name="T34" fmla="*/ 84 w 136"/>
                <a:gd name="T35" fmla="*/ 78 h 224"/>
                <a:gd name="T36" fmla="*/ 84 w 136"/>
                <a:gd name="T37" fmla="*/ 104 h 224"/>
                <a:gd name="T38" fmla="*/ 84 w 136"/>
                <a:gd name="T39" fmla="*/ 86 h 224"/>
                <a:gd name="T40" fmla="*/ 98 w 136"/>
                <a:gd name="T41" fmla="*/ 72 h 224"/>
                <a:gd name="T42" fmla="*/ 98 w 136"/>
                <a:gd name="T43" fmla="*/ 72 h 224"/>
                <a:gd name="T44" fmla="*/ 112 w 136"/>
                <a:gd name="T45" fmla="*/ 86 h 224"/>
                <a:gd name="T46" fmla="*/ 112 w 136"/>
                <a:gd name="T47" fmla="*/ 108 h 224"/>
                <a:gd name="T48" fmla="*/ 112 w 136"/>
                <a:gd name="T49" fmla="*/ 96 h 224"/>
                <a:gd name="T50" fmla="*/ 124 w 136"/>
                <a:gd name="T51" fmla="*/ 84 h 224"/>
                <a:gd name="T52" fmla="*/ 124 w 136"/>
                <a:gd name="T53" fmla="*/ 84 h 224"/>
                <a:gd name="T54" fmla="*/ 136 w 136"/>
                <a:gd name="T55" fmla="*/ 96 h 224"/>
                <a:gd name="T56" fmla="*/ 136 w 136"/>
                <a:gd name="T57" fmla="*/ 138 h 224"/>
                <a:gd name="T58" fmla="*/ 125 w 136"/>
                <a:gd name="T59" fmla="*/ 196 h 224"/>
                <a:gd name="T60" fmla="*/ 116 w 136"/>
                <a:gd name="T61" fmla="*/ 216 h 224"/>
                <a:gd name="T62" fmla="*/ 116 w 136"/>
                <a:gd name="T63"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6" h="224">
                  <a:moveTo>
                    <a:pt x="32" y="224"/>
                  </a:moveTo>
                  <a:cubicBezTo>
                    <a:pt x="32" y="216"/>
                    <a:pt x="32" y="216"/>
                    <a:pt x="32" y="216"/>
                  </a:cubicBezTo>
                  <a:cubicBezTo>
                    <a:pt x="11" y="180"/>
                    <a:pt x="11" y="180"/>
                    <a:pt x="11" y="180"/>
                  </a:cubicBezTo>
                  <a:cubicBezTo>
                    <a:pt x="4" y="167"/>
                    <a:pt x="0" y="153"/>
                    <a:pt x="0" y="138"/>
                  </a:cubicBezTo>
                  <a:cubicBezTo>
                    <a:pt x="0" y="86"/>
                    <a:pt x="0" y="86"/>
                    <a:pt x="0" y="86"/>
                  </a:cubicBezTo>
                  <a:cubicBezTo>
                    <a:pt x="0" y="83"/>
                    <a:pt x="3" y="80"/>
                    <a:pt x="6" y="80"/>
                  </a:cubicBezTo>
                  <a:cubicBezTo>
                    <a:pt x="6" y="80"/>
                    <a:pt x="6" y="80"/>
                    <a:pt x="6" y="80"/>
                  </a:cubicBezTo>
                  <a:cubicBezTo>
                    <a:pt x="18" y="80"/>
                    <a:pt x="28" y="90"/>
                    <a:pt x="28" y="102"/>
                  </a:cubicBezTo>
                  <a:cubicBezTo>
                    <a:pt x="28" y="136"/>
                    <a:pt x="28" y="136"/>
                    <a:pt x="28" y="136"/>
                  </a:cubicBezTo>
                  <a:cubicBezTo>
                    <a:pt x="28" y="14"/>
                    <a:pt x="28" y="14"/>
                    <a:pt x="28" y="14"/>
                  </a:cubicBezTo>
                  <a:cubicBezTo>
                    <a:pt x="28" y="7"/>
                    <a:pt x="35" y="0"/>
                    <a:pt x="42" y="0"/>
                  </a:cubicBezTo>
                  <a:cubicBezTo>
                    <a:pt x="42" y="0"/>
                    <a:pt x="42" y="0"/>
                    <a:pt x="42" y="0"/>
                  </a:cubicBezTo>
                  <a:cubicBezTo>
                    <a:pt x="50" y="0"/>
                    <a:pt x="56" y="7"/>
                    <a:pt x="56" y="14"/>
                  </a:cubicBezTo>
                  <a:cubicBezTo>
                    <a:pt x="56" y="104"/>
                    <a:pt x="56" y="104"/>
                    <a:pt x="56" y="104"/>
                  </a:cubicBezTo>
                  <a:cubicBezTo>
                    <a:pt x="56" y="78"/>
                    <a:pt x="56" y="78"/>
                    <a:pt x="56" y="78"/>
                  </a:cubicBezTo>
                  <a:cubicBezTo>
                    <a:pt x="56" y="71"/>
                    <a:pt x="63" y="64"/>
                    <a:pt x="70" y="64"/>
                  </a:cubicBezTo>
                  <a:cubicBezTo>
                    <a:pt x="70" y="64"/>
                    <a:pt x="70" y="64"/>
                    <a:pt x="70" y="64"/>
                  </a:cubicBezTo>
                  <a:cubicBezTo>
                    <a:pt x="78" y="64"/>
                    <a:pt x="84" y="71"/>
                    <a:pt x="84" y="78"/>
                  </a:cubicBezTo>
                  <a:cubicBezTo>
                    <a:pt x="84" y="104"/>
                    <a:pt x="84" y="104"/>
                    <a:pt x="84" y="104"/>
                  </a:cubicBezTo>
                  <a:cubicBezTo>
                    <a:pt x="84" y="86"/>
                    <a:pt x="84" y="86"/>
                    <a:pt x="84" y="86"/>
                  </a:cubicBezTo>
                  <a:cubicBezTo>
                    <a:pt x="84" y="79"/>
                    <a:pt x="91" y="72"/>
                    <a:pt x="98" y="72"/>
                  </a:cubicBezTo>
                  <a:cubicBezTo>
                    <a:pt x="98" y="72"/>
                    <a:pt x="98" y="72"/>
                    <a:pt x="98" y="72"/>
                  </a:cubicBezTo>
                  <a:cubicBezTo>
                    <a:pt x="106" y="72"/>
                    <a:pt x="112" y="79"/>
                    <a:pt x="112" y="86"/>
                  </a:cubicBezTo>
                  <a:cubicBezTo>
                    <a:pt x="112" y="108"/>
                    <a:pt x="112" y="108"/>
                    <a:pt x="112" y="108"/>
                  </a:cubicBezTo>
                  <a:cubicBezTo>
                    <a:pt x="112" y="108"/>
                    <a:pt x="112" y="100"/>
                    <a:pt x="112" y="96"/>
                  </a:cubicBezTo>
                  <a:cubicBezTo>
                    <a:pt x="112" y="90"/>
                    <a:pt x="118" y="84"/>
                    <a:pt x="124" y="84"/>
                  </a:cubicBezTo>
                  <a:cubicBezTo>
                    <a:pt x="124" y="84"/>
                    <a:pt x="124" y="84"/>
                    <a:pt x="124" y="84"/>
                  </a:cubicBezTo>
                  <a:cubicBezTo>
                    <a:pt x="131" y="84"/>
                    <a:pt x="136" y="90"/>
                    <a:pt x="136" y="96"/>
                  </a:cubicBezTo>
                  <a:cubicBezTo>
                    <a:pt x="136" y="138"/>
                    <a:pt x="136" y="138"/>
                    <a:pt x="136" y="138"/>
                  </a:cubicBezTo>
                  <a:cubicBezTo>
                    <a:pt x="136" y="158"/>
                    <a:pt x="132" y="178"/>
                    <a:pt x="125" y="196"/>
                  </a:cubicBezTo>
                  <a:cubicBezTo>
                    <a:pt x="116" y="216"/>
                    <a:pt x="116" y="216"/>
                    <a:pt x="116" y="216"/>
                  </a:cubicBezTo>
                  <a:cubicBezTo>
                    <a:pt x="116" y="224"/>
                    <a:pt x="116" y="224"/>
                    <a:pt x="116" y="224"/>
                  </a:cubicBezTo>
                </a:path>
              </a:pathLst>
            </a:custGeom>
            <a:noFill/>
            <a:ln w="19050" cap="rnd">
              <a:solidFill>
                <a:srgbClr val="3746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72" name="Freeform 56">
              <a:extLst>
                <a:ext uri="{FF2B5EF4-FFF2-40B4-BE49-F238E27FC236}">
                  <a16:creationId xmlns:a16="http://schemas.microsoft.com/office/drawing/2014/main" id="{2B400BC2-71CD-4447-AC70-2EB8EBF6BFD3}"/>
                </a:ext>
              </a:extLst>
            </p:cNvPr>
            <p:cNvSpPr>
              <a:spLocks/>
            </p:cNvSpPr>
            <p:nvPr/>
          </p:nvSpPr>
          <p:spPr bwMode="auto">
            <a:xfrm>
              <a:off x="2046288" y="5019676"/>
              <a:ext cx="142875" cy="104775"/>
            </a:xfrm>
            <a:custGeom>
              <a:avLst/>
              <a:gdLst>
                <a:gd name="T0" fmla="*/ 87 w 92"/>
                <a:gd name="T1" fmla="*/ 68 h 68"/>
                <a:gd name="T2" fmla="*/ 92 w 92"/>
                <a:gd name="T3" fmla="*/ 46 h 68"/>
                <a:gd name="T4" fmla="*/ 46 w 92"/>
                <a:gd name="T5" fmla="*/ 0 h 68"/>
                <a:gd name="T6" fmla="*/ 0 w 92"/>
                <a:gd name="T7" fmla="*/ 46 h 68"/>
                <a:gd name="T8" fmla="*/ 6 w 92"/>
                <a:gd name="T9" fmla="*/ 68 h 68"/>
              </a:gdLst>
              <a:ahLst/>
              <a:cxnLst>
                <a:cxn ang="0">
                  <a:pos x="T0" y="T1"/>
                </a:cxn>
                <a:cxn ang="0">
                  <a:pos x="T2" y="T3"/>
                </a:cxn>
                <a:cxn ang="0">
                  <a:pos x="T4" y="T5"/>
                </a:cxn>
                <a:cxn ang="0">
                  <a:pos x="T6" y="T7"/>
                </a:cxn>
                <a:cxn ang="0">
                  <a:pos x="T8" y="T9"/>
                </a:cxn>
              </a:cxnLst>
              <a:rect l="0" t="0" r="r" b="b"/>
              <a:pathLst>
                <a:path w="92" h="68">
                  <a:moveTo>
                    <a:pt x="87" y="68"/>
                  </a:moveTo>
                  <a:cubicBezTo>
                    <a:pt x="90" y="62"/>
                    <a:pt x="92" y="54"/>
                    <a:pt x="92" y="46"/>
                  </a:cubicBezTo>
                  <a:cubicBezTo>
                    <a:pt x="92" y="21"/>
                    <a:pt x="72" y="0"/>
                    <a:pt x="46" y="0"/>
                  </a:cubicBezTo>
                  <a:cubicBezTo>
                    <a:pt x="21" y="0"/>
                    <a:pt x="0" y="21"/>
                    <a:pt x="0" y="46"/>
                  </a:cubicBezTo>
                  <a:cubicBezTo>
                    <a:pt x="0" y="54"/>
                    <a:pt x="2" y="62"/>
                    <a:pt x="6" y="68"/>
                  </a:cubicBezTo>
                </a:path>
              </a:pathLst>
            </a:custGeom>
            <a:noFill/>
            <a:ln w="19050" cap="rnd">
              <a:solidFill>
                <a:srgbClr val="3746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grpSp>
      <p:grpSp>
        <p:nvGrpSpPr>
          <p:cNvPr id="73" name="Group 72">
            <a:extLst>
              <a:ext uri="{FF2B5EF4-FFF2-40B4-BE49-F238E27FC236}">
                <a16:creationId xmlns:a16="http://schemas.microsoft.com/office/drawing/2014/main" id="{47F0B3F3-4F9C-4F95-ABAD-B718DEFBFB82}"/>
              </a:ext>
            </a:extLst>
          </p:cNvPr>
          <p:cNvGrpSpPr/>
          <p:nvPr/>
        </p:nvGrpSpPr>
        <p:grpSpPr>
          <a:xfrm>
            <a:off x="6867728" y="4796468"/>
            <a:ext cx="798667" cy="801982"/>
            <a:chOff x="4079876" y="782638"/>
            <a:chExt cx="382587" cy="384175"/>
          </a:xfrm>
        </p:grpSpPr>
        <p:sp>
          <p:nvSpPr>
            <p:cNvPr id="74" name="Freeform 589">
              <a:extLst>
                <a:ext uri="{FF2B5EF4-FFF2-40B4-BE49-F238E27FC236}">
                  <a16:creationId xmlns:a16="http://schemas.microsoft.com/office/drawing/2014/main" id="{628552FB-E3AE-4AF9-ADF8-774EC900B520}"/>
                </a:ext>
              </a:extLst>
            </p:cNvPr>
            <p:cNvSpPr>
              <a:spLocks/>
            </p:cNvSpPr>
            <p:nvPr/>
          </p:nvSpPr>
          <p:spPr bwMode="auto">
            <a:xfrm>
              <a:off x="4079876" y="782638"/>
              <a:ext cx="322263" cy="292100"/>
            </a:xfrm>
            <a:custGeom>
              <a:avLst/>
              <a:gdLst>
                <a:gd name="T0" fmla="*/ 208 w 208"/>
                <a:gd name="T1" fmla="*/ 104 h 188"/>
                <a:gd name="T2" fmla="*/ 208 w 208"/>
                <a:gd name="T3" fmla="*/ 69 h 188"/>
                <a:gd name="T4" fmla="*/ 205 w 208"/>
                <a:gd name="T5" fmla="*/ 60 h 188"/>
                <a:gd name="T6" fmla="*/ 148 w 208"/>
                <a:gd name="T7" fmla="*/ 3 h 188"/>
                <a:gd name="T8" fmla="*/ 139 w 208"/>
                <a:gd name="T9" fmla="*/ 0 h 188"/>
                <a:gd name="T10" fmla="*/ 4 w 208"/>
                <a:gd name="T11" fmla="*/ 0 h 188"/>
                <a:gd name="T12" fmla="*/ 0 w 208"/>
                <a:gd name="T13" fmla="*/ 4 h 188"/>
                <a:gd name="T14" fmla="*/ 0 w 208"/>
                <a:gd name="T15" fmla="*/ 188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188">
                  <a:moveTo>
                    <a:pt x="208" y="104"/>
                  </a:moveTo>
                  <a:cubicBezTo>
                    <a:pt x="208" y="69"/>
                    <a:pt x="208" y="69"/>
                    <a:pt x="208" y="69"/>
                  </a:cubicBezTo>
                  <a:cubicBezTo>
                    <a:pt x="208" y="66"/>
                    <a:pt x="207" y="63"/>
                    <a:pt x="205" y="60"/>
                  </a:cubicBezTo>
                  <a:cubicBezTo>
                    <a:pt x="148" y="3"/>
                    <a:pt x="148" y="3"/>
                    <a:pt x="148" y="3"/>
                  </a:cubicBezTo>
                  <a:cubicBezTo>
                    <a:pt x="145" y="1"/>
                    <a:pt x="142" y="0"/>
                    <a:pt x="139" y="0"/>
                  </a:cubicBezTo>
                  <a:cubicBezTo>
                    <a:pt x="4" y="0"/>
                    <a:pt x="4" y="0"/>
                    <a:pt x="4" y="0"/>
                  </a:cubicBezTo>
                  <a:cubicBezTo>
                    <a:pt x="2" y="0"/>
                    <a:pt x="0" y="2"/>
                    <a:pt x="0" y="4"/>
                  </a:cubicBezTo>
                  <a:cubicBezTo>
                    <a:pt x="0" y="188"/>
                    <a:pt x="0" y="188"/>
                    <a:pt x="0" y="188"/>
                  </a:cubicBezTo>
                </a:path>
              </a:pathLst>
            </a:custGeom>
            <a:noFill/>
            <a:ln w="19050" cap="rnd">
              <a:solidFill>
                <a:srgbClr val="3746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75" name="Freeform 590">
              <a:extLst>
                <a:ext uri="{FF2B5EF4-FFF2-40B4-BE49-F238E27FC236}">
                  <a16:creationId xmlns:a16="http://schemas.microsoft.com/office/drawing/2014/main" id="{AF1CFD2D-8626-4DD5-AC78-B42FDFBEF22B}"/>
                </a:ext>
              </a:extLst>
            </p:cNvPr>
            <p:cNvSpPr>
              <a:spLocks/>
            </p:cNvSpPr>
            <p:nvPr/>
          </p:nvSpPr>
          <p:spPr bwMode="auto">
            <a:xfrm>
              <a:off x="4302126" y="857250"/>
              <a:ext cx="100013" cy="30163"/>
            </a:xfrm>
            <a:custGeom>
              <a:avLst/>
              <a:gdLst>
                <a:gd name="T0" fmla="*/ 64 w 64"/>
                <a:gd name="T1" fmla="*/ 20 h 20"/>
                <a:gd name="T2" fmla="*/ 8 w 64"/>
                <a:gd name="T3" fmla="*/ 20 h 20"/>
                <a:gd name="T4" fmla="*/ 0 w 64"/>
                <a:gd name="T5" fmla="*/ 12 h 20"/>
                <a:gd name="T6" fmla="*/ 0 w 64"/>
                <a:gd name="T7" fmla="*/ 0 h 20"/>
              </a:gdLst>
              <a:ahLst/>
              <a:cxnLst>
                <a:cxn ang="0">
                  <a:pos x="T0" y="T1"/>
                </a:cxn>
                <a:cxn ang="0">
                  <a:pos x="T2" y="T3"/>
                </a:cxn>
                <a:cxn ang="0">
                  <a:pos x="T4" y="T5"/>
                </a:cxn>
                <a:cxn ang="0">
                  <a:pos x="T6" y="T7"/>
                </a:cxn>
              </a:cxnLst>
              <a:rect l="0" t="0" r="r" b="b"/>
              <a:pathLst>
                <a:path w="64" h="20">
                  <a:moveTo>
                    <a:pt x="64" y="20"/>
                  </a:moveTo>
                  <a:cubicBezTo>
                    <a:pt x="8" y="20"/>
                    <a:pt x="8" y="20"/>
                    <a:pt x="8" y="20"/>
                  </a:cubicBezTo>
                  <a:cubicBezTo>
                    <a:pt x="4" y="20"/>
                    <a:pt x="0" y="16"/>
                    <a:pt x="0" y="12"/>
                  </a:cubicBezTo>
                  <a:cubicBezTo>
                    <a:pt x="0" y="0"/>
                    <a:pt x="0" y="0"/>
                    <a:pt x="0" y="0"/>
                  </a:cubicBezTo>
                </a:path>
              </a:pathLst>
            </a:custGeom>
            <a:noFill/>
            <a:ln w="19050" cap="rnd">
              <a:solidFill>
                <a:srgbClr val="3746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76" name="Freeform 591">
              <a:extLst>
                <a:ext uri="{FF2B5EF4-FFF2-40B4-BE49-F238E27FC236}">
                  <a16:creationId xmlns:a16="http://schemas.microsoft.com/office/drawing/2014/main" id="{A8B93DE5-59B9-4C41-96AA-ED35E291A6A6}"/>
                </a:ext>
              </a:extLst>
            </p:cNvPr>
            <p:cNvSpPr>
              <a:spLocks/>
            </p:cNvSpPr>
            <p:nvPr/>
          </p:nvSpPr>
          <p:spPr bwMode="auto">
            <a:xfrm>
              <a:off x="4259263" y="944563"/>
              <a:ext cx="203200" cy="222250"/>
            </a:xfrm>
            <a:custGeom>
              <a:avLst/>
              <a:gdLst>
                <a:gd name="T0" fmla="*/ 0 w 128"/>
                <a:gd name="T1" fmla="*/ 0 h 140"/>
                <a:gd name="T2" fmla="*/ 128 w 128"/>
                <a:gd name="T3" fmla="*/ 0 h 140"/>
                <a:gd name="T4" fmla="*/ 128 w 128"/>
                <a:gd name="T5" fmla="*/ 140 h 140"/>
                <a:gd name="T6" fmla="*/ 35 w 128"/>
                <a:gd name="T7" fmla="*/ 140 h 140"/>
              </a:gdLst>
              <a:ahLst/>
              <a:cxnLst>
                <a:cxn ang="0">
                  <a:pos x="T0" y="T1"/>
                </a:cxn>
                <a:cxn ang="0">
                  <a:pos x="T2" y="T3"/>
                </a:cxn>
                <a:cxn ang="0">
                  <a:pos x="T4" y="T5"/>
                </a:cxn>
                <a:cxn ang="0">
                  <a:pos x="T6" y="T7"/>
                </a:cxn>
              </a:cxnLst>
              <a:rect l="0" t="0" r="r" b="b"/>
              <a:pathLst>
                <a:path w="128" h="140">
                  <a:moveTo>
                    <a:pt x="0" y="0"/>
                  </a:moveTo>
                  <a:lnTo>
                    <a:pt x="128" y="0"/>
                  </a:lnTo>
                  <a:lnTo>
                    <a:pt x="128" y="140"/>
                  </a:lnTo>
                  <a:lnTo>
                    <a:pt x="35" y="140"/>
                  </a:lnTo>
                </a:path>
              </a:pathLst>
            </a:custGeom>
            <a:noFill/>
            <a:ln w="19050" cap="rnd">
              <a:solidFill>
                <a:srgbClr val="3746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77" name="Freeform 592">
              <a:extLst>
                <a:ext uri="{FF2B5EF4-FFF2-40B4-BE49-F238E27FC236}">
                  <a16:creationId xmlns:a16="http://schemas.microsoft.com/office/drawing/2014/main" id="{DEAA28DF-5208-49B9-AA33-7B61160A0579}"/>
                </a:ext>
              </a:extLst>
            </p:cNvPr>
            <p:cNvSpPr>
              <a:spLocks/>
            </p:cNvSpPr>
            <p:nvPr/>
          </p:nvSpPr>
          <p:spPr bwMode="auto">
            <a:xfrm>
              <a:off x="4259263" y="993775"/>
              <a:ext cx="142875" cy="61913"/>
            </a:xfrm>
            <a:custGeom>
              <a:avLst/>
              <a:gdLst>
                <a:gd name="T0" fmla="*/ 90 w 90"/>
                <a:gd name="T1" fmla="*/ 0 h 39"/>
                <a:gd name="T2" fmla="*/ 19 w 90"/>
                <a:gd name="T3" fmla="*/ 39 h 39"/>
                <a:gd name="T4" fmla="*/ 0 w 90"/>
                <a:gd name="T5" fmla="*/ 27 h 39"/>
              </a:gdLst>
              <a:ahLst/>
              <a:cxnLst>
                <a:cxn ang="0">
                  <a:pos x="T0" y="T1"/>
                </a:cxn>
                <a:cxn ang="0">
                  <a:pos x="T2" y="T3"/>
                </a:cxn>
                <a:cxn ang="0">
                  <a:pos x="T4" y="T5"/>
                </a:cxn>
              </a:cxnLst>
              <a:rect l="0" t="0" r="r" b="b"/>
              <a:pathLst>
                <a:path w="90" h="39">
                  <a:moveTo>
                    <a:pt x="90" y="0"/>
                  </a:moveTo>
                  <a:lnTo>
                    <a:pt x="19" y="39"/>
                  </a:lnTo>
                  <a:lnTo>
                    <a:pt x="0" y="27"/>
                  </a:lnTo>
                </a:path>
              </a:pathLst>
            </a:custGeom>
            <a:noFill/>
            <a:ln w="19050" cap="rnd">
              <a:solidFill>
                <a:srgbClr val="3746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78" name="Freeform 593">
              <a:extLst>
                <a:ext uri="{FF2B5EF4-FFF2-40B4-BE49-F238E27FC236}">
                  <a16:creationId xmlns:a16="http://schemas.microsoft.com/office/drawing/2014/main" id="{76D4A89B-64BD-453D-8EB0-D4A42E387D36}"/>
                </a:ext>
              </a:extLst>
            </p:cNvPr>
            <p:cNvSpPr>
              <a:spLocks/>
            </p:cNvSpPr>
            <p:nvPr/>
          </p:nvSpPr>
          <p:spPr bwMode="auto">
            <a:xfrm>
              <a:off x="4092576" y="942975"/>
              <a:ext cx="173038" cy="200025"/>
            </a:xfrm>
            <a:custGeom>
              <a:avLst/>
              <a:gdLst>
                <a:gd name="T0" fmla="*/ 112 w 112"/>
                <a:gd name="T1" fmla="*/ 129 h 129"/>
                <a:gd name="T2" fmla="*/ 112 w 112"/>
                <a:gd name="T3" fmla="*/ 121 h 129"/>
                <a:gd name="T4" fmla="*/ 100 w 112"/>
                <a:gd name="T5" fmla="*/ 109 h 129"/>
                <a:gd name="T6" fmla="*/ 80 w 112"/>
                <a:gd name="T7" fmla="*/ 109 h 129"/>
                <a:gd name="T8" fmla="*/ 72 w 112"/>
                <a:gd name="T9" fmla="*/ 101 h 129"/>
                <a:gd name="T10" fmla="*/ 72 w 112"/>
                <a:gd name="T11" fmla="*/ 96 h 129"/>
                <a:gd name="T12" fmla="*/ 84 w 112"/>
                <a:gd name="T13" fmla="*/ 59 h 129"/>
                <a:gd name="T14" fmla="*/ 92 w 112"/>
                <a:gd name="T15" fmla="*/ 37 h 129"/>
                <a:gd name="T16" fmla="*/ 57 w 112"/>
                <a:gd name="T17" fmla="*/ 1 h 129"/>
                <a:gd name="T18" fmla="*/ 20 w 112"/>
                <a:gd name="T19" fmla="*/ 37 h 129"/>
                <a:gd name="T20" fmla="*/ 28 w 112"/>
                <a:gd name="T21" fmla="*/ 59 h 129"/>
                <a:gd name="T22" fmla="*/ 40 w 112"/>
                <a:gd name="T23" fmla="*/ 94 h 129"/>
                <a:gd name="T24" fmla="*/ 40 w 112"/>
                <a:gd name="T25" fmla="*/ 101 h 129"/>
                <a:gd name="T26" fmla="*/ 32 w 112"/>
                <a:gd name="T27" fmla="*/ 109 h 129"/>
                <a:gd name="T28" fmla="*/ 12 w 112"/>
                <a:gd name="T29" fmla="*/ 109 h 129"/>
                <a:gd name="T30" fmla="*/ 0 w 112"/>
                <a:gd name="T31" fmla="*/ 121 h 129"/>
                <a:gd name="T32" fmla="*/ 0 w 112"/>
                <a:gd name="T33"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29">
                  <a:moveTo>
                    <a:pt x="112" y="129"/>
                  </a:moveTo>
                  <a:cubicBezTo>
                    <a:pt x="112" y="121"/>
                    <a:pt x="112" y="121"/>
                    <a:pt x="112" y="121"/>
                  </a:cubicBezTo>
                  <a:cubicBezTo>
                    <a:pt x="112" y="114"/>
                    <a:pt x="107" y="109"/>
                    <a:pt x="100" y="109"/>
                  </a:cubicBezTo>
                  <a:cubicBezTo>
                    <a:pt x="80" y="109"/>
                    <a:pt x="80" y="109"/>
                    <a:pt x="80" y="109"/>
                  </a:cubicBezTo>
                  <a:cubicBezTo>
                    <a:pt x="76" y="109"/>
                    <a:pt x="72" y="105"/>
                    <a:pt x="72" y="101"/>
                  </a:cubicBezTo>
                  <a:cubicBezTo>
                    <a:pt x="72" y="96"/>
                    <a:pt x="72" y="96"/>
                    <a:pt x="72" y="96"/>
                  </a:cubicBezTo>
                  <a:cubicBezTo>
                    <a:pt x="72" y="83"/>
                    <a:pt x="76" y="70"/>
                    <a:pt x="84" y="59"/>
                  </a:cubicBezTo>
                  <a:cubicBezTo>
                    <a:pt x="89" y="53"/>
                    <a:pt x="92" y="45"/>
                    <a:pt x="92" y="37"/>
                  </a:cubicBezTo>
                  <a:cubicBezTo>
                    <a:pt x="92" y="18"/>
                    <a:pt x="76" y="2"/>
                    <a:pt x="57" y="1"/>
                  </a:cubicBezTo>
                  <a:cubicBezTo>
                    <a:pt x="37" y="0"/>
                    <a:pt x="20" y="17"/>
                    <a:pt x="20" y="37"/>
                  </a:cubicBezTo>
                  <a:cubicBezTo>
                    <a:pt x="20" y="45"/>
                    <a:pt x="23" y="53"/>
                    <a:pt x="28" y="59"/>
                  </a:cubicBezTo>
                  <a:cubicBezTo>
                    <a:pt x="35" y="69"/>
                    <a:pt x="40" y="81"/>
                    <a:pt x="40" y="94"/>
                  </a:cubicBezTo>
                  <a:cubicBezTo>
                    <a:pt x="40" y="101"/>
                    <a:pt x="40" y="101"/>
                    <a:pt x="40" y="101"/>
                  </a:cubicBezTo>
                  <a:cubicBezTo>
                    <a:pt x="40" y="105"/>
                    <a:pt x="37" y="109"/>
                    <a:pt x="32" y="109"/>
                  </a:cubicBezTo>
                  <a:cubicBezTo>
                    <a:pt x="12" y="109"/>
                    <a:pt x="12" y="109"/>
                    <a:pt x="12" y="109"/>
                  </a:cubicBezTo>
                  <a:cubicBezTo>
                    <a:pt x="6" y="109"/>
                    <a:pt x="0" y="114"/>
                    <a:pt x="0" y="121"/>
                  </a:cubicBezTo>
                  <a:cubicBezTo>
                    <a:pt x="0" y="129"/>
                    <a:pt x="0" y="129"/>
                    <a:pt x="0" y="129"/>
                  </a:cubicBezTo>
                </a:path>
              </a:pathLst>
            </a:custGeom>
            <a:noFill/>
            <a:ln w="19050" cap="rnd">
              <a:solidFill>
                <a:srgbClr val="3746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79" name="Line 594">
              <a:extLst>
                <a:ext uri="{FF2B5EF4-FFF2-40B4-BE49-F238E27FC236}">
                  <a16:creationId xmlns:a16="http://schemas.microsoft.com/office/drawing/2014/main" id="{FE808BCE-0C21-4848-86E0-9E783A620A60}"/>
                </a:ext>
              </a:extLst>
            </p:cNvPr>
            <p:cNvSpPr>
              <a:spLocks noChangeShapeType="1"/>
            </p:cNvSpPr>
            <p:nvPr/>
          </p:nvSpPr>
          <p:spPr bwMode="auto">
            <a:xfrm flipH="1">
              <a:off x="4191001" y="1111250"/>
              <a:ext cx="25400" cy="0"/>
            </a:xfrm>
            <a:prstGeom prst="line">
              <a:avLst/>
            </a:prstGeom>
            <a:noFill/>
            <a:ln w="19050" cap="rnd">
              <a:solidFill>
                <a:srgbClr val="37465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80" name="Line 595">
              <a:extLst>
                <a:ext uri="{FF2B5EF4-FFF2-40B4-BE49-F238E27FC236}">
                  <a16:creationId xmlns:a16="http://schemas.microsoft.com/office/drawing/2014/main" id="{29B0B5EC-DD84-408D-A777-83D56FCF1ECA}"/>
                </a:ext>
              </a:extLst>
            </p:cNvPr>
            <p:cNvSpPr>
              <a:spLocks noChangeShapeType="1"/>
            </p:cNvSpPr>
            <p:nvPr/>
          </p:nvSpPr>
          <p:spPr bwMode="auto">
            <a:xfrm>
              <a:off x="4098926" y="1166813"/>
              <a:ext cx="160338" cy="0"/>
            </a:xfrm>
            <a:prstGeom prst="line">
              <a:avLst/>
            </a:prstGeom>
            <a:noFill/>
            <a:ln w="19050" cap="rnd">
              <a:solidFill>
                <a:srgbClr val="37465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grpSp>
    </p:spTree>
    <p:extLst>
      <p:ext uri="{BB962C8B-B14F-4D97-AF65-F5344CB8AC3E}">
        <p14:creationId xmlns:p14="http://schemas.microsoft.com/office/powerpoint/2010/main" val="1917270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30416"/>
            <a:ext cx="5640099" cy="436093"/>
          </a:xfrm>
        </p:spPr>
        <p:txBody>
          <a:bodyPr/>
          <a:lstStyle/>
          <a:p>
            <a:r>
              <a:rPr lang="en-US" dirty="0"/>
              <a:t>Atrezzo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58634" y="1362378"/>
            <a:ext cx="2503503" cy="1470924"/>
          </a:xfrm>
        </p:spPr>
        <p:txBody>
          <a:bodyPr/>
          <a:lstStyle/>
          <a:p>
            <a:pPr marL="0" marR="0" lvl="0" indent="0">
              <a:lnSpc>
                <a:spcPct val="107000"/>
              </a:lnSpc>
              <a:spcBef>
                <a:spcPts val="0"/>
              </a:spcBef>
              <a:spcAft>
                <a:spcPts val="800"/>
              </a:spcAft>
              <a:buNone/>
            </a:pPr>
            <a:r>
              <a:rPr lang="en-US" sz="1800" b="0" i="1" dirty="0">
                <a:solidFill>
                  <a:schemeClr val="bg1"/>
                </a:solidFill>
                <a:effectLst/>
                <a:latin typeface="+mn-lt"/>
                <a:ea typeface="Calibri" panose="020F0502020204030204" pitchFamily="34" charset="0"/>
                <a:cs typeface="Times New Roman" panose="02020603050405020304" pitchFamily="18" charset="0"/>
              </a:rPr>
              <a:t>After logging in from the  home screen, click on “Create Case”.</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5</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MN Medicaid EIDBI Training    |</a:t>
            </a:r>
          </a:p>
        </p:txBody>
      </p:sp>
      <p:sp>
        <p:nvSpPr>
          <p:cNvPr id="14" name="Rectangle 13">
            <a:extLst>
              <a:ext uri="{FF2B5EF4-FFF2-40B4-BE49-F238E27FC236}">
                <a16:creationId xmlns:a16="http://schemas.microsoft.com/office/drawing/2014/main" id="{9146A072-327E-4681-AFC7-908824BAF71D}"/>
              </a:ext>
            </a:extLst>
          </p:cNvPr>
          <p:cNvSpPr/>
          <p:nvPr/>
        </p:nvSpPr>
        <p:spPr>
          <a:xfrm>
            <a:off x="6345735" y="2261415"/>
            <a:ext cx="1150374" cy="98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4BE5ACE-38BD-440C-B71E-8FB4FE974B61}"/>
              </a:ext>
            </a:extLst>
          </p:cNvPr>
          <p:cNvSpPr/>
          <p:nvPr/>
        </p:nvSpPr>
        <p:spPr>
          <a:xfrm>
            <a:off x="6286742" y="2369570"/>
            <a:ext cx="1229032" cy="157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3311592" y="1015437"/>
            <a:ext cx="7327833" cy="838641"/>
          </a:xfrm>
          <a:solidFill>
            <a:schemeClr val="bg1"/>
          </a:solidFill>
        </p:spPr>
        <p:txBody>
          <a:bodyPr/>
          <a:lstStyle/>
          <a:p>
            <a:pPr eaLnBrk="1" hangingPunct="1">
              <a:buNone/>
            </a:pPr>
            <a:r>
              <a:rPr lang="en-US" sz="2000" dirty="0"/>
              <a:t>Successful Completion of setup/login directs user to the Home Page</a:t>
            </a:r>
          </a:p>
        </p:txBody>
      </p:sp>
      <p:pic>
        <p:nvPicPr>
          <p:cNvPr id="20" name="Graphic 19" descr="Badge 1 with solid fill">
            <a:extLst>
              <a:ext uri="{FF2B5EF4-FFF2-40B4-BE49-F238E27FC236}">
                <a16:creationId xmlns:a16="http://schemas.microsoft.com/office/drawing/2014/main" id="{DF044D3A-7121-44A6-A19A-B69042463A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8326" y="279494"/>
            <a:ext cx="914400" cy="914400"/>
          </a:xfrm>
          <a:prstGeom prst="rect">
            <a:avLst/>
          </a:prstGeom>
        </p:spPr>
      </p:pic>
      <p:sp>
        <p:nvSpPr>
          <p:cNvPr id="25" name="Rectangle 24">
            <a:extLst>
              <a:ext uri="{FF2B5EF4-FFF2-40B4-BE49-F238E27FC236}">
                <a16:creationId xmlns:a16="http://schemas.microsoft.com/office/drawing/2014/main" id="{1FD69448-7E18-4B22-A04B-4A9802712EE6}"/>
              </a:ext>
            </a:extLst>
          </p:cNvPr>
          <p:cNvSpPr/>
          <p:nvPr/>
        </p:nvSpPr>
        <p:spPr>
          <a:xfrm>
            <a:off x="6247413" y="2248879"/>
            <a:ext cx="1248696" cy="244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0F4B6FD-F1F1-7068-5E67-480474F6E406}"/>
              </a:ext>
            </a:extLst>
          </p:cNvPr>
          <p:cNvPicPr>
            <a:picLocks noChangeAspect="1"/>
          </p:cNvPicPr>
          <p:nvPr/>
        </p:nvPicPr>
        <p:blipFill>
          <a:blip r:embed="rId4"/>
          <a:stretch>
            <a:fillRect/>
          </a:stretch>
        </p:blipFill>
        <p:spPr>
          <a:xfrm>
            <a:off x="2992554" y="2012187"/>
            <a:ext cx="9040812" cy="4265509"/>
          </a:xfrm>
          <a:prstGeom prst="rect">
            <a:avLst/>
          </a:prstGeom>
        </p:spPr>
      </p:pic>
    </p:spTree>
    <p:extLst>
      <p:ext uri="{BB962C8B-B14F-4D97-AF65-F5344CB8AC3E}">
        <p14:creationId xmlns:p14="http://schemas.microsoft.com/office/powerpoint/2010/main" val="1461780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11592" y="356381"/>
            <a:ext cx="5640099" cy="436093"/>
          </a:xfrm>
        </p:spPr>
        <p:txBody>
          <a:bodyPr/>
          <a:lstStyle/>
          <a:p>
            <a:r>
              <a:rPr lang="en-US" dirty="0"/>
              <a:t>Atrezzo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8857" y="1653941"/>
            <a:ext cx="2396971" cy="1470924"/>
          </a:xfrm>
        </p:spPr>
        <p:txBody>
          <a:bodyPr/>
          <a:lstStyle/>
          <a:p>
            <a:pPr marL="0" indent="0" algn="ctr">
              <a:buNone/>
            </a:pPr>
            <a:r>
              <a:rPr lang="en-US" sz="2000" cap="all" dirty="0">
                <a:solidFill>
                  <a:schemeClr val="bg1"/>
                </a:solidFill>
              </a:rPr>
              <a:t>Create Case Wizard</a:t>
            </a:r>
          </a:p>
          <a:p>
            <a:pPr marL="0" indent="0">
              <a:buNone/>
            </a:pPr>
            <a:endParaRPr lang="en-US" sz="2000" cap="all" dirty="0">
              <a:solidFill>
                <a:schemeClr val="bg1"/>
              </a:solidFill>
            </a:endParaRP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6</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MN Medicaid EIDBI Portal Training    |</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3311592" y="1015437"/>
            <a:ext cx="7856517" cy="838641"/>
          </a:xfrm>
          <a:solidFill>
            <a:srgbClr val="F2F2F2"/>
          </a:solidFill>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Create a Case Wizard shows each section as a Step. The required information will be indicated by a red asterisk (</a:t>
            </a:r>
            <a:r>
              <a:rPr lang="en-US"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Graphic 5" descr="Badge with solid fill">
            <a:extLst>
              <a:ext uri="{FF2B5EF4-FFF2-40B4-BE49-F238E27FC236}">
                <a16:creationId xmlns:a16="http://schemas.microsoft.com/office/drawing/2014/main" id="{68249213-9E46-4CFE-AABB-BFA8F33644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0142" y="636175"/>
            <a:ext cx="914400" cy="914400"/>
          </a:xfrm>
          <a:prstGeom prst="rect">
            <a:avLst/>
          </a:prstGeom>
        </p:spPr>
      </p:pic>
      <p:sp>
        <p:nvSpPr>
          <p:cNvPr id="21" name="Rectangle 20">
            <a:extLst>
              <a:ext uri="{FF2B5EF4-FFF2-40B4-BE49-F238E27FC236}">
                <a16:creationId xmlns:a16="http://schemas.microsoft.com/office/drawing/2014/main" id="{5772500A-49FB-4578-9947-225D602647E3}"/>
              </a:ext>
            </a:extLst>
          </p:cNvPr>
          <p:cNvSpPr/>
          <p:nvPr/>
        </p:nvSpPr>
        <p:spPr>
          <a:xfrm>
            <a:off x="2951099" y="2248208"/>
            <a:ext cx="1281556" cy="509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B849866-D995-D9A3-613C-97E7FEF956C6}"/>
              </a:ext>
            </a:extLst>
          </p:cNvPr>
          <p:cNvPicPr>
            <a:picLocks noChangeAspect="1"/>
          </p:cNvPicPr>
          <p:nvPr/>
        </p:nvPicPr>
        <p:blipFill rotWithShape="1">
          <a:blip r:embed="rId4"/>
          <a:srcRect b="16763"/>
          <a:stretch/>
        </p:blipFill>
        <p:spPr>
          <a:xfrm>
            <a:off x="3232840" y="2087254"/>
            <a:ext cx="8174941" cy="39271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43300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54044"/>
            <a:ext cx="5640099" cy="436093"/>
          </a:xfrm>
        </p:spPr>
        <p:txBody>
          <a:bodyPr/>
          <a:lstStyle/>
          <a:p>
            <a:r>
              <a:rPr lang="en-US" dirty="0"/>
              <a:t>Atrezzo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Case Parameters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7</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MN Medicaid EIDBI Portal Training   |</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293359" y="1840519"/>
            <a:ext cx="2355649" cy="2920902"/>
          </a:xfrm>
          <a:noFill/>
        </p:spPr>
        <p:txBody>
          <a:bodyPr/>
          <a:lstStyle/>
          <a:p>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Choose:</a:t>
            </a:r>
          </a:p>
          <a:p>
            <a:pPr marL="285750" indent="-285750">
              <a:buFont typeface="Wingdings" panose="05000000000000000000" pitchFamily="2" charset="2"/>
              <a:buChar char="q"/>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Case Type: “UM”</a:t>
            </a:r>
          </a:p>
          <a:p>
            <a:pPr marL="285750" indent="-285750">
              <a:buFont typeface="Wingdings" panose="05000000000000000000" pitchFamily="2" charset="2"/>
              <a:buChar char="q"/>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Case Contract: “Minnesota Medicaid” </a:t>
            </a:r>
          </a:p>
          <a:p>
            <a:pPr marL="285750" indent="-285750">
              <a:buFont typeface="Wingdings" panose="05000000000000000000" pitchFamily="2" charset="2"/>
              <a:buChar char="q"/>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Request Type: “Outpatient”. </a:t>
            </a:r>
          </a:p>
          <a:p>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“Go To Consumer Information” to continue</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eaLnBrk="1" hangingPunct="1">
              <a:buNone/>
            </a:pPr>
            <a:endParaRPr lang="en-US" sz="1800" dirty="0">
              <a:solidFill>
                <a:schemeClr val="bg1"/>
              </a:solidFill>
            </a:endParaRPr>
          </a:p>
        </p:txBody>
      </p:sp>
      <p:pic>
        <p:nvPicPr>
          <p:cNvPr id="6" name="Graphic 5" descr="Badge 3 with solid fill">
            <a:extLst>
              <a:ext uri="{FF2B5EF4-FFF2-40B4-BE49-F238E27FC236}">
                <a16:creationId xmlns:a16="http://schemas.microsoft.com/office/drawing/2014/main" id="{FB3712F1-5B81-4DE1-A8A1-B24C1B5944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9729" y="273199"/>
            <a:ext cx="914400" cy="914400"/>
          </a:xfrm>
          <a:prstGeom prst="rect">
            <a:avLst/>
          </a:prstGeom>
        </p:spPr>
      </p:pic>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D7BF416-3D10-4560-A23A-E5922B912741}"/>
              </a:ext>
            </a:extLst>
          </p:cNvPr>
          <p:cNvSpPr/>
          <p:nvPr/>
        </p:nvSpPr>
        <p:spPr>
          <a:xfrm>
            <a:off x="3178206" y="1927674"/>
            <a:ext cx="1229032" cy="468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F57DF19-AE28-8F95-AEC8-ECF8FDF39C93}"/>
              </a:ext>
            </a:extLst>
          </p:cNvPr>
          <p:cNvPicPr>
            <a:picLocks noChangeAspect="1"/>
          </p:cNvPicPr>
          <p:nvPr/>
        </p:nvPicPr>
        <p:blipFill rotWithShape="1">
          <a:blip r:embed="rId4"/>
          <a:srcRect b="16531"/>
          <a:stretch/>
        </p:blipFill>
        <p:spPr>
          <a:xfrm>
            <a:off x="3125175" y="1279472"/>
            <a:ext cx="8674715" cy="3885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67581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16829"/>
            <a:ext cx="5640099" cy="436093"/>
          </a:xfrm>
        </p:spPr>
        <p:txBody>
          <a:bodyPr/>
          <a:lstStyle/>
          <a:p>
            <a:r>
              <a:rPr lang="en-US" dirty="0"/>
              <a:t>Atrezzo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Consumer information</a:t>
            </a:r>
          </a:p>
          <a:p>
            <a:pPr marL="0" indent="0" algn="ctr">
              <a:buNone/>
            </a:pPr>
            <a:endParaRPr lang="en-US" sz="2000" cap="all" dirty="0">
              <a:solidFill>
                <a:schemeClr val="bg1"/>
              </a:solidFill>
            </a:endParaRPr>
          </a:p>
          <a:p>
            <a:pPr marL="0" indent="0" algn="ctr">
              <a:buNone/>
            </a:pPr>
            <a:endParaRPr lang="en-US" sz="2000" cap="all" dirty="0">
              <a:solidFill>
                <a:schemeClr val="bg1"/>
              </a:solidFill>
            </a:endParaRP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8</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MN Medicaid EIDBI Portal Training |</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202259" y="2093865"/>
            <a:ext cx="2396971" cy="1989248"/>
          </a:xfrm>
          <a:noFill/>
        </p:spPr>
        <p:txBody>
          <a:bodyPr/>
          <a:lstStyle/>
          <a:p>
            <a:pPr eaLnBrk="1" hangingPunct="1"/>
            <a:r>
              <a:rPr lang="en-US" sz="1600" dirty="0">
                <a:solidFill>
                  <a:schemeClr val="bg1"/>
                </a:solidFill>
              </a:rPr>
              <a:t>Search members by:</a:t>
            </a:r>
          </a:p>
          <a:p>
            <a:pPr marL="285750" indent="-285750" eaLnBrk="1" hangingPunct="1">
              <a:buFont typeface="Wingdings" panose="05000000000000000000" pitchFamily="2" charset="2"/>
              <a:buChar char="q"/>
            </a:pPr>
            <a:r>
              <a:rPr lang="en-US" sz="1600" dirty="0">
                <a:solidFill>
                  <a:schemeClr val="bg1"/>
                </a:solidFill>
              </a:rPr>
              <a:t>MN Member ID </a:t>
            </a:r>
          </a:p>
          <a:p>
            <a:pPr marL="285750" indent="-285750" eaLnBrk="1" hangingPunct="1">
              <a:buFont typeface="Wingdings" panose="05000000000000000000" pitchFamily="2" charset="2"/>
              <a:buChar char="q"/>
            </a:pPr>
            <a:r>
              <a:rPr lang="en-US" sz="1600" dirty="0">
                <a:solidFill>
                  <a:schemeClr val="bg1"/>
                </a:solidFill>
              </a:rPr>
              <a:t>Last Name &amp; DOB</a:t>
            </a:r>
          </a:p>
          <a:p>
            <a:pPr marL="285750" indent="-285750" eaLnBrk="1" hangingPunct="1">
              <a:buFont typeface="Wingdings" panose="05000000000000000000" pitchFamily="2" charset="2"/>
              <a:buChar char="q"/>
            </a:pPr>
            <a:endParaRPr lang="en-US" sz="1600" dirty="0">
              <a:solidFill>
                <a:schemeClr val="bg1"/>
              </a:solidFill>
            </a:endParaRPr>
          </a:p>
          <a:p>
            <a:pPr eaLnBrk="1" hangingPunct="1"/>
            <a:r>
              <a:rPr lang="en-US" sz="1600" dirty="0">
                <a:solidFill>
                  <a:schemeClr val="bg1"/>
                </a:solidFill>
              </a:rPr>
              <a:t>Click “Search to continue”</a:t>
            </a:r>
          </a:p>
        </p:txBody>
      </p: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Badge 4 with solid fill">
            <a:extLst>
              <a:ext uri="{FF2B5EF4-FFF2-40B4-BE49-F238E27FC236}">
                <a16:creationId xmlns:a16="http://schemas.microsoft.com/office/drawing/2014/main" id="{F9AEC3B3-148E-40F7-ACF0-15D2E9D9F7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174" y="273199"/>
            <a:ext cx="914400" cy="914400"/>
          </a:xfrm>
          <a:prstGeom prst="rect">
            <a:avLst/>
          </a:prstGeom>
        </p:spPr>
      </p:pic>
      <p:pic>
        <p:nvPicPr>
          <p:cNvPr id="5" name="Picture 4">
            <a:extLst>
              <a:ext uri="{FF2B5EF4-FFF2-40B4-BE49-F238E27FC236}">
                <a16:creationId xmlns:a16="http://schemas.microsoft.com/office/drawing/2014/main" id="{A3CD1805-E18A-7C0F-AB98-103E88536E7B}"/>
              </a:ext>
            </a:extLst>
          </p:cNvPr>
          <p:cNvPicPr>
            <a:picLocks noChangeAspect="1"/>
          </p:cNvPicPr>
          <p:nvPr/>
        </p:nvPicPr>
        <p:blipFill rotWithShape="1">
          <a:blip r:embed="rId4"/>
          <a:srcRect b="17840"/>
          <a:stretch/>
        </p:blipFill>
        <p:spPr>
          <a:xfrm>
            <a:off x="3057524" y="1260133"/>
            <a:ext cx="8618145" cy="37430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13801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55630"/>
            <a:ext cx="5640099" cy="436093"/>
          </a:xfrm>
        </p:spPr>
        <p:txBody>
          <a:bodyPr/>
          <a:lstStyle/>
          <a:p>
            <a:r>
              <a:rPr lang="en-US" dirty="0"/>
              <a:t>Atrezzo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Consumer information</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9</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dirty="0"/>
              <a:t>MN Medicaid EIDBI Portal Training |</a:t>
            </a:r>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263548" y="1923061"/>
            <a:ext cx="2473341" cy="2103600"/>
          </a:xfrm>
          <a:noFill/>
        </p:spPr>
        <p:txBody>
          <a:bodyPr/>
          <a:lstStyle/>
          <a:p>
            <a:pPr marL="342900" marR="0" lvl="0" indent="-342900">
              <a:lnSpc>
                <a:spcPct val="107000"/>
              </a:lnSpc>
              <a:spcBef>
                <a:spcPts val="0"/>
              </a:spcBef>
              <a:spcAft>
                <a:spcPts val="800"/>
              </a:spcAft>
              <a:buFont typeface="+mj-lt"/>
              <a:buAutoNum type="arabicPeriod"/>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Verif</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y member information.</a:t>
            </a:r>
          </a:p>
          <a:p>
            <a:pPr marL="342900" marR="0" lvl="0" indent="-342900">
              <a:lnSpc>
                <a:spcPct val="107000"/>
              </a:lnSpc>
              <a:spcBef>
                <a:spcPts val="0"/>
              </a:spcBef>
              <a:spcAft>
                <a:spcPts val="800"/>
              </a:spcAft>
              <a:buFont typeface="+mj-lt"/>
              <a:buAutoNum type="arabicPeriod"/>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Choose” to continue.</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5 with solid fill">
            <a:extLst>
              <a:ext uri="{FF2B5EF4-FFF2-40B4-BE49-F238E27FC236}">
                <a16:creationId xmlns:a16="http://schemas.microsoft.com/office/drawing/2014/main" id="{87F2D45B-E918-41E6-8B76-12AEA4B008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174" y="235099"/>
            <a:ext cx="914400" cy="914400"/>
          </a:xfrm>
          <a:prstGeom prst="rect">
            <a:avLst/>
          </a:prstGeom>
        </p:spPr>
      </p:pic>
      <p:sp>
        <p:nvSpPr>
          <p:cNvPr id="23" name="Rectangle 22">
            <a:extLst>
              <a:ext uri="{FF2B5EF4-FFF2-40B4-BE49-F238E27FC236}">
                <a16:creationId xmlns:a16="http://schemas.microsoft.com/office/drawing/2014/main" id="{4C8B47E1-4752-470D-8201-2022BAD833C0}"/>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B5C1413-6178-D921-54DD-DE3D9F2FB41A}"/>
              </a:ext>
            </a:extLst>
          </p:cNvPr>
          <p:cNvPicPr>
            <a:picLocks noChangeAspect="1"/>
          </p:cNvPicPr>
          <p:nvPr/>
        </p:nvPicPr>
        <p:blipFill>
          <a:blip r:embed="rId4"/>
          <a:stretch>
            <a:fillRect/>
          </a:stretch>
        </p:blipFill>
        <p:spPr>
          <a:xfrm>
            <a:off x="3168681" y="1765109"/>
            <a:ext cx="8429519" cy="4165227"/>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EC36BA9E-DFA4-A721-BEFB-9F9C519835A7}"/>
              </a:ext>
            </a:extLst>
          </p:cNvPr>
          <p:cNvSpPr txBox="1"/>
          <p:nvPr/>
        </p:nvSpPr>
        <p:spPr>
          <a:xfrm>
            <a:off x="3253984" y="1013392"/>
            <a:ext cx="8153798" cy="738664"/>
          </a:xfrm>
          <a:prstGeom prst="rect">
            <a:avLst/>
          </a:prstGeom>
          <a:noFill/>
        </p:spPr>
        <p:txBody>
          <a:bodyPr wrap="square" rtlCol="0">
            <a:spAutoFit/>
          </a:bodyPr>
          <a:lstStyle/>
          <a:p>
            <a:r>
              <a:rPr lang="en-US" sz="2400" dirty="0">
                <a:solidFill>
                  <a:srgbClr val="546980"/>
                </a:solidFill>
              </a:rPr>
              <a:t>The members demographic information will display.</a:t>
            </a:r>
          </a:p>
          <a:p>
            <a:endParaRPr lang="en-US" dirty="0"/>
          </a:p>
        </p:txBody>
      </p:sp>
    </p:spTree>
    <p:extLst>
      <p:ext uri="{BB962C8B-B14F-4D97-AF65-F5344CB8AC3E}">
        <p14:creationId xmlns:p14="http://schemas.microsoft.com/office/powerpoint/2010/main" val="6977024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Custom Design">
  <a:themeElements>
    <a:clrScheme name="Kepro Colors">
      <a:dk1>
        <a:srgbClr val="000000"/>
      </a:dk1>
      <a:lt1>
        <a:srgbClr val="FFFFFF"/>
      </a:lt1>
      <a:dk2>
        <a:srgbClr val="37465E"/>
      </a:dk2>
      <a:lt2>
        <a:srgbClr val="FFFFFF"/>
      </a:lt2>
      <a:accent1>
        <a:srgbClr val="70C2D4"/>
      </a:accent1>
      <a:accent2>
        <a:srgbClr val="546980"/>
      </a:accent2>
      <a:accent3>
        <a:srgbClr val="36365C"/>
      </a:accent3>
      <a:accent4>
        <a:srgbClr val="D4CCA8"/>
      </a:accent4>
      <a:accent5>
        <a:srgbClr val="EF8A45"/>
      </a:accent5>
      <a:accent6>
        <a:srgbClr val="D9C973"/>
      </a:accent6>
      <a:hlink>
        <a:srgbClr val="BDE3E8"/>
      </a:hlink>
      <a:folHlink>
        <a:srgbClr val="545454"/>
      </a:folHlink>
    </a:clrScheme>
    <a:fontScheme name="Kepro">
      <a:majorFont>
        <a:latin typeface="Raleway"/>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AE7CD09309164188C9B7DC0F81E1FF" ma:contentTypeVersion="4" ma:contentTypeDescription="Create a new document." ma:contentTypeScope="" ma:versionID="76840f265002f9ec98d6f3577b6af681">
  <xsd:schema xmlns:xsd="http://www.w3.org/2001/XMLSchema" xmlns:xs="http://www.w3.org/2001/XMLSchema" xmlns:p="http://schemas.microsoft.com/office/2006/metadata/properties" xmlns:ns2="c17a2438-8fd9-4895-9405-c877f00eba37" xmlns:ns3="83f24fd9-ebb3-4c4e-9d0a-987a95872ff7" targetNamespace="http://schemas.microsoft.com/office/2006/metadata/properties" ma:root="true" ma:fieldsID="6455f6c139d04d446917e9928c0cb750" ns2:_="" ns3:_="">
    <xsd:import namespace="c17a2438-8fd9-4895-9405-c877f00eba37"/>
    <xsd:import namespace="83f24fd9-ebb3-4c4e-9d0a-987a95872ff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7a2438-8fd9-4895-9405-c877f00eba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f24fd9-ebb3-4c4e-9d0a-987a95872ff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041DC36-D34F-418C-AB54-3E11B04112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7a2438-8fd9-4895-9405-c877f00eba37"/>
    <ds:schemaRef ds:uri="83f24fd9-ebb3-4c4e-9d0a-987a95872f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302847-182A-48BF-8368-051EFD721845}">
  <ds:schemaRefs>
    <ds:schemaRef ds:uri="http://schemas.microsoft.com/sharepoint/v3/contenttype/forms"/>
  </ds:schemaRefs>
</ds:datastoreItem>
</file>

<file path=customXml/itemProps3.xml><?xml version="1.0" encoding="utf-8"?>
<ds:datastoreItem xmlns:ds="http://schemas.openxmlformats.org/officeDocument/2006/customXml" ds:itemID="{B946E3ED-FFB0-4141-9647-02E3979050BE}">
  <ds:schemaRefs>
    <ds:schemaRef ds:uri="http://schemas.microsoft.com/office/2006/documentManagement/types"/>
    <ds:schemaRef ds:uri="http://purl.org/dc/elements/1.1/"/>
    <ds:schemaRef ds:uri="http://purl.org/dc/dcmitype/"/>
    <ds:schemaRef ds:uri="http://www.w3.org/XML/1998/namespace"/>
    <ds:schemaRef ds:uri="http://purl.org/dc/terms/"/>
    <ds:schemaRef ds:uri="83f24fd9-ebb3-4c4e-9d0a-987a95872ff7"/>
    <ds:schemaRef ds:uri="http://schemas.microsoft.com/office/infopath/2007/PartnerControls"/>
    <ds:schemaRef ds:uri="http://schemas.openxmlformats.org/package/2006/metadata/core-properties"/>
    <ds:schemaRef ds:uri="c17a2438-8fd9-4895-9405-c877f00eba37"/>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6093</TotalTime>
  <Words>2348</Words>
  <Application>Microsoft Office PowerPoint</Application>
  <PresentationFormat>Widescreen</PresentationFormat>
  <Paragraphs>336</Paragraphs>
  <Slides>37</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Raleway Light</vt:lpstr>
      <vt:lpstr>Open Sans</vt:lpstr>
      <vt:lpstr>Raleway SemiBold</vt:lpstr>
      <vt:lpstr>Arial</vt:lpstr>
      <vt:lpstr>Calibri</vt:lpstr>
      <vt:lpstr>Raleway</vt:lpstr>
      <vt:lpstr>Roboto</vt:lpstr>
      <vt:lpstr>Wingdings</vt:lpstr>
      <vt:lpstr>Custom Design</vt:lpstr>
      <vt:lpstr>EIDBI Atrezzo Provider Portal training</vt:lpstr>
      <vt:lpstr>Objectives </vt:lpstr>
      <vt:lpstr>Atrezzo Provider Portal</vt:lpstr>
      <vt:lpstr>Accessing Atrezzo  Provider Portal </vt:lpstr>
      <vt:lpstr>Atrezzo Provider Portal</vt:lpstr>
      <vt:lpstr>Atrezzo Provider Portal</vt:lpstr>
      <vt:lpstr>Atrezzo Provider Portal</vt:lpstr>
      <vt:lpstr>Atrezzo Provider Portal</vt:lpstr>
      <vt:lpstr>Atrezzo Provider Portal</vt:lpstr>
      <vt:lpstr>Atrezzo Provider Portal</vt:lpstr>
      <vt:lpstr>Atrezzo Provider Portal</vt:lpstr>
      <vt:lpstr>Atrezzo Provider Portal</vt:lpstr>
      <vt:lpstr>Atrezzo Provider Portal</vt:lpstr>
      <vt:lpstr>Atrezzo Provider Portal</vt:lpstr>
      <vt:lpstr>Atrezzo Provider Portal</vt:lpstr>
      <vt:lpstr>Atrezzo Provider Portal</vt:lpstr>
      <vt:lpstr>Atrezzo Provider Portal</vt:lpstr>
      <vt:lpstr>Atrezzo Provider Portal</vt:lpstr>
      <vt:lpstr>Atrezzo Provider Portal</vt:lpstr>
      <vt:lpstr>Atrezzo Provider Portal</vt:lpstr>
      <vt:lpstr>Atrezzo Provider Portal Attaching documents continued (*same steps for attaching documents to a pended case*)</vt:lpstr>
      <vt:lpstr>Atrezzo Provider Portal</vt:lpstr>
      <vt:lpstr>Atrezzo Provider Portal</vt:lpstr>
      <vt:lpstr>Atrezzo Provider Portal</vt:lpstr>
      <vt:lpstr>Atrezzo Provider Portal</vt:lpstr>
      <vt:lpstr>Atrezzo Provider Portal</vt:lpstr>
      <vt:lpstr>Atrezzo Provider Portal</vt:lpstr>
      <vt:lpstr>Atrezzo Provider Portal</vt:lpstr>
      <vt:lpstr>CASE DENIAL REASONS</vt:lpstr>
      <vt:lpstr>Frequently Asked Questions</vt:lpstr>
      <vt:lpstr>Frequently Asked Questions</vt:lpstr>
      <vt:lpstr>Frequently Asked Questions</vt:lpstr>
      <vt:lpstr>Frequently Asked Questions</vt:lpstr>
      <vt:lpstr>Frequently Asked Questions</vt:lpstr>
      <vt:lpstr>DHS MHCP MANUAL</vt:lpstr>
      <vt:lpstr>Question &amp; Answer</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Linh Le</dc:creator>
  <cp:lastModifiedBy>Luda Romanyuk</cp:lastModifiedBy>
  <cp:revision>358</cp:revision>
  <dcterms:created xsi:type="dcterms:W3CDTF">2020-03-20T15:14:34Z</dcterms:created>
  <dcterms:modified xsi:type="dcterms:W3CDTF">2023-05-18T14:38:45Z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0x010100EAAE7CD09309164188C9B7DC0F81E1FF</vt:lpwstr>
  </property>
</Properties>
</file>