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media/image28.jpg" ContentType="image/jpg"/>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media/image31.jpg" ContentType="image/jpg"/>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media/image34.jpg" ContentType="image/jpg"/>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media/image37.jpg" ContentType="image/jpg"/>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media/image40.jpg" ContentType="image/jpg"/>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media/image43.jpg" ContentType="image/jpg"/>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media/image46.jpg" ContentType="image/jpg"/>
  <Override PartName="/ppt/notesSlides/notesSlide1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media/image50.jpg" ContentType="image/jpg"/>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media/image52.jpg" ContentType="image/jpg"/>
  <Override PartName="/ppt/notesSlides/notesSlide2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media/image53.jpg" ContentType="image/jpg"/>
  <Override PartName="/ppt/notesSlides/notesSlide2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media/image54.jpg" ContentType="image/jpg"/>
  <Override PartName="/ppt/notesSlides/notesSlide2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media/image55.jpg" ContentType="image/jpg"/>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57.jpg" ContentType="image/jpg"/>
  <Override PartName="/ppt/media/image58.jpg" ContentType="image/jpg"/>
  <Override PartName="/ppt/media/image59.jpg" ContentType="image/jpg"/>
  <Override PartName="/ppt/notesSlides/notesSlide2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7.xml" ContentType="application/vnd.openxmlformats-officedocument.presentationml.notesSlide+xml"/>
  <Override PartName="/ppt/media/image61.jpg" ContentType="image/jpg"/>
  <Override PartName="/ppt/notesSlides/notesSlide28.xml" ContentType="application/vnd.openxmlformats-officedocument.presentationml.notesSlide+xml"/>
  <Override PartName="/ppt/media/image62.jpg" ContentType="image/jpg"/>
  <Override PartName="/ppt/media/image63.jpg" ContentType="image/jpg"/>
  <Override PartName="/ppt/media/image64.jpg" ContentType="image/jpg"/>
  <Override PartName="/ppt/media/image65.jpg" ContentType="image/jpg"/>
  <Override PartName="/ppt/media/image66.jpg" ContentType="image/jpg"/>
  <Override PartName="/ppt/notesSlides/notesSlide29.xml" ContentType="application/vnd.openxmlformats-officedocument.presentationml.notesSlide+xml"/>
  <Override PartName="/ppt/media/image68.jpg" ContentType="image/jpg"/>
  <Override PartName="/ppt/media/image69.jpg" ContentType="image/jp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79" r:id="rId4"/>
  </p:sldMasterIdLst>
  <p:notesMasterIdLst>
    <p:notesMasterId r:id="rId59"/>
  </p:notesMasterIdLst>
  <p:sldIdLst>
    <p:sldId id="269" r:id="rId5"/>
    <p:sldId id="376" r:id="rId6"/>
    <p:sldId id="341" r:id="rId7"/>
    <p:sldId id="378" r:id="rId8"/>
    <p:sldId id="374" r:id="rId9"/>
    <p:sldId id="375" r:id="rId10"/>
    <p:sldId id="379" r:id="rId11"/>
    <p:sldId id="315" r:id="rId12"/>
    <p:sldId id="309" r:id="rId13"/>
    <p:sldId id="383" r:id="rId14"/>
    <p:sldId id="384" r:id="rId15"/>
    <p:sldId id="342" r:id="rId16"/>
    <p:sldId id="387" r:id="rId17"/>
    <p:sldId id="382" r:id="rId18"/>
    <p:sldId id="385" r:id="rId19"/>
    <p:sldId id="386" r:id="rId20"/>
    <p:sldId id="345" r:id="rId21"/>
    <p:sldId id="346" r:id="rId22"/>
    <p:sldId id="347" r:id="rId23"/>
    <p:sldId id="348" r:id="rId24"/>
    <p:sldId id="349" r:id="rId25"/>
    <p:sldId id="350" r:id="rId26"/>
    <p:sldId id="351" r:id="rId27"/>
    <p:sldId id="352" r:id="rId28"/>
    <p:sldId id="353" r:id="rId29"/>
    <p:sldId id="354" r:id="rId30"/>
    <p:sldId id="355" r:id="rId31"/>
    <p:sldId id="358" r:id="rId32"/>
    <p:sldId id="356" r:id="rId33"/>
    <p:sldId id="359" r:id="rId34"/>
    <p:sldId id="360" r:id="rId35"/>
    <p:sldId id="361" r:id="rId36"/>
    <p:sldId id="343" r:id="rId37"/>
    <p:sldId id="364" r:id="rId38"/>
    <p:sldId id="377" r:id="rId39"/>
    <p:sldId id="365" r:id="rId40"/>
    <p:sldId id="366" r:id="rId41"/>
    <p:sldId id="367" r:id="rId42"/>
    <p:sldId id="333" r:id="rId43"/>
    <p:sldId id="368" r:id="rId44"/>
    <p:sldId id="369" r:id="rId45"/>
    <p:sldId id="370" r:id="rId46"/>
    <p:sldId id="371" r:id="rId47"/>
    <p:sldId id="372" r:id="rId48"/>
    <p:sldId id="373" r:id="rId49"/>
    <p:sldId id="388" r:id="rId50"/>
    <p:sldId id="389" r:id="rId51"/>
    <p:sldId id="390" r:id="rId52"/>
    <p:sldId id="391" r:id="rId53"/>
    <p:sldId id="392" r:id="rId54"/>
    <p:sldId id="318" r:id="rId55"/>
    <p:sldId id="316" r:id="rId56"/>
    <p:sldId id="380" r:id="rId57"/>
    <p:sldId id="381" r:id="rId58"/>
  </p:sldIdLst>
  <p:sldSz cx="12192000" cy="6858000"/>
  <p:notesSz cx="6858000" cy="9144000"/>
  <p:embeddedFontLst>
    <p:embeddedFont>
      <p:font typeface="Calibri" panose="020F0502020204030204" pitchFamily="34" charset="0"/>
      <p:regular r:id="rId60"/>
      <p:bold r:id="rId61"/>
      <p:italic r:id="rId62"/>
      <p:boldItalic r:id="rId63"/>
    </p:embeddedFont>
    <p:embeddedFont>
      <p:font typeface="Century Gothic" panose="020B0502020202020204" pitchFamily="34" charset="0"/>
      <p:regular r:id="rId64"/>
      <p:bold r:id="rId65"/>
      <p:italic r:id="rId66"/>
      <p:boldItalic r:id="rId67"/>
    </p:embeddedFont>
    <p:embeddedFont>
      <p:font typeface="DIN Pro Cond Bold" panose="020B0806020101010102" pitchFamily="34" charset="0"/>
      <p:bold r:id="rId68"/>
      <p:boldItalic r:id="rId69"/>
    </p:embeddedFont>
    <p:embeddedFont>
      <p:font typeface="Open Sans" panose="020B0606030504020204" pitchFamily="34" charset="0"/>
      <p:regular r:id="rId70"/>
      <p:bold r:id="rId71"/>
      <p:italic r:id="rId72"/>
      <p:boldItalic r:id="rId73"/>
    </p:embeddedFont>
    <p:embeddedFont>
      <p:font typeface="Raleway" panose="020B0503030101060003" pitchFamily="34" charset="0"/>
      <p:regular r:id="rId74"/>
      <p:bold r:id="rId75"/>
      <p:italic r:id="rId76"/>
      <p:boldItalic r:id="rId77"/>
    </p:embeddedFont>
    <p:embeddedFont>
      <p:font typeface="Raleway Light" panose="020B0403030101060003" pitchFamily="34" charset="0"/>
      <p:regular r:id="rId78"/>
      <p:italic r:id="rId79"/>
    </p:embeddedFont>
    <p:embeddedFont>
      <p:font typeface="Raleway SemiBold" panose="020B0703030101060003" pitchFamily="34" charset="0"/>
      <p:bold r:id="rId80"/>
      <p:boldItalic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1CC295E-7D03-4E50-ADA9-9281C39D2292}">
          <p14:sldIdLst>
            <p14:sldId id="269"/>
            <p14:sldId id="376"/>
            <p14:sldId id="341"/>
            <p14:sldId id="378"/>
            <p14:sldId id="374"/>
            <p14:sldId id="375"/>
            <p14:sldId id="379"/>
            <p14:sldId id="315"/>
            <p14:sldId id="309"/>
            <p14:sldId id="383"/>
            <p14:sldId id="384"/>
            <p14:sldId id="342"/>
            <p14:sldId id="387"/>
            <p14:sldId id="382"/>
            <p14:sldId id="385"/>
            <p14:sldId id="386"/>
            <p14:sldId id="345"/>
            <p14:sldId id="346"/>
            <p14:sldId id="347"/>
            <p14:sldId id="348"/>
            <p14:sldId id="349"/>
            <p14:sldId id="350"/>
            <p14:sldId id="351"/>
            <p14:sldId id="352"/>
            <p14:sldId id="353"/>
            <p14:sldId id="354"/>
            <p14:sldId id="355"/>
            <p14:sldId id="358"/>
            <p14:sldId id="356"/>
            <p14:sldId id="359"/>
            <p14:sldId id="360"/>
            <p14:sldId id="361"/>
            <p14:sldId id="343"/>
            <p14:sldId id="364"/>
            <p14:sldId id="377"/>
            <p14:sldId id="365"/>
            <p14:sldId id="366"/>
            <p14:sldId id="367"/>
            <p14:sldId id="333"/>
            <p14:sldId id="368"/>
            <p14:sldId id="369"/>
            <p14:sldId id="370"/>
            <p14:sldId id="371"/>
            <p14:sldId id="372"/>
            <p14:sldId id="373"/>
            <p14:sldId id="388"/>
            <p14:sldId id="389"/>
            <p14:sldId id="390"/>
            <p14:sldId id="391"/>
            <p14:sldId id="392"/>
            <p14:sldId id="318"/>
          </p14:sldIdLst>
        </p14:section>
        <p14:section name="Untitled Section" id="{92DA11C2-55A2-4D61-8631-FEB226C246DA}">
          <p14:sldIdLst>
            <p14:sldId id="316"/>
            <p14:sldId id="380"/>
            <p14:sldId id="3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A45"/>
    <a:srgbClr val="546980"/>
    <a:srgbClr val="37465E"/>
    <a:srgbClr val="F2F2F2"/>
    <a:srgbClr val="70C2D4"/>
    <a:srgbClr val="D4CCA8"/>
    <a:srgbClr val="404040"/>
    <a:srgbClr val="A6AFBA"/>
    <a:srgbClr val="D9C973"/>
    <a:srgbClr val="BDE3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70790" autoAdjust="0"/>
  </p:normalViewPr>
  <p:slideViewPr>
    <p:cSldViewPr snapToGrid="0">
      <p:cViewPr varScale="1">
        <p:scale>
          <a:sx n="75" d="100"/>
          <a:sy n="75" d="100"/>
        </p:scale>
        <p:origin x="16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7.fntdata"/><Relationship Id="rId61" Type="http://schemas.openxmlformats.org/officeDocument/2006/relationships/font" Target="fonts/font2.fntdata"/><Relationship Id="rId8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hyperlink" Target="https://mhcp.kepro.com/"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https://lnks.gd/l/eyJhbGciOiJIUzI1NiJ9.eyJidWxsZXRpbl9saW5rX2lkIjoxMDEsInVyaSI6ImJwMjpjbGljayIsImJ1bGxldGluX2lkIjoiMjAyMjAxMzEuNTI2MzA3NjEiLCJ1cmwiOiJodHRwczovL3d3dy5kaHMuc3RhdGUubW4udXMvbWFpbi9pZGNwbGc_SWRjU2VydmljZT1HRVRfRFlOQU1JQ19DT05WRVJTSU9OJlJldmlzaW9uU2VsZWN0aW9uTWV0aG9kPUxhdGVzdFJlbGVhc2VkJmREb2NOYW1lPURIUy0zMzQyMjcifQ.hysaHxC7vsoDG2F-zYMa44ImJM3Ic--wlRkjIZBGT04/s/1128126690/br/125892261293-l"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mhcp.kepro.com/"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lnks.gd/l/eyJhbGciOiJIUzI1NiJ9.eyJidWxsZXRpbl9saW5rX2lkIjoxMDEsInVyaSI6ImJwMjpjbGljayIsImJ1bGxldGluX2lkIjoiMjAyMjAxMzEuNTI2MzA3NjEiLCJ1cmwiOiJodHRwczovL3d3dy5kaHMuc3RhdGUubW4udXMvbWFpbi9pZGNwbGc_SWRjU2VydmljZT1HRVRfRFlOQU1JQ19DT05WRVJTSU9OJlJldmlzaW9uU2VsZWN0aW9uTWV0aG9kPUxhdGVzdFJlbGVhc2VkJmREb2NOYW1lPURIUy0zMzQyMjcifQ.hysaHxC7vsoDG2F-zYMa44ImJM3Ic--wlRkjIZBGT04/s/1128126690/br/125892261293-l" TargetMode="Externa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5" qsCatId="simple" csTypeId="urn:microsoft.com/office/officeart/2005/8/colors/accent5_2" csCatId="accent5" phldr="1"/>
      <dgm:spPr/>
      <dgm:t>
        <a:bodyPr/>
        <a:lstStyle/>
        <a:p>
          <a:endParaRPr lang="en-US"/>
        </a:p>
      </dgm:t>
    </dgm:pt>
    <dgm:pt modelId="{7465E0CB-23F6-48E2-ADD3-15E7D4BF2145}">
      <dgm:prSet custT="1"/>
      <dgm:spPr/>
      <dgm:t>
        <a:bodyPr/>
        <a:lstStyle/>
        <a:p>
          <a:r>
            <a:rPr lang="en-US" sz="2400" b="1" dirty="0">
              <a:latin typeface="Calibri" panose="020F0502020204030204" pitchFamily="34" charset="0"/>
              <a:cs typeface="Calibri" panose="020F0502020204030204" pitchFamily="34" charset="0"/>
            </a:rPr>
            <a:t>Website Address: </a:t>
          </a:r>
          <a:r>
            <a:rPr lang="en-US" sz="2400" b="1" u="sng" dirty="0">
              <a:latin typeface="Calibri" panose="020F0502020204030204" pitchFamily="34" charset="0"/>
              <a:cs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https://mhcp.kepro.com</a:t>
          </a:r>
          <a:endParaRPr lang="en-US" sz="2400" dirty="0">
            <a:latin typeface="Calibri" panose="020F0502020204030204" pitchFamily="34" charset="0"/>
            <a:cs typeface="Calibri" panose="020F0502020204030204" pitchFamily="34" charset="0"/>
          </a:endParaRP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8A472DE6-1D2F-47D7-AF2C-234A75F9187D}">
      <dgm:prSet custT="1"/>
      <dgm:spPr/>
      <dgm:t>
        <a:bodyPr/>
        <a:lstStyle/>
        <a:p>
          <a:pPr>
            <a:lnSpc>
              <a:spcPct val="100000"/>
            </a:lnSpc>
            <a:buFont typeface="Arial" panose="020B0604020202020204" pitchFamily="34" charset="0"/>
            <a:buChar char="•"/>
          </a:pPr>
          <a:r>
            <a:rPr lang="en-US" sz="2000" b="0" dirty="0">
              <a:latin typeface="Calibri" panose="020F0502020204030204" pitchFamily="34" charset="0"/>
              <a:cs typeface="Calibri" panose="020F0502020204030204" pitchFamily="34" charset="0"/>
            </a:rPr>
            <a:t>Enter your 10-digit National Provider Identifier (NPI) number and Provider Registration Code (DHS PA# located in MN-ITS mailbox)</a:t>
          </a:r>
        </a:p>
      </dgm:t>
    </dgm:pt>
    <dgm:pt modelId="{D7010134-3E11-4893-AF79-2BD03C768A51}" type="parTrans" cxnId="{2FCE0C70-38E7-4B89-B4DB-0DEC176BFB37}">
      <dgm:prSet/>
      <dgm:spPr/>
      <dgm:t>
        <a:bodyPr/>
        <a:lstStyle/>
        <a:p>
          <a:endParaRPr lang="en-US"/>
        </a:p>
      </dgm:t>
    </dgm:pt>
    <dgm:pt modelId="{A6DB501C-832A-4920-8235-1D7D6658B9A2}" type="sibTrans" cxnId="{2FCE0C70-38E7-4B89-B4DB-0DEC176BFB37}">
      <dgm:prSet/>
      <dgm:spPr/>
      <dgm:t>
        <a:bodyPr/>
        <a:lstStyle/>
        <a:p>
          <a:endParaRPr lang="en-US"/>
        </a:p>
      </dgm:t>
    </dgm:pt>
    <dgm:pt modelId="{7AFAFF40-4237-4E9D-94FE-917AF18E08F7}">
      <dgm:prSet custT="1"/>
      <dgm:spPr/>
      <dgm:t>
        <a:bodyPr/>
        <a:lstStyle/>
        <a:p>
          <a:pPr>
            <a:lnSpc>
              <a:spcPct val="90000"/>
            </a:lnSpc>
            <a:buFont typeface="+mj-lt"/>
            <a:buNone/>
          </a:pPr>
          <a:r>
            <a:rPr lang="en-US" sz="2000" b="1" u="none" dirty="0">
              <a:latin typeface="Calibri" panose="020F0502020204030204" pitchFamily="34" charset="0"/>
              <a:cs typeface="Calibri" panose="020F0502020204030204" pitchFamily="34" charset="0"/>
            </a:rPr>
            <a:t>Select “Atrezzo Login”</a:t>
          </a:r>
        </a:p>
      </dgm:t>
    </dgm:pt>
    <dgm:pt modelId="{F7065903-3BF9-4A9A-BB39-F0FA8EEE1CAB}" type="parTrans" cxnId="{0391FAA3-CBA8-4BB9-9966-B62322DC1D4B}">
      <dgm:prSet/>
      <dgm:spPr/>
      <dgm:t>
        <a:bodyPr/>
        <a:lstStyle/>
        <a:p>
          <a:endParaRPr lang="en-US"/>
        </a:p>
      </dgm:t>
    </dgm:pt>
    <dgm:pt modelId="{FCAEACC8-433C-44C1-8999-3315DBC33C86}" type="sibTrans" cxnId="{0391FAA3-CBA8-4BB9-9966-B62322DC1D4B}">
      <dgm:prSet/>
      <dgm:spPr/>
      <dgm:t>
        <a:bodyPr/>
        <a:lstStyle/>
        <a:p>
          <a:endParaRPr lang="en-US"/>
        </a:p>
      </dgm:t>
    </dgm:pt>
    <dgm:pt modelId="{7D204429-4C53-42CB-9065-110401EB7AFD}">
      <dgm:prSet/>
      <dgm:spPr/>
      <dgm:t>
        <a:bodyPr/>
        <a:lstStyle/>
        <a:p>
          <a:pPr>
            <a:lnSpc>
              <a:spcPct val="90000"/>
            </a:lnSpc>
            <a:buFont typeface="+mj-lt"/>
            <a:buNone/>
          </a:pPr>
          <a:endParaRPr lang="en-US" sz="1600" b="1" dirty="0"/>
        </a:p>
      </dgm:t>
    </dgm:pt>
    <dgm:pt modelId="{31473E3A-F921-412B-B9D7-8FB0E49A42E8}" type="parTrans" cxnId="{9AB7AF0A-F9EA-4F0E-9A69-1140496174F0}">
      <dgm:prSet/>
      <dgm:spPr/>
      <dgm:t>
        <a:bodyPr/>
        <a:lstStyle/>
        <a:p>
          <a:endParaRPr lang="en-US"/>
        </a:p>
      </dgm:t>
    </dgm:pt>
    <dgm:pt modelId="{25A67D86-9AAC-4E77-A1C8-F6933ADAF722}" type="sibTrans" cxnId="{9AB7AF0A-F9EA-4F0E-9A69-1140496174F0}">
      <dgm:prSet/>
      <dgm:spPr/>
      <dgm:t>
        <a:bodyPr/>
        <a:lstStyle/>
        <a:p>
          <a:endParaRPr lang="en-US"/>
        </a:p>
      </dgm:t>
    </dgm:pt>
    <dgm:pt modelId="{F3BFA4FE-AFC0-4A85-9F7E-A1B218D187B1}">
      <dgm:prSet custT="1"/>
      <dgm:spPr/>
      <dgm:t>
        <a:bodyPr/>
        <a:lstStyle/>
        <a:p>
          <a:pPr>
            <a:lnSpc>
              <a:spcPct val="90000"/>
            </a:lnSpc>
            <a:buFont typeface="+mj-lt"/>
            <a:buNone/>
          </a:pPr>
          <a:r>
            <a:rPr lang="en-US" sz="2000" b="0" u="sng" dirty="0">
              <a:latin typeface="Calibri" panose="020F0502020204030204" pitchFamily="34" charset="0"/>
              <a:cs typeface="Calibri" panose="020F0502020204030204" pitchFamily="34" charset="0"/>
            </a:rPr>
            <a:t>To Register for the Atrezzo Provider Portal</a:t>
          </a:r>
          <a:r>
            <a:rPr lang="en-US" sz="2000" b="0" dirty="0">
              <a:latin typeface="Calibri" panose="020F0502020204030204" pitchFamily="34" charset="0"/>
              <a:cs typeface="Calibri" panose="020F0502020204030204" pitchFamily="34" charset="0"/>
            </a:rPr>
            <a:t>: </a:t>
          </a:r>
        </a:p>
      </dgm:t>
    </dgm:pt>
    <dgm:pt modelId="{9652ADE5-32FD-4409-9D89-28F16E86D6B6}" type="parTrans" cxnId="{A010FFFF-B287-487F-AA95-423055ABD53B}">
      <dgm:prSet/>
      <dgm:spPr/>
      <dgm:t>
        <a:bodyPr/>
        <a:lstStyle/>
        <a:p>
          <a:endParaRPr lang="en-US"/>
        </a:p>
      </dgm:t>
    </dgm:pt>
    <dgm:pt modelId="{007D6A15-E589-4F86-83BF-CD7DD498E20D}" type="sibTrans" cxnId="{A010FFFF-B287-487F-AA95-423055ABD53B}">
      <dgm:prSet/>
      <dgm:spPr/>
      <dgm:t>
        <a:bodyPr/>
        <a:lstStyle/>
        <a:p>
          <a:endParaRPr lang="en-US"/>
        </a:p>
      </dgm:t>
    </dgm:pt>
    <dgm:pt modelId="{5B627341-8EC6-4A4C-8F09-E9BEC91BA9A3}">
      <dgm:prSet custT="1"/>
      <dgm:spPr/>
      <dgm:t>
        <a:bodyPr/>
        <a:lstStyle/>
        <a:p>
          <a:pPr>
            <a:lnSpc>
              <a:spcPct val="100000"/>
            </a:lnSpc>
            <a:buFont typeface="Arial" panose="020B0604020202020204" pitchFamily="34" charset="0"/>
            <a:buChar char="•"/>
          </a:pPr>
          <a:r>
            <a:rPr lang="en-US" sz="2000" b="0" dirty="0">
              <a:latin typeface="Calibri" panose="020F0502020204030204" pitchFamily="34" charset="0"/>
              <a:cs typeface="Calibri" panose="020F0502020204030204" pitchFamily="34" charset="0"/>
            </a:rPr>
            <a:t>Select unique Username/ Password &amp; complete the required user information</a:t>
          </a:r>
        </a:p>
      </dgm:t>
    </dgm:pt>
    <dgm:pt modelId="{04CED15D-7E29-4635-8F0B-655D90F2EB12}" type="parTrans" cxnId="{1D420462-2929-4861-B9F7-0FA856824111}">
      <dgm:prSet/>
      <dgm:spPr/>
      <dgm:t>
        <a:bodyPr/>
        <a:lstStyle/>
        <a:p>
          <a:endParaRPr lang="en-US"/>
        </a:p>
      </dgm:t>
    </dgm:pt>
    <dgm:pt modelId="{DF8F1673-B295-4A8C-AA3B-990B4575EC92}" type="sibTrans" cxnId="{1D420462-2929-4861-B9F7-0FA856824111}">
      <dgm:prSet/>
      <dgm:spPr/>
      <dgm:t>
        <a:bodyPr/>
        <a:lstStyle/>
        <a:p>
          <a:endParaRPr lang="en-US"/>
        </a:p>
      </dgm:t>
    </dgm:pt>
    <dgm:pt modelId="{B7A5AAD7-FDED-4527-9378-E5C1C58E5FB7}">
      <dgm:prSet custT="1"/>
      <dgm:spPr/>
      <dgm:t>
        <a:bodyPr/>
        <a:lstStyle/>
        <a:p>
          <a:pPr>
            <a:lnSpc>
              <a:spcPct val="90000"/>
            </a:lnSpc>
            <a:buFont typeface="+mj-lt"/>
            <a:buNone/>
          </a:pPr>
          <a:endParaRPr lang="en-US" sz="1800" b="0" dirty="0">
            <a:latin typeface="Calibri" panose="020F0502020204030204" pitchFamily="34" charset="0"/>
            <a:cs typeface="Calibri" panose="020F0502020204030204" pitchFamily="34" charset="0"/>
          </a:endParaRPr>
        </a:p>
      </dgm:t>
    </dgm:pt>
    <dgm:pt modelId="{1B04FD58-9023-43AB-BFAB-9AE04F8559D8}" type="parTrans" cxnId="{46CA429B-85D3-4F6F-859F-CF88395130EF}">
      <dgm:prSet/>
      <dgm:spPr/>
      <dgm:t>
        <a:bodyPr/>
        <a:lstStyle/>
        <a:p>
          <a:endParaRPr lang="en-US"/>
        </a:p>
      </dgm:t>
    </dgm:pt>
    <dgm:pt modelId="{3AB31265-EA5C-4B2E-B417-024557128766}" type="sibTrans" cxnId="{46CA429B-85D3-4F6F-859F-CF88395130EF}">
      <dgm:prSet/>
      <dgm:spPr/>
      <dgm:t>
        <a:bodyPr/>
        <a:lstStyle/>
        <a:p>
          <a:endParaRPr lang="en-US"/>
        </a:p>
      </dgm:t>
    </dgm:pt>
    <dgm:pt modelId="{C001757F-9516-4DB4-B66D-F0C6A9416216}">
      <dgm:prSet custT="1"/>
      <dgm:spPr/>
      <dgm:t>
        <a:bodyPr/>
        <a:lstStyle/>
        <a:p>
          <a:pPr>
            <a:lnSpc>
              <a:spcPct val="90000"/>
            </a:lnSpc>
            <a:buFont typeface="Arial" panose="020B0604020202020204" pitchFamily="34" charset="0"/>
            <a:buChar char="•"/>
          </a:pPr>
          <a:endParaRPr lang="en-US" sz="1800" b="0" dirty="0">
            <a:latin typeface="Calibri" panose="020F0502020204030204" pitchFamily="34" charset="0"/>
            <a:cs typeface="Calibri" panose="020F0502020204030204" pitchFamily="34" charset="0"/>
          </a:endParaRPr>
        </a:p>
      </dgm:t>
    </dgm:pt>
    <dgm:pt modelId="{7A12D667-485B-4D99-A500-2F3035C0E42E}" type="parTrans" cxnId="{8D3AD071-9C2C-4683-B0EC-19866197CADF}">
      <dgm:prSet/>
      <dgm:spPr/>
      <dgm:t>
        <a:bodyPr/>
        <a:lstStyle/>
        <a:p>
          <a:endParaRPr lang="en-US"/>
        </a:p>
      </dgm:t>
    </dgm:pt>
    <dgm:pt modelId="{C53E3ABA-41BD-4244-9A9F-588047A60397}" type="sibTrans" cxnId="{8D3AD071-9C2C-4683-B0EC-19866197CADF}">
      <dgm:prSet/>
      <dgm:spPr/>
      <dgm:t>
        <a:bodyPr/>
        <a:lstStyle/>
        <a:p>
          <a:endParaRPr lang="en-US"/>
        </a:p>
      </dgm:t>
    </dgm:pt>
    <dgm:pt modelId="{6F1DC3F1-965F-43BC-A92B-258A6DFC1ECD}">
      <dgm:prSet custT="1"/>
      <dgm:spPr/>
      <dgm:t>
        <a:bodyPr/>
        <a:lstStyle/>
        <a:p>
          <a:pPr>
            <a:lnSpc>
              <a:spcPct val="100000"/>
            </a:lnSpc>
            <a:buFont typeface="Arial" panose="020B0604020202020204" pitchFamily="34" charset="0"/>
            <a:buChar char="•"/>
          </a:pPr>
          <a:r>
            <a:rPr lang="en-US" sz="2000" b="0" dirty="0">
              <a:latin typeface="Calibri" panose="020F0502020204030204" pitchFamily="34" charset="0"/>
              <a:cs typeface="Calibri" panose="020F0502020204030204" pitchFamily="34" charset="0"/>
            </a:rPr>
            <a:t>*The Provider must contact Kepro for the registration code (Kepro #1-866-433-3658)*</a:t>
          </a:r>
        </a:p>
      </dgm:t>
    </dgm:pt>
    <dgm:pt modelId="{CC03A526-859D-4D58-BCCD-6066ECF45E22}" type="parTrans" cxnId="{EEF278C4-7E47-4222-99D2-3CD765088AC2}">
      <dgm:prSet/>
      <dgm:spPr/>
      <dgm:t>
        <a:bodyPr/>
        <a:lstStyle/>
        <a:p>
          <a:endParaRPr lang="en-US"/>
        </a:p>
      </dgm:t>
    </dgm:pt>
    <dgm:pt modelId="{F98F1678-E9B7-44A2-9F07-4AA7C726BE49}" type="sibTrans" cxnId="{EEF278C4-7E47-4222-99D2-3CD765088AC2}">
      <dgm:prSet/>
      <dgm:spPr/>
      <dgm:t>
        <a:bodyPr/>
        <a:lstStyle/>
        <a:p>
          <a:endParaRPr lang="en-US"/>
        </a:p>
      </dgm:t>
    </dgm:pt>
    <dgm:pt modelId="{4792E77A-2604-478E-AA9D-0533A15DC832}">
      <dgm:prSet custT="1"/>
      <dgm:spPr/>
      <dgm:t>
        <a:bodyPr/>
        <a:lstStyle/>
        <a:p>
          <a:pPr>
            <a:lnSpc>
              <a:spcPct val="90000"/>
            </a:lnSpc>
            <a:buFont typeface="+mj-lt"/>
            <a:buNone/>
          </a:pPr>
          <a:endParaRPr lang="en-US" sz="2000" b="0" dirty="0">
            <a:latin typeface="Calibri" panose="020F0502020204030204" pitchFamily="34" charset="0"/>
            <a:cs typeface="Calibri" panose="020F0502020204030204" pitchFamily="34" charset="0"/>
          </a:endParaRPr>
        </a:p>
      </dgm:t>
    </dgm:pt>
    <dgm:pt modelId="{352BC51F-61C9-4CEC-9247-BC3EC1B48BE8}" type="parTrans" cxnId="{8BA1A26C-BD80-4633-8E26-3CBDFE06004B}">
      <dgm:prSet/>
      <dgm:spPr/>
      <dgm:t>
        <a:bodyPr/>
        <a:lstStyle/>
        <a:p>
          <a:endParaRPr lang="en-US"/>
        </a:p>
      </dgm:t>
    </dgm:pt>
    <dgm:pt modelId="{9E489E8A-6DB3-4BD8-A56D-9EF9D40E3AA4}" type="sibTrans" cxnId="{8BA1A26C-BD80-4633-8E26-3CBDFE06004B}">
      <dgm:prSet/>
      <dgm:spPr/>
      <dgm:t>
        <a:bodyPr/>
        <a:lstStyle/>
        <a:p>
          <a:endParaRPr lang="en-US"/>
        </a:p>
      </dgm:t>
    </dgm:pt>
    <dgm:pt modelId="{BADE9F0E-F3E9-49AE-9C50-BB49A8A0E6D4}" type="pres">
      <dgm:prSet presAssocID="{A3A535C5-841D-454D-97BA-66A177B18628}" presName="linear" presStyleCnt="0">
        <dgm:presLayoutVars>
          <dgm:animLvl val="lvl"/>
          <dgm:resizeHandles val="exact"/>
        </dgm:presLayoutVars>
      </dgm:prSet>
      <dgm:spPr/>
    </dgm:pt>
    <dgm:pt modelId="{DCFB0583-CB77-4031-9E9F-5FD62C6EF034}" type="pres">
      <dgm:prSet presAssocID="{7465E0CB-23F6-48E2-ADD3-15E7D4BF2145}" presName="parentText" presStyleLbl="node1" presStyleIdx="0" presStyleCnt="1">
        <dgm:presLayoutVars>
          <dgm:chMax val="0"/>
          <dgm:bulletEnabled val="1"/>
        </dgm:presLayoutVars>
      </dgm:prSet>
      <dgm:spPr/>
    </dgm:pt>
    <dgm:pt modelId="{6D6C4741-6E81-448C-BE3E-D3557B790BFB}" type="pres">
      <dgm:prSet presAssocID="{7465E0CB-23F6-48E2-ADD3-15E7D4BF2145}" presName="childText" presStyleLbl="revTx" presStyleIdx="0" presStyleCnt="1" custScaleY="129740">
        <dgm:presLayoutVars>
          <dgm:bulletEnabled val="1"/>
        </dgm:presLayoutVars>
      </dgm:prSet>
      <dgm:spPr/>
    </dgm:pt>
  </dgm:ptLst>
  <dgm:cxnLst>
    <dgm:cxn modelId="{9AB7AF0A-F9EA-4F0E-9A69-1140496174F0}" srcId="{7465E0CB-23F6-48E2-ADD3-15E7D4BF2145}" destId="{7D204429-4C53-42CB-9065-110401EB7AFD}" srcOrd="0" destOrd="0" parTransId="{31473E3A-F921-412B-B9D7-8FB0E49A42E8}" sibTransId="{25A67D86-9AAC-4E77-A1C8-F6933ADAF722}"/>
    <dgm:cxn modelId="{C401F740-12AB-4624-AFA5-97581F4B6049}" type="presOf" srcId="{7D204429-4C53-42CB-9065-110401EB7AFD}" destId="{6D6C4741-6E81-448C-BE3E-D3557B790BFB}" srcOrd="0" destOrd="0" presId="urn:microsoft.com/office/officeart/2005/8/layout/vList2"/>
    <dgm:cxn modelId="{4A4D5F5E-B3E8-4E60-ADEE-DB65E9FEDEC1}" type="presOf" srcId="{B7A5AAD7-FDED-4527-9378-E5C1C58E5FB7}" destId="{6D6C4741-6E81-448C-BE3E-D3557B790BFB}" srcOrd="0" destOrd="2" presId="urn:microsoft.com/office/officeart/2005/8/layout/vList2"/>
    <dgm:cxn modelId="{52B7E261-D0CA-47E5-8B5C-D23342100FAA}" type="presOf" srcId="{8A472DE6-1D2F-47D7-AF2C-234A75F9187D}" destId="{6D6C4741-6E81-448C-BE3E-D3557B790BFB}" srcOrd="0" destOrd="5" presId="urn:microsoft.com/office/officeart/2005/8/layout/vList2"/>
    <dgm:cxn modelId="{1D420462-2929-4861-B9F7-0FA856824111}" srcId="{4792E77A-2604-478E-AA9D-0533A15DC832}" destId="{5B627341-8EC6-4A4C-8F09-E9BEC91BA9A3}" srcOrd="2" destOrd="0" parTransId="{04CED15D-7E29-4635-8F0B-655D90F2EB12}" sibTransId="{DF8F1673-B295-4A8C-AA3B-990B4575EC92}"/>
    <dgm:cxn modelId="{6A235943-BC5A-41A7-B857-25BE55C20E78}" type="presOf" srcId="{A3A535C5-841D-454D-97BA-66A177B18628}" destId="{BADE9F0E-F3E9-49AE-9C50-BB49A8A0E6D4}"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8BA1A26C-BD80-4633-8E26-3CBDFE06004B}" srcId="{7465E0CB-23F6-48E2-ADD3-15E7D4BF2145}" destId="{4792E77A-2604-478E-AA9D-0533A15DC832}" srcOrd="4" destOrd="0" parTransId="{352BC51F-61C9-4CEC-9247-BC3EC1B48BE8}" sibTransId="{9E489E8A-6DB3-4BD8-A56D-9EF9D40E3AA4}"/>
    <dgm:cxn modelId="{2FCE0C70-38E7-4B89-B4DB-0DEC176BFB37}" srcId="{4792E77A-2604-478E-AA9D-0533A15DC832}" destId="{8A472DE6-1D2F-47D7-AF2C-234A75F9187D}" srcOrd="0" destOrd="0" parTransId="{D7010134-3E11-4893-AF79-2BD03C768A51}" sibTransId="{A6DB501C-832A-4920-8235-1D7D6658B9A2}"/>
    <dgm:cxn modelId="{8D3AD071-9C2C-4683-B0EC-19866197CADF}" srcId="{7465E0CB-23F6-48E2-ADD3-15E7D4BF2145}" destId="{C001757F-9516-4DB4-B66D-F0C6A9416216}" srcOrd="5" destOrd="0" parTransId="{7A12D667-485B-4D99-A500-2F3035C0E42E}" sibTransId="{C53E3ABA-41BD-4244-9A9F-588047A60397}"/>
    <dgm:cxn modelId="{17D35887-7883-4F27-84B4-18B1CF97B920}" type="presOf" srcId="{5B627341-8EC6-4A4C-8F09-E9BEC91BA9A3}" destId="{6D6C4741-6E81-448C-BE3E-D3557B790BFB}" srcOrd="0" destOrd="7" presId="urn:microsoft.com/office/officeart/2005/8/layout/vList2"/>
    <dgm:cxn modelId="{3D12D48B-35DB-4567-B2EC-E7D82BB68768}" type="presOf" srcId="{7465E0CB-23F6-48E2-ADD3-15E7D4BF2145}" destId="{DCFB0583-CB77-4031-9E9F-5FD62C6EF034}" srcOrd="0" destOrd="0" presId="urn:microsoft.com/office/officeart/2005/8/layout/vList2"/>
    <dgm:cxn modelId="{46CA429B-85D3-4F6F-859F-CF88395130EF}" srcId="{7465E0CB-23F6-48E2-ADD3-15E7D4BF2145}" destId="{B7A5AAD7-FDED-4527-9378-E5C1C58E5FB7}" srcOrd="2" destOrd="0" parTransId="{1B04FD58-9023-43AB-BFAB-9AE04F8559D8}" sibTransId="{3AB31265-EA5C-4B2E-B417-024557128766}"/>
    <dgm:cxn modelId="{0391FAA3-CBA8-4BB9-9966-B62322DC1D4B}" srcId="{7465E0CB-23F6-48E2-ADD3-15E7D4BF2145}" destId="{7AFAFF40-4237-4E9D-94FE-917AF18E08F7}" srcOrd="1" destOrd="0" parTransId="{F7065903-3BF9-4A9A-BB39-F0FA8EEE1CAB}" sibTransId="{FCAEACC8-433C-44C1-8999-3315DBC33C86}"/>
    <dgm:cxn modelId="{13F7CEA4-482F-4188-B1D2-B58EE8F7F3A6}" type="presOf" srcId="{6F1DC3F1-965F-43BC-A92B-258A6DFC1ECD}" destId="{6D6C4741-6E81-448C-BE3E-D3557B790BFB}" srcOrd="0" destOrd="6" presId="urn:microsoft.com/office/officeart/2005/8/layout/vList2"/>
    <dgm:cxn modelId="{0485D5BD-0DAC-4C9E-BF69-2342758A9B22}" type="presOf" srcId="{C001757F-9516-4DB4-B66D-F0C6A9416216}" destId="{6D6C4741-6E81-448C-BE3E-D3557B790BFB}" srcOrd="0" destOrd="8" presId="urn:microsoft.com/office/officeart/2005/8/layout/vList2"/>
    <dgm:cxn modelId="{EEF278C4-7E47-4222-99D2-3CD765088AC2}" srcId="{4792E77A-2604-478E-AA9D-0533A15DC832}" destId="{6F1DC3F1-965F-43BC-A92B-258A6DFC1ECD}" srcOrd="1" destOrd="0" parTransId="{CC03A526-859D-4D58-BCCD-6066ECF45E22}" sibTransId="{F98F1678-E9B7-44A2-9F07-4AA7C726BE49}"/>
    <dgm:cxn modelId="{090C2CD5-803B-4F16-889E-9FFC84497D2A}" type="presOf" srcId="{4792E77A-2604-478E-AA9D-0533A15DC832}" destId="{6D6C4741-6E81-448C-BE3E-D3557B790BFB}" srcOrd="0" destOrd="4" presId="urn:microsoft.com/office/officeart/2005/8/layout/vList2"/>
    <dgm:cxn modelId="{917DC1E4-4E19-403D-AC30-A7C62F5EB17D}" type="presOf" srcId="{F3BFA4FE-AFC0-4A85-9F7E-A1B218D187B1}" destId="{6D6C4741-6E81-448C-BE3E-D3557B790BFB}" srcOrd="0" destOrd="3" presId="urn:microsoft.com/office/officeart/2005/8/layout/vList2"/>
    <dgm:cxn modelId="{7E3A90FA-8AFA-4976-96DE-28A5C35C3496}" type="presOf" srcId="{7AFAFF40-4237-4E9D-94FE-917AF18E08F7}" destId="{6D6C4741-6E81-448C-BE3E-D3557B790BFB}" srcOrd="0" destOrd="1" presId="urn:microsoft.com/office/officeart/2005/8/layout/vList2"/>
    <dgm:cxn modelId="{A010FFFF-B287-487F-AA95-423055ABD53B}" srcId="{7465E0CB-23F6-48E2-ADD3-15E7D4BF2145}" destId="{F3BFA4FE-AFC0-4A85-9F7E-A1B218D187B1}" srcOrd="3" destOrd="0" parTransId="{9652ADE5-32FD-4409-9D89-28F16E86D6B6}" sibTransId="{007D6A15-E589-4F86-83BF-CD7DD498E20D}"/>
    <dgm:cxn modelId="{734B22B7-2A7B-4848-BD3A-1682E4CD1ABD}" type="presParOf" srcId="{BADE9F0E-F3E9-49AE-9C50-BB49A8A0E6D4}" destId="{DCFB0583-CB77-4031-9E9F-5FD62C6EF034}" srcOrd="0" destOrd="0" presId="urn:microsoft.com/office/officeart/2005/8/layout/vList2"/>
    <dgm:cxn modelId="{9D4C65EC-DB08-4071-95E7-B99F49204D6B}" type="presParOf" srcId="{BADE9F0E-F3E9-49AE-9C50-BB49A8A0E6D4}" destId="{6D6C4741-6E81-448C-BE3E-D3557B790BFB}"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l">
            <a:lnSpc>
              <a:spcPct val="100000"/>
            </a:lnSpc>
          </a:pPr>
          <a:r>
            <a:rPr lang="en-US" sz="3200" b="1" i="0" dirty="0">
              <a:solidFill>
                <a:schemeClr val="bg1"/>
              </a:solidFill>
              <a:latin typeface="+mn-lt"/>
            </a:rPr>
            <a:t>Request type must reflect “OUTPATIENT”</a:t>
          </a: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75606" custLinFactY="-76225" custLinFactNeighborX="-42607" custLinFactNeighborY="-100000">
        <dgm:presLayoutVars>
          <dgm:chMax val="0"/>
          <dgm:bulletEnabled val="1"/>
        </dgm:presLayoutVars>
      </dgm:prSet>
      <dgm:spPr/>
    </dgm:pt>
  </dgm:ptLst>
  <dgm:cxnLst>
    <dgm:cxn modelId="{C075EA2D-5FAE-4F9E-B8CA-D68D4AC179CC}" type="presOf" srcId="{7465E0CB-23F6-48E2-ADD3-15E7D4BF2145}" destId="{6F878519-98DB-4FEE-919F-CC84037A1ADF}" srcOrd="0" destOrd="0" presId="urn:microsoft.com/office/officeart/2005/8/layout/vList2"/>
    <dgm:cxn modelId="{7C5E903B-7868-4A72-90B6-ACEC378C354C}"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A90ED8D7-28BB-4114-A375-17B0B01DDB11}"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ctr">
            <a:lnSpc>
              <a:spcPct val="100000"/>
            </a:lnSpc>
            <a:spcAft>
              <a:spcPts val="200"/>
            </a:spcAft>
          </a:pPr>
          <a:r>
            <a:rPr lang="en-US" sz="1800" b="1" i="0" dirty="0">
              <a:solidFill>
                <a:schemeClr val="bg1"/>
              </a:solidFill>
              <a:latin typeface="+mn-lt"/>
            </a:rPr>
            <a:t>Member Detail Information will display.</a:t>
          </a:r>
        </a:p>
        <a:p>
          <a:pPr algn="ctr">
            <a:lnSpc>
              <a:spcPct val="100000"/>
            </a:lnSpc>
            <a:spcAft>
              <a:spcPts val="200"/>
            </a:spcAft>
          </a:pPr>
          <a:r>
            <a:rPr lang="en-US" sz="1800" b="1" i="1" dirty="0">
              <a:solidFill>
                <a:schemeClr val="bg1"/>
              </a:solidFill>
              <a:latin typeface="+mn-lt"/>
            </a:rPr>
            <a:t>Ensure accuracy of the Member’s Name &amp; Medicaid ID prior to proceeding.</a:t>
          </a:r>
        </a:p>
        <a:p>
          <a:pPr algn="ctr">
            <a:lnSpc>
              <a:spcPct val="100000"/>
            </a:lnSpc>
            <a:spcAft>
              <a:spcPts val="200"/>
            </a:spcAft>
          </a:pPr>
          <a:r>
            <a:rPr lang="en-US" sz="2000" b="1" i="0" dirty="0">
              <a:solidFill>
                <a:schemeClr val="bg1"/>
              </a:solidFill>
              <a:latin typeface="+mn-lt"/>
            </a:rPr>
            <a:t>Once verification is complete, click “Next” to continue.</a:t>
          </a: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106347" custLinFactY="-76225" custLinFactNeighborX="-42607" custLinFactNeighborY="-100000">
        <dgm:presLayoutVars>
          <dgm:chMax val="0"/>
          <dgm:bulletEnabled val="1"/>
        </dgm:presLayoutVars>
      </dgm:prSet>
      <dgm:spPr/>
    </dgm:pt>
  </dgm:ptLst>
  <dgm:cxnLst>
    <dgm:cxn modelId="{C075EA2D-5FAE-4F9E-B8CA-D68D4AC179CC}" type="presOf" srcId="{7465E0CB-23F6-48E2-ADD3-15E7D4BF2145}" destId="{6F878519-98DB-4FEE-919F-CC84037A1ADF}" srcOrd="0" destOrd="0" presId="urn:microsoft.com/office/officeart/2005/8/layout/vList2"/>
    <dgm:cxn modelId="{7C5E903B-7868-4A72-90B6-ACEC378C354C}"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A90ED8D7-28BB-4114-A375-17B0B01DDB11}"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ctr">
            <a:lnSpc>
              <a:spcPct val="100000"/>
            </a:lnSpc>
            <a:spcAft>
              <a:spcPts val="0"/>
            </a:spcAft>
          </a:pPr>
          <a:r>
            <a:rPr lang="en-US" sz="1800" i="1" spc="0" dirty="0">
              <a:solidFill>
                <a:schemeClr val="bg1"/>
              </a:solidFill>
              <a:latin typeface="+mn-lt"/>
            </a:rPr>
            <a:t>Requesting Provider information will automatically default to the provider listed in the change context section (Top center of your screen). The requesting provider information can only be changed if you have more than 1 NPI number registered to your Atrezzo Provider portal account. </a:t>
          </a:r>
          <a:endParaRPr lang="en-US" sz="1800" b="1" i="1" dirty="0">
            <a:solidFill>
              <a:schemeClr val="bg1"/>
            </a:solidFill>
            <a:latin typeface="+mn-lt"/>
          </a:endParaRP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106347" custLinFactY="-76225" custLinFactNeighborX="-42607" custLinFactNeighborY="-100000">
        <dgm:presLayoutVars>
          <dgm:chMax val="0"/>
          <dgm:bulletEnabled val="1"/>
        </dgm:presLayoutVars>
      </dgm:prSet>
      <dgm:spPr/>
    </dgm:pt>
  </dgm:ptLst>
  <dgm:cxnLst>
    <dgm:cxn modelId="{C075EA2D-5FAE-4F9E-B8CA-D68D4AC179CC}" type="presOf" srcId="{7465E0CB-23F6-48E2-ADD3-15E7D4BF2145}" destId="{6F878519-98DB-4FEE-919F-CC84037A1ADF}" srcOrd="0" destOrd="0" presId="urn:microsoft.com/office/officeart/2005/8/layout/vList2"/>
    <dgm:cxn modelId="{7C5E903B-7868-4A72-90B6-ACEC378C354C}"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A90ED8D7-28BB-4114-A375-17B0B01DDB11}"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ctr">
            <a:lnSpc>
              <a:spcPct val="100000"/>
            </a:lnSpc>
            <a:spcAft>
              <a:spcPts val="0"/>
            </a:spcAft>
          </a:pPr>
          <a:r>
            <a:rPr lang="en-US" sz="1800" spc="0" dirty="0">
              <a:solidFill>
                <a:schemeClr val="bg1"/>
              </a:solidFill>
              <a:latin typeface="+mn-lt"/>
            </a:rPr>
            <a:t>The Servicing provider information will automatically default to reflect the providers name listed in the change context section (Top Center of your screen). If the listed provider is not applicable to the requested authorization click “Find” to complete a provider search. </a:t>
          </a:r>
          <a:endParaRPr lang="en-US" sz="1800" b="1" i="0" dirty="0">
            <a:solidFill>
              <a:schemeClr val="bg1"/>
            </a:solidFill>
            <a:latin typeface="+mn-lt"/>
          </a:endParaRP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106347" custLinFactY="-76225" custLinFactNeighborX="-42607" custLinFactNeighborY="-100000">
        <dgm:presLayoutVars>
          <dgm:chMax val="0"/>
          <dgm:bulletEnabled val="1"/>
        </dgm:presLayoutVars>
      </dgm:prSet>
      <dgm:spPr/>
    </dgm:pt>
  </dgm:ptLst>
  <dgm:cxnLst>
    <dgm:cxn modelId="{8CC33B16-2383-4C64-91E9-2A9C8AA3D60F}" type="presOf" srcId="{7465E0CB-23F6-48E2-ADD3-15E7D4BF2145}" destId="{6F878519-98DB-4FEE-919F-CC84037A1ADF}" srcOrd="0" destOrd="0" presId="urn:microsoft.com/office/officeart/2005/8/layout/vList2"/>
    <dgm:cxn modelId="{8D352A19-6FCD-4B58-AF25-BEE1AAD26D2E}"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7E8874D0-0AA5-45CB-A680-CDD33F34E72E}"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ctr">
            <a:lnSpc>
              <a:spcPct val="100000"/>
            </a:lnSpc>
            <a:spcAft>
              <a:spcPts val="0"/>
            </a:spcAft>
          </a:pPr>
          <a:r>
            <a:rPr lang="en-US" sz="2000" b="1" spc="0" dirty="0">
              <a:solidFill>
                <a:schemeClr val="bg1"/>
              </a:solidFill>
              <a:latin typeface="+mn-lt"/>
            </a:rPr>
            <a:t>**Attending Physician Section is optional** </a:t>
          </a:r>
          <a:endParaRPr lang="en-US" sz="2000" b="1" i="0" dirty="0">
            <a:solidFill>
              <a:schemeClr val="bg1"/>
            </a:solidFill>
            <a:latin typeface="+mn-lt"/>
          </a:endParaRP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96947" custLinFactY="-76225" custLinFactNeighborX="-42607" custLinFactNeighborY="-100000">
        <dgm:presLayoutVars>
          <dgm:chMax val="0"/>
          <dgm:bulletEnabled val="1"/>
        </dgm:presLayoutVars>
      </dgm:prSet>
      <dgm:spPr/>
    </dgm:pt>
  </dgm:ptLst>
  <dgm:cxnLst>
    <dgm:cxn modelId="{8CC33B16-2383-4C64-91E9-2A9C8AA3D60F}" type="presOf" srcId="{7465E0CB-23F6-48E2-ADD3-15E7D4BF2145}" destId="{6F878519-98DB-4FEE-919F-CC84037A1ADF}" srcOrd="0" destOrd="0" presId="urn:microsoft.com/office/officeart/2005/8/layout/vList2"/>
    <dgm:cxn modelId="{8D352A19-6FCD-4B58-AF25-BEE1AAD26D2E}"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7E8874D0-0AA5-45CB-A680-CDD33F34E72E}"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ctr">
            <a:lnSpc>
              <a:spcPct val="100000"/>
            </a:lnSpc>
            <a:spcAft>
              <a:spcPts val="0"/>
            </a:spcAft>
          </a:pPr>
          <a:r>
            <a:rPr lang="en-US" sz="2000" spc="0" dirty="0">
              <a:solidFill>
                <a:schemeClr val="bg1"/>
              </a:solidFill>
              <a:latin typeface="+mn-lt"/>
            </a:rPr>
            <a:t>Select the applicable service type from the drop-down listing (Selection of the incorrect service type may adversely affect case review) </a:t>
          </a:r>
        </a:p>
        <a:p>
          <a:pPr algn="l">
            <a:lnSpc>
              <a:spcPct val="100000"/>
            </a:lnSpc>
            <a:spcAft>
              <a:spcPts val="0"/>
            </a:spcAft>
          </a:pPr>
          <a:r>
            <a:rPr lang="en-US" sz="2000" b="1" i="0" spc="0" dirty="0">
              <a:solidFill>
                <a:schemeClr val="bg1"/>
              </a:solidFill>
              <a:latin typeface="+mn-lt"/>
            </a:rPr>
            <a:t>	</a:t>
          </a:r>
          <a:r>
            <a:rPr lang="en-US" sz="2000" spc="-5" dirty="0">
              <a:solidFill>
                <a:schemeClr val="bg1"/>
              </a:solidFill>
              <a:latin typeface="+mn-lt"/>
            </a:rPr>
            <a:t>EIDBI= 048-EIDBI &amp; </a:t>
          </a:r>
          <a:r>
            <a:rPr lang="en-US" sz="2000" spc="-10" dirty="0">
              <a:solidFill>
                <a:schemeClr val="bg1"/>
              </a:solidFill>
              <a:latin typeface="Arial" panose="02020603050405020304" pitchFamily="2"/>
            </a:rPr>
            <a:t>CMDE= 048a-CMDE </a:t>
          </a:r>
          <a:endParaRPr lang="en-US" sz="2000" spc="-5" dirty="0">
            <a:solidFill>
              <a:schemeClr val="bg1"/>
            </a:solidFill>
            <a:latin typeface="+mn-lt"/>
          </a:endParaRPr>
        </a:p>
        <a:p>
          <a:pPr algn="l">
            <a:lnSpc>
              <a:spcPct val="100000"/>
            </a:lnSpc>
            <a:spcAft>
              <a:spcPts val="0"/>
            </a:spcAft>
            <a:buFont typeface="Symbol"/>
            <a:buChar char="·"/>
          </a:pPr>
          <a:r>
            <a:rPr lang="en-US" sz="2000" spc="0" dirty="0">
              <a:solidFill>
                <a:schemeClr val="bg1"/>
              </a:solidFill>
              <a:latin typeface="+mn-lt"/>
            </a:rPr>
            <a:t>	Request Type= Prior Auth </a:t>
          </a:r>
        </a:p>
        <a:p>
          <a:pPr algn="l">
            <a:lnSpc>
              <a:spcPct val="100000"/>
            </a:lnSpc>
            <a:spcAft>
              <a:spcPts val="0"/>
            </a:spcAft>
            <a:buFont typeface="Symbol"/>
            <a:buChar char="·"/>
          </a:pPr>
          <a:r>
            <a:rPr lang="en-US" sz="2000" spc="0" dirty="0">
              <a:solidFill>
                <a:schemeClr val="bg1"/>
              </a:solidFill>
              <a:latin typeface="+mn-lt"/>
            </a:rPr>
            <a:t>	FIPS Code= Does not apply (Leave option blank) </a:t>
          </a:r>
          <a:endParaRPr lang="en-US" sz="2000" b="1" i="0" dirty="0">
            <a:solidFill>
              <a:schemeClr val="bg1"/>
            </a:solidFill>
            <a:latin typeface="+mn-lt"/>
          </a:endParaRP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96947" custLinFactY="-76225" custLinFactNeighborX="-42607" custLinFactNeighborY="-100000">
        <dgm:presLayoutVars>
          <dgm:chMax val="0"/>
          <dgm:bulletEnabled val="1"/>
        </dgm:presLayoutVars>
      </dgm:prSet>
      <dgm:spPr/>
    </dgm:pt>
  </dgm:ptLst>
  <dgm:cxnLst>
    <dgm:cxn modelId="{8CC33B16-2383-4C64-91E9-2A9C8AA3D60F}" type="presOf" srcId="{7465E0CB-23F6-48E2-ADD3-15E7D4BF2145}" destId="{6F878519-98DB-4FEE-919F-CC84037A1ADF}" srcOrd="0" destOrd="0" presId="urn:microsoft.com/office/officeart/2005/8/layout/vList2"/>
    <dgm:cxn modelId="{8D352A19-6FCD-4B58-AF25-BEE1AAD26D2E}"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7E8874D0-0AA5-45CB-A680-CDD33F34E72E}"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ctr">
            <a:lnSpc>
              <a:spcPct val="100000"/>
            </a:lnSpc>
            <a:spcAft>
              <a:spcPts val="0"/>
            </a:spcAft>
          </a:pPr>
          <a:r>
            <a:rPr lang="en-US" sz="2400" b="1" spc="0" dirty="0">
              <a:solidFill>
                <a:schemeClr val="bg1"/>
              </a:solidFill>
              <a:latin typeface="+mn-lt"/>
            </a:rPr>
            <a:t>Click “ Find” to complete Procedure code search. </a:t>
          </a: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71933" custLinFactY="-77389" custLinFactNeighborX="-26274" custLinFactNeighborY="-100000">
        <dgm:presLayoutVars>
          <dgm:chMax val="0"/>
          <dgm:bulletEnabled val="1"/>
        </dgm:presLayoutVars>
      </dgm:prSet>
      <dgm:spPr/>
    </dgm:pt>
  </dgm:ptLst>
  <dgm:cxnLst>
    <dgm:cxn modelId="{8CC33B16-2383-4C64-91E9-2A9C8AA3D60F}" type="presOf" srcId="{7465E0CB-23F6-48E2-ADD3-15E7D4BF2145}" destId="{6F878519-98DB-4FEE-919F-CC84037A1ADF}" srcOrd="0" destOrd="0" presId="urn:microsoft.com/office/officeart/2005/8/layout/vList2"/>
    <dgm:cxn modelId="{8D352A19-6FCD-4B58-AF25-BEE1AAD26D2E}"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7E8874D0-0AA5-45CB-A680-CDD33F34E72E}"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B5D1E80-8D72-4E20-83FD-27F196F86CF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F78DF4E-A41E-4C0D-ABF7-E769ADF8BF6A}">
      <dgm:prSet phldrT="[Text]" custT="1"/>
      <dgm:spPr/>
      <dgm:t>
        <a:bodyPr/>
        <a:lstStyle/>
        <a:p>
          <a:r>
            <a:rPr lang="en-US" sz="2800" b="1" u="sng" dirty="0">
              <a:solidFill>
                <a:srgbClr val="37465E"/>
              </a:solidFill>
            </a:rPr>
            <a:t>Procedure codes: </a:t>
          </a:r>
        </a:p>
        <a:p>
          <a:r>
            <a:rPr lang="en-US" sz="1400" b="1" dirty="0">
              <a:solidFill>
                <a:srgbClr val="37465E"/>
              </a:solidFill>
            </a:rPr>
            <a:t>CMDE Procedure code: 97151 only</a:t>
          </a:r>
        </a:p>
        <a:p>
          <a:r>
            <a:rPr lang="en-US" sz="1400" b="1" dirty="0">
              <a:solidFill>
                <a:srgbClr val="37465E"/>
              </a:solidFill>
            </a:rPr>
            <a:t>ITP/EIDBI Procedure codes: 97153, 97154, 97155, 97156, 97157, H0032 and H0046</a:t>
          </a:r>
        </a:p>
        <a:p>
          <a:r>
            <a:rPr lang="en-US" sz="1400" b="1" dirty="0"/>
            <a:t>Click “Select” under the Actions column which places the preferred code on the case entry.  </a:t>
          </a:r>
        </a:p>
        <a:p>
          <a:r>
            <a:rPr lang="en-US" sz="1400" b="1" dirty="0"/>
            <a:t>Code usage should be specific to what is being requested on the treatment plan.</a:t>
          </a:r>
          <a:endParaRPr lang="en-US" sz="3200" b="1" dirty="0">
            <a:solidFill>
              <a:srgbClr val="37465E"/>
            </a:solidFill>
          </a:endParaRPr>
        </a:p>
      </dgm:t>
    </dgm:pt>
    <dgm:pt modelId="{7721CF37-9FB6-42AD-96E0-0E6BFD702907}" type="parTrans" cxnId="{7AB7993C-7FD8-4801-8DCD-30B35F41EF34}">
      <dgm:prSet/>
      <dgm:spPr/>
      <dgm:t>
        <a:bodyPr/>
        <a:lstStyle/>
        <a:p>
          <a:endParaRPr lang="en-US"/>
        </a:p>
      </dgm:t>
    </dgm:pt>
    <dgm:pt modelId="{8D69B68F-9242-40CF-8EE1-88D03CF731DA}" type="sibTrans" cxnId="{7AB7993C-7FD8-4801-8DCD-30B35F41EF34}">
      <dgm:prSet/>
      <dgm:spPr/>
      <dgm:t>
        <a:bodyPr/>
        <a:lstStyle/>
        <a:p>
          <a:endParaRPr lang="en-US"/>
        </a:p>
      </dgm:t>
    </dgm:pt>
    <dgm:pt modelId="{100805B1-1B31-4F25-A2A3-A71626A9D981}" type="pres">
      <dgm:prSet presAssocID="{2B5D1E80-8D72-4E20-83FD-27F196F86CF6}" presName="linear" presStyleCnt="0">
        <dgm:presLayoutVars>
          <dgm:animLvl val="lvl"/>
          <dgm:resizeHandles val="exact"/>
        </dgm:presLayoutVars>
      </dgm:prSet>
      <dgm:spPr/>
    </dgm:pt>
    <dgm:pt modelId="{A6E770C0-A942-4745-93D4-BE8EAFF97B44}" type="pres">
      <dgm:prSet presAssocID="{7F78DF4E-A41E-4C0D-ABF7-E769ADF8BF6A}" presName="parentText" presStyleLbl="node1" presStyleIdx="0" presStyleCnt="1" custLinFactNeighborY="-15784">
        <dgm:presLayoutVars>
          <dgm:chMax val="0"/>
          <dgm:bulletEnabled val="1"/>
        </dgm:presLayoutVars>
      </dgm:prSet>
      <dgm:spPr/>
    </dgm:pt>
  </dgm:ptLst>
  <dgm:cxnLst>
    <dgm:cxn modelId="{7AB7993C-7FD8-4801-8DCD-30B35F41EF34}" srcId="{2B5D1E80-8D72-4E20-83FD-27F196F86CF6}" destId="{7F78DF4E-A41E-4C0D-ABF7-E769ADF8BF6A}" srcOrd="0" destOrd="0" parTransId="{7721CF37-9FB6-42AD-96E0-0E6BFD702907}" sibTransId="{8D69B68F-9242-40CF-8EE1-88D03CF731DA}"/>
    <dgm:cxn modelId="{12FD1C43-50DD-42BC-B1DB-9EF66018A810}" type="presOf" srcId="{2B5D1E80-8D72-4E20-83FD-27F196F86CF6}" destId="{100805B1-1B31-4F25-A2A3-A71626A9D981}" srcOrd="0" destOrd="0" presId="urn:microsoft.com/office/officeart/2005/8/layout/vList2"/>
    <dgm:cxn modelId="{4C5C6E9F-2E22-48B2-A76D-D1B18C418E6C}" type="presOf" srcId="{7F78DF4E-A41E-4C0D-ABF7-E769ADF8BF6A}" destId="{A6E770C0-A942-4745-93D4-BE8EAFF97B44}" srcOrd="0" destOrd="0" presId="urn:microsoft.com/office/officeart/2005/8/layout/vList2"/>
    <dgm:cxn modelId="{2499D355-ED7F-4A7F-BC77-8AF33769E8F8}" type="presParOf" srcId="{100805B1-1B31-4F25-A2A3-A71626A9D981}" destId="{A6E770C0-A942-4745-93D4-BE8EAFF97B44}"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l">
            <a:lnSpc>
              <a:spcPct val="100000"/>
            </a:lnSpc>
            <a:spcBef>
              <a:spcPct val="0"/>
            </a:spcBef>
            <a:spcAft>
              <a:spcPts val="0"/>
            </a:spcAft>
            <a:buFont typeface="Symbol"/>
            <a:buChar char="·"/>
          </a:pPr>
          <a:r>
            <a:rPr lang="en-US" sz="1800" spc="-30" dirty="0">
              <a:solidFill>
                <a:schemeClr val="bg1"/>
              </a:solidFill>
              <a:latin typeface="+mn-lt"/>
            </a:rPr>
            <a:t>       Enter the requested date span utilizing the calendar dropdowns </a:t>
          </a:r>
        </a:p>
        <a:p>
          <a:pPr algn="l">
            <a:lnSpc>
              <a:spcPct val="100000"/>
            </a:lnSpc>
            <a:spcBef>
              <a:spcPct val="0"/>
            </a:spcBef>
            <a:spcAft>
              <a:spcPts val="0"/>
            </a:spcAft>
            <a:buFont typeface="Symbol"/>
            <a:buChar char="·"/>
          </a:pPr>
          <a:r>
            <a:rPr lang="en-US" sz="1800" dirty="0">
              <a:solidFill>
                <a:schemeClr val="bg1"/>
              </a:solidFill>
              <a:latin typeface="+mn-lt"/>
            </a:rPr>
            <a:t>            </a:t>
          </a:r>
          <a:r>
            <a:rPr lang="en-US" sz="1600" dirty="0">
              <a:solidFill>
                <a:schemeClr val="bg1"/>
              </a:solidFill>
              <a:latin typeface="+mn-lt"/>
            </a:rPr>
            <a:t>Effective 10/1/2020: EIDBI requested dates of services cannot exceed 180 days</a:t>
          </a:r>
        </a:p>
        <a:p>
          <a:pPr algn="l">
            <a:lnSpc>
              <a:spcPct val="100000"/>
            </a:lnSpc>
            <a:spcBef>
              <a:spcPct val="0"/>
            </a:spcBef>
            <a:spcAft>
              <a:spcPts val="0"/>
            </a:spcAft>
            <a:buFont typeface="Symbol"/>
            <a:buChar char="·"/>
          </a:pPr>
          <a:r>
            <a:rPr lang="en-US" sz="1800" spc="-30" dirty="0">
              <a:solidFill>
                <a:schemeClr val="bg1"/>
              </a:solidFill>
              <a:latin typeface="+mn-lt"/>
            </a:rPr>
            <a:t>       Enter the quantity (Frequency = Units). Please enter the total units requested 	for that date range. </a:t>
          </a:r>
        </a:p>
        <a:p>
          <a:pPr algn="l">
            <a:lnSpc>
              <a:spcPct val="100000"/>
            </a:lnSpc>
            <a:spcBef>
              <a:spcPct val="0"/>
            </a:spcBef>
            <a:spcAft>
              <a:spcPts val="0"/>
            </a:spcAft>
            <a:buFont typeface="Symbol"/>
            <a:buChar char="·"/>
          </a:pPr>
          <a:r>
            <a:rPr lang="en-US" sz="1800" spc="-30" dirty="0">
              <a:solidFill>
                <a:schemeClr val="bg1"/>
              </a:solidFill>
              <a:latin typeface="+mn-lt"/>
            </a:rPr>
            <a:t>       Select the applicable modifier from the drop-down listing (UB Modifier)	</a:t>
          </a:r>
        </a:p>
        <a:p>
          <a:pPr algn="l">
            <a:lnSpc>
              <a:spcPct val="100000"/>
            </a:lnSpc>
            <a:spcBef>
              <a:spcPct val="0"/>
            </a:spcBef>
            <a:spcAft>
              <a:spcPts val="0"/>
            </a:spcAft>
            <a:buFont typeface="Symbol"/>
            <a:buChar char="·"/>
          </a:pPr>
          <a:r>
            <a:rPr lang="en-US" sz="1800" spc="0" dirty="0">
              <a:solidFill>
                <a:schemeClr val="bg1"/>
              </a:solidFill>
              <a:latin typeface="+mn-lt"/>
            </a:rPr>
            <a:t>      Request containing more than 1 procedure code requires you to repeat the 	above steps </a:t>
          </a:r>
          <a:endParaRPr lang="en-US" sz="1800" b="1" spc="0" dirty="0">
            <a:solidFill>
              <a:schemeClr val="bg1"/>
            </a:solidFill>
            <a:latin typeface="+mn-lt"/>
          </a:endParaRP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566018" custLinFactY="-76225" custLinFactNeighborX="-42607" custLinFactNeighborY="-100000">
        <dgm:presLayoutVars>
          <dgm:chMax val="0"/>
          <dgm:bulletEnabled val="1"/>
        </dgm:presLayoutVars>
      </dgm:prSet>
      <dgm:spPr/>
    </dgm:pt>
  </dgm:ptLst>
  <dgm:cxnLst>
    <dgm:cxn modelId="{8CC33B16-2383-4C64-91E9-2A9C8AA3D60F}" type="presOf" srcId="{7465E0CB-23F6-48E2-ADD3-15E7D4BF2145}" destId="{6F878519-98DB-4FEE-919F-CC84037A1ADF}" srcOrd="0" destOrd="0" presId="urn:microsoft.com/office/officeart/2005/8/layout/vList2"/>
    <dgm:cxn modelId="{8D352A19-6FCD-4B58-AF25-BEE1AAD26D2E}"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7E8874D0-0AA5-45CB-A680-CDD33F34E72E}"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ctr">
            <a:lnSpc>
              <a:spcPct val="100000"/>
            </a:lnSpc>
            <a:spcBef>
              <a:spcPct val="0"/>
            </a:spcBef>
            <a:spcAft>
              <a:spcPts val="0"/>
            </a:spcAft>
            <a:buFont typeface="Symbol"/>
            <a:buChar char="·"/>
          </a:pPr>
          <a:r>
            <a:rPr lang="en-US" sz="2800" b="1" spc="0" dirty="0">
              <a:solidFill>
                <a:schemeClr val="bg1"/>
              </a:solidFill>
              <a:latin typeface="+mn-lt"/>
            </a:rPr>
            <a:t>Enter the Diagnosis code by clicking “Find”</a:t>
          </a:r>
        </a:p>
        <a:p>
          <a:pPr algn="ctr">
            <a:lnSpc>
              <a:spcPct val="100000"/>
            </a:lnSpc>
            <a:spcBef>
              <a:spcPct val="0"/>
            </a:spcBef>
            <a:spcAft>
              <a:spcPts val="0"/>
            </a:spcAft>
            <a:buFont typeface="Symbol"/>
            <a:buChar char="·"/>
          </a:pPr>
          <a:r>
            <a:rPr lang="en-US" sz="2000" i="1" spc="0" dirty="0">
              <a:solidFill>
                <a:schemeClr val="bg1"/>
              </a:solidFill>
              <a:latin typeface="+mn-lt"/>
            </a:rPr>
            <a:t>Recommendation: Complete Diagnosis Code Search utilizing the Diagnosis Code versus the code description to reduce search results </a:t>
          </a:r>
          <a:endParaRPr lang="en-US" sz="2000" b="1" i="1" spc="0" dirty="0">
            <a:solidFill>
              <a:schemeClr val="bg1"/>
            </a:solidFill>
            <a:latin typeface="+mn-lt"/>
          </a:endParaRP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283802" custLinFactY="-76225" custLinFactNeighborX="-42607" custLinFactNeighborY="-100000">
        <dgm:presLayoutVars>
          <dgm:chMax val="0"/>
          <dgm:bulletEnabled val="1"/>
        </dgm:presLayoutVars>
      </dgm:prSet>
      <dgm:spPr/>
    </dgm:pt>
  </dgm:ptLst>
  <dgm:cxnLst>
    <dgm:cxn modelId="{8CC33B16-2383-4C64-91E9-2A9C8AA3D60F}" type="presOf" srcId="{7465E0CB-23F6-48E2-ADD3-15E7D4BF2145}" destId="{6F878519-98DB-4FEE-919F-CC84037A1ADF}" srcOrd="0" destOrd="0" presId="urn:microsoft.com/office/officeart/2005/8/layout/vList2"/>
    <dgm:cxn modelId="{8D352A19-6FCD-4B58-AF25-BEE1AAD26D2E}"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7E8874D0-0AA5-45CB-A680-CDD33F34E72E}"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ctr"/>
          <a:endParaRPr lang="en-US" sz="2000" b="1" spc="0" dirty="0">
            <a:solidFill>
              <a:schemeClr val="bg1"/>
            </a:solidFill>
            <a:latin typeface="+mn-lt"/>
          </a:endParaRPr>
        </a:p>
        <a:p>
          <a:pPr algn="ctr"/>
          <a:r>
            <a:rPr lang="en-US" sz="2000" b="1" spc="0" dirty="0">
              <a:solidFill>
                <a:schemeClr val="bg1"/>
              </a:solidFill>
              <a:latin typeface="+mn-lt"/>
            </a:rPr>
            <a:t>Enter the username and password. Then select login or for new users click on the “Register here” option. Successful completion of setup/login takes you to the Home Page </a:t>
          </a:r>
        </a:p>
        <a:p>
          <a:pPr algn="ctr"/>
          <a:r>
            <a:rPr lang="en-US" sz="2000" b="1" i="1" spc="0" dirty="0">
              <a:solidFill>
                <a:schemeClr val="bg1"/>
              </a:solidFill>
              <a:latin typeface="+mn-lt"/>
            </a:rPr>
            <a:t> </a:t>
          </a:r>
          <a:endParaRPr lang="en-US" sz="2000" i="1" dirty="0">
            <a:solidFill>
              <a:schemeClr val="bg1"/>
            </a:solidFill>
            <a:latin typeface="+mn-lt"/>
          </a:endParaRP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93540" custLinFactY="-100000" custLinFactNeighborX="-452" custLinFactNeighborY="-123044">
        <dgm:presLayoutVars>
          <dgm:chMax val="0"/>
          <dgm:bulletEnabled val="1"/>
        </dgm:presLayoutVars>
      </dgm:prSet>
      <dgm:spPr/>
    </dgm:pt>
  </dgm:ptLst>
  <dgm:cxnLst>
    <dgm:cxn modelId="{C075EA2D-5FAE-4F9E-B8CA-D68D4AC179CC}" type="presOf" srcId="{7465E0CB-23F6-48E2-ADD3-15E7D4BF2145}" destId="{6F878519-98DB-4FEE-919F-CC84037A1ADF}" srcOrd="0" destOrd="0" presId="urn:microsoft.com/office/officeart/2005/8/layout/vList2"/>
    <dgm:cxn modelId="{7C5E903B-7868-4A72-90B6-ACEC378C354C}"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A90ED8D7-28BB-4114-A375-17B0B01DDB11}"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l">
            <a:lnSpc>
              <a:spcPct val="100000"/>
            </a:lnSpc>
            <a:spcBef>
              <a:spcPct val="0"/>
            </a:spcBef>
            <a:spcAft>
              <a:spcPts val="0"/>
            </a:spcAft>
            <a:buFont typeface="Symbol"/>
            <a:buChar char="·"/>
          </a:pPr>
          <a:r>
            <a:rPr lang="en-US" sz="2000" b="1" spc="0" dirty="0">
              <a:solidFill>
                <a:schemeClr val="bg1"/>
              </a:solidFill>
              <a:latin typeface="+mn-lt"/>
            </a:rPr>
            <a:t>	</a:t>
          </a:r>
          <a:r>
            <a:rPr lang="en-US" sz="2000" b="0" spc="0" dirty="0">
              <a:solidFill>
                <a:schemeClr val="bg1"/>
              </a:solidFill>
              <a:latin typeface="+mn-lt"/>
            </a:rPr>
            <a:t>The first diagnosis code entered is automatically deemed as 	the primary diagnosis. </a:t>
          </a:r>
        </a:p>
        <a:p>
          <a:pPr algn="l">
            <a:lnSpc>
              <a:spcPct val="100000"/>
            </a:lnSpc>
            <a:spcBef>
              <a:spcPct val="0"/>
            </a:spcBef>
            <a:spcAft>
              <a:spcPts val="0"/>
            </a:spcAft>
            <a:buFont typeface="Symbol"/>
            <a:buChar char="·"/>
          </a:pPr>
          <a:r>
            <a:rPr lang="en-US" sz="2000" b="0" spc="0" dirty="0">
              <a:solidFill>
                <a:schemeClr val="bg1"/>
              </a:solidFill>
              <a:latin typeface="+mn-lt"/>
            </a:rPr>
            <a:t>	Entering more than 1 diagnosis code requires repeating the 	above steps</a:t>
          </a: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566018" custLinFactY="-76225" custLinFactNeighborX="-42607" custLinFactNeighborY="-100000">
        <dgm:presLayoutVars>
          <dgm:chMax val="0"/>
          <dgm:bulletEnabled val="1"/>
        </dgm:presLayoutVars>
      </dgm:prSet>
      <dgm:spPr/>
    </dgm:pt>
  </dgm:ptLst>
  <dgm:cxnLst>
    <dgm:cxn modelId="{8CC33B16-2383-4C64-91E9-2A9C8AA3D60F}" type="presOf" srcId="{7465E0CB-23F6-48E2-ADD3-15E7D4BF2145}" destId="{6F878519-98DB-4FEE-919F-CC84037A1ADF}" srcOrd="0" destOrd="0" presId="urn:microsoft.com/office/officeart/2005/8/layout/vList2"/>
    <dgm:cxn modelId="{8D352A19-6FCD-4B58-AF25-BEE1AAD26D2E}"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7E8874D0-0AA5-45CB-A680-CDD33F34E72E}"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l">
            <a:lnSpc>
              <a:spcPct val="100000"/>
            </a:lnSpc>
            <a:spcBef>
              <a:spcPct val="0"/>
            </a:spcBef>
            <a:spcAft>
              <a:spcPts val="0"/>
            </a:spcAft>
            <a:buFont typeface="Symbol"/>
            <a:buChar char="·"/>
          </a:pPr>
          <a:r>
            <a:rPr lang="en-US" sz="2000" b="0" spc="0" dirty="0">
              <a:solidFill>
                <a:schemeClr val="bg1"/>
              </a:solidFill>
              <a:latin typeface="+mn-lt"/>
            </a:rPr>
            <a:t>	</a:t>
          </a:r>
          <a:r>
            <a:rPr lang="en-US" sz="2000" b="0" dirty="0">
              <a:solidFill>
                <a:schemeClr val="bg1"/>
              </a:solidFill>
              <a:latin typeface="+mn-lt"/>
            </a:rPr>
            <a:t>Insert case specific details into this area for reviewers' attention</a:t>
          </a:r>
          <a:r>
            <a:rPr lang="en-US" sz="2000" b="0" spc="0" dirty="0">
              <a:solidFill>
                <a:schemeClr val="bg1"/>
              </a:solidFill>
              <a:latin typeface="+mn-lt"/>
            </a:rPr>
            <a:t> 	(i.e., change requests, noting documents uploaded, etc.)	</a:t>
          </a:r>
        </a:p>
        <a:p>
          <a:pPr algn="l">
            <a:lnSpc>
              <a:spcPct val="100000"/>
            </a:lnSpc>
            <a:spcBef>
              <a:spcPct val="0"/>
            </a:spcBef>
            <a:spcAft>
              <a:spcPts val="0"/>
            </a:spcAft>
            <a:buFont typeface="Symbol"/>
            <a:buChar char="·"/>
          </a:pPr>
          <a:r>
            <a:rPr lang="en-US" sz="2000" b="0" dirty="0">
              <a:solidFill>
                <a:schemeClr val="bg1"/>
              </a:solidFill>
              <a:latin typeface="+mn-lt"/>
            </a:rPr>
            <a:t>	Please note this is a medical record and subject to audit. Please 	be mindful of this fact when entering communications.</a:t>
          </a:r>
        </a:p>
        <a:p>
          <a:pPr algn="l">
            <a:lnSpc>
              <a:spcPct val="100000"/>
            </a:lnSpc>
            <a:spcBef>
              <a:spcPct val="0"/>
            </a:spcBef>
            <a:spcAft>
              <a:spcPts val="0"/>
            </a:spcAft>
            <a:buFont typeface="Symbol"/>
            <a:buChar char="·"/>
          </a:pPr>
          <a:r>
            <a:rPr lang="en-US" sz="2000" b="0" dirty="0">
              <a:solidFill>
                <a:schemeClr val="bg1"/>
              </a:solidFill>
              <a:latin typeface="+mn-lt"/>
            </a:rPr>
            <a:t>	Please do not use this area to submit inquiries as to the case 	status, instead refer to the case overview for status details</a:t>
          </a:r>
          <a:endParaRPr lang="en-US" sz="2000" b="0" spc="0" dirty="0">
            <a:solidFill>
              <a:schemeClr val="bg1"/>
            </a:solidFill>
            <a:latin typeface="+mn-lt"/>
          </a:endParaRP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566018" custLinFactNeighborY="-31150">
        <dgm:presLayoutVars>
          <dgm:chMax val="0"/>
          <dgm:bulletEnabled val="1"/>
        </dgm:presLayoutVars>
      </dgm:prSet>
      <dgm:spPr/>
    </dgm:pt>
  </dgm:ptLst>
  <dgm:cxnLst>
    <dgm:cxn modelId="{8CC33B16-2383-4C64-91E9-2A9C8AA3D60F}" type="presOf" srcId="{7465E0CB-23F6-48E2-ADD3-15E7D4BF2145}" destId="{6F878519-98DB-4FEE-919F-CC84037A1ADF}" srcOrd="0" destOrd="0" presId="urn:microsoft.com/office/officeart/2005/8/layout/vList2"/>
    <dgm:cxn modelId="{8D352A19-6FCD-4B58-AF25-BEE1AAD26D2E}"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7E8874D0-0AA5-45CB-A680-CDD33F34E72E}"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4" qsCatId="simple" csTypeId="urn:microsoft.com/office/officeart/2005/8/colors/accent6_2" csCatId="accent6" phldr="1"/>
      <dgm:spPr/>
      <dgm:t>
        <a:bodyPr/>
        <a:lstStyle/>
        <a:p>
          <a:endParaRPr lang="en-US"/>
        </a:p>
      </dgm:t>
    </dgm:pt>
    <dgm:pt modelId="{7465E0CB-23F6-48E2-ADD3-15E7D4BF2145}">
      <dgm:prSet/>
      <dgm:spPr/>
      <dgm:t>
        <a:bodyPr/>
        <a:lstStyle/>
        <a:p>
          <a:r>
            <a:rPr lang="en-US" b="1"/>
            <a:t>Provider Pointers:</a:t>
          </a: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0D92F4C3-D486-4541-B7BE-541673BB9934}">
      <dgm:prSet/>
      <dgm:spPr/>
      <dgm:t>
        <a:bodyPr/>
        <a:lstStyle/>
        <a:p>
          <a:pPr>
            <a:buFont typeface="Arial" panose="020B0604020202020204" pitchFamily="34" charset="0"/>
            <a:buChar char="•"/>
          </a:pPr>
          <a:r>
            <a:rPr lang="en-US" spc="0">
              <a:latin typeface="+mn-lt"/>
            </a:rPr>
            <a:t>Any one document must be less than 4 MB. There is no limit to the total size of all the documents, so long as each individual document is less than 4 MB. </a:t>
          </a:r>
          <a:endParaRPr lang="en-US" b="1">
            <a:latin typeface="+mn-lt"/>
          </a:endParaRPr>
        </a:p>
      </dgm:t>
    </dgm:pt>
    <dgm:pt modelId="{F89D30C2-2CD9-4E04-B5B6-388006F3F95F}" type="parTrans" cxnId="{43D4ED47-37C6-4C95-B957-84C49FAD876F}">
      <dgm:prSet/>
      <dgm:spPr/>
      <dgm:t>
        <a:bodyPr/>
        <a:lstStyle/>
        <a:p>
          <a:endParaRPr lang="en-US"/>
        </a:p>
      </dgm:t>
    </dgm:pt>
    <dgm:pt modelId="{B662CA36-FA38-424C-9BEE-B3BA6CE7DD4E}" type="sibTrans" cxnId="{43D4ED47-37C6-4C95-B957-84C49FAD876F}">
      <dgm:prSet/>
      <dgm:spPr/>
      <dgm:t>
        <a:bodyPr/>
        <a:lstStyle/>
        <a:p>
          <a:endParaRPr lang="en-US"/>
        </a:p>
      </dgm:t>
    </dgm:pt>
    <dgm:pt modelId="{48FB36C8-D026-4A4A-BAC2-283AE8DCEC27}">
      <dgm:prSet/>
      <dgm:spPr/>
      <dgm:t>
        <a:bodyPr/>
        <a:lstStyle/>
        <a:p>
          <a:r>
            <a:rPr lang="en-US" spc="0">
              <a:latin typeface="+mn-lt"/>
            </a:rPr>
            <a:t>If the document size exceeds 4 MB, compress the file</a:t>
          </a:r>
          <a:endParaRPr lang="en-US" b="1">
            <a:latin typeface="+mn-lt"/>
          </a:endParaRPr>
        </a:p>
      </dgm:t>
    </dgm:pt>
    <dgm:pt modelId="{79AD4F49-44C9-4F51-8F60-533C9F2A5478}" type="parTrans" cxnId="{84A42F30-1864-4705-9DDB-2FD11124ECD0}">
      <dgm:prSet/>
      <dgm:spPr/>
      <dgm:t>
        <a:bodyPr/>
        <a:lstStyle/>
        <a:p>
          <a:endParaRPr lang="en-US"/>
        </a:p>
      </dgm:t>
    </dgm:pt>
    <dgm:pt modelId="{A328C04C-FA0E-48D4-B4C2-08EED9430744}" type="sibTrans" cxnId="{84A42F30-1864-4705-9DDB-2FD11124ECD0}">
      <dgm:prSet/>
      <dgm:spPr/>
      <dgm:t>
        <a:bodyPr/>
        <a:lstStyle/>
        <a:p>
          <a:endParaRPr lang="en-US"/>
        </a:p>
      </dgm:t>
    </dgm:pt>
    <dgm:pt modelId="{DB84CC4B-842D-46FD-B5C9-3D5257DCC586}">
      <dgm:prSet/>
      <dgm:spPr/>
      <dgm:t>
        <a:bodyPr/>
        <a:lstStyle/>
        <a:p>
          <a:r>
            <a:rPr lang="en-US" spc="0" dirty="0">
              <a:latin typeface="+mn-lt"/>
            </a:rPr>
            <a:t>Instructional information regarding file compression depends on your individual program settings. Consult your IT representative within your facility for assistance. OR</a:t>
          </a:r>
          <a:endParaRPr lang="en-US" b="1" dirty="0">
            <a:latin typeface="+mn-lt"/>
          </a:endParaRPr>
        </a:p>
      </dgm:t>
    </dgm:pt>
    <dgm:pt modelId="{DF11FDFB-B4FF-429C-9C55-4C2EDAB8BA3B}" type="parTrans" cxnId="{C4980E69-4E7E-4248-A799-14FE3521F111}">
      <dgm:prSet/>
      <dgm:spPr/>
      <dgm:t>
        <a:bodyPr/>
        <a:lstStyle/>
        <a:p>
          <a:endParaRPr lang="en-US"/>
        </a:p>
      </dgm:t>
    </dgm:pt>
    <dgm:pt modelId="{2EF32E66-4332-41FE-9E10-7D36676106DC}" type="sibTrans" cxnId="{C4980E69-4E7E-4248-A799-14FE3521F111}">
      <dgm:prSet/>
      <dgm:spPr/>
      <dgm:t>
        <a:bodyPr/>
        <a:lstStyle/>
        <a:p>
          <a:endParaRPr lang="en-US"/>
        </a:p>
      </dgm:t>
    </dgm:pt>
    <dgm:pt modelId="{1708BB47-2E8B-4D92-8A60-B5A79712A6BC}">
      <dgm:prSet/>
      <dgm:spPr/>
      <dgm:t>
        <a:bodyPr/>
        <a:lstStyle/>
        <a:p>
          <a:r>
            <a:rPr lang="en-US" spc="0">
              <a:latin typeface="+mn-lt"/>
            </a:rPr>
            <a:t>Split your document into two separate files to meet the maximum size limit. </a:t>
          </a:r>
        </a:p>
      </dgm:t>
    </dgm:pt>
    <dgm:pt modelId="{26F777C9-C18B-4D18-AF73-9B9611025BCC}" type="parTrans" cxnId="{8CDFDEF1-CB69-4393-A5B4-A87DBD3DD0D2}">
      <dgm:prSet/>
      <dgm:spPr/>
      <dgm:t>
        <a:bodyPr/>
        <a:lstStyle/>
        <a:p>
          <a:endParaRPr lang="en-US"/>
        </a:p>
      </dgm:t>
    </dgm:pt>
    <dgm:pt modelId="{46F4B2A4-EB17-443E-8843-E8A4FB838B62}" type="sibTrans" cxnId="{8CDFDEF1-CB69-4393-A5B4-A87DBD3DD0D2}">
      <dgm:prSet/>
      <dgm:spPr/>
      <dgm:t>
        <a:bodyPr/>
        <a:lstStyle/>
        <a:p>
          <a:endParaRPr lang="en-US"/>
        </a:p>
      </dgm:t>
    </dgm:pt>
    <dgm:pt modelId="{604852D6-BBCF-4149-A6B0-627A9C5E4FC3}">
      <dgm:prSet/>
      <dgm:spPr/>
      <dgm:t>
        <a:bodyPr/>
        <a:lstStyle/>
        <a:p>
          <a:pPr>
            <a:buFont typeface="Symbol"/>
            <a:buChar char="·"/>
          </a:pPr>
          <a:r>
            <a:rPr lang="en-US" spc="0" dirty="0">
              <a:latin typeface="+mn-lt"/>
            </a:rPr>
            <a:t>Atrezzo accepts files with the following extensions:  PDF, DOCX, XLS, GIF, TIF, TXT, XLSX, JPG, DOC, RTF, BMP, JPEG</a:t>
          </a:r>
        </a:p>
      </dgm:t>
    </dgm:pt>
    <dgm:pt modelId="{3E531ADE-C7E9-4169-BCBF-BDD0D42CDE11}" type="parTrans" cxnId="{EF4CCCA4-668B-4F40-B5DA-8A1829F02F89}">
      <dgm:prSet/>
      <dgm:spPr/>
      <dgm:t>
        <a:bodyPr/>
        <a:lstStyle/>
        <a:p>
          <a:endParaRPr lang="en-US"/>
        </a:p>
      </dgm:t>
    </dgm:pt>
    <dgm:pt modelId="{46439B0C-E059-45D0-B115-ED6D3BDC40E1}" type="sibTrans" cxnId="{EF4CCCA4-668B-4F40-B5DA-8A1829F02F89}">
      <dgm:prSet/>
      <dgm:spPr/>
      <dgm:t>
        <a:bodyPr/>
        <a:lstStyle/>
        <a:p>
          <a:endParaRPr lang="en-US"/>
        </a:p>
      </dgm:t>
    </dgm:pt>
    <dgm:pt modelId="{E94CBB6B-5B4F-48F0-964C-E509774E13A0}">
      <dgm:prSet/>
      <dgm:spPr/>
      <dgm:t>
        <a:bodyPr/>
        <a:lstStyle/>
        <a:p>
          <a:pPr>
            <a:buFont typeface="Arial" panose="020B0604020202020204" pitchFamily="34" charset="0"/>
            <a:buChar char="•"/>
          </a:pPr>
          <a:endParaRPr lang="en-US" b="1">
            <a:latin typeface="+mn-lt"/>
          </a:endParaRPr>
        </a:p>
      </dgm:t>
    </dgm:pt>
    <dgm:pt modelId="{26DABF6F-CBD2-4FBE-9617-9DC2B12844C2}" type="parTrans" cxnId="{38B298B1-2700-4503-BD75-8418C19BECE4}">
      <dgm:prSet/>
      <dgm:spPr/>
      <dgm:t>
        <a:bodyPr/>
        <a:lstStyle/>
        <a:p>
          <a:endParaRPr lang="en-US"/>
        </a:p>
      </dgm:t>
    </dgm:pt>
    <dgm:pt modelId="{C935B768-AA98-4576-B22A-F3413F18F25A}" type="sibTrans" cxnId="{38B298B1-2700-4503-BD75-8418C19BECE4}">
      <dgm:prSet/>
      <dgm:spPr/>
      <dgm:t>
        <a:bodyPr/>
        <a:lstStyle/>
        <a:p>
          <a:endParaRPr lang="en-US"/>
        </a:p>
      </dgm:t>
    </dgm:pt>
    <dgm:pt modelId="{A089C9A6-1F39-428A-B252-0594EF97CA56}" type="pres">
      <dgm:prSet presAssocID="{A3A535C5-841D-454D-97BA-66A177B18628}" presName="linear" presStyleCnt="0">
        <dgm:presLayoutVars>
          <dgm:animLvl val="lvl"/>
          <dgm:resizeHandles val="exact"/>
        </dgm:presLayoutVars>
      </dgm:prSet>
      <dgm:spPr/>
    </dgm:pt>
    <dgm:pt modelId="{583C74A7-63AA-426D-B2AB-CDB34779373F}" type="pres">
      <dgm:prSet presAssocID="{7465E0CB-23F6-48E2-ADD3-15E7D4BF2145}" presName="parentText" presStyleLbl="node1" presStyleIdx="0" presStyleCnt="1">
        <dgm:presLayoutVars>
          <dgm:chMax val="0"/>
          <dgm:bulletEnabled val="1"/>
        </dgm:presLayoutVars>
      </dgm:prSet>
      <dgm:spPr/>
    </dgm:pt>
    <dgm:pt modelId="{77612A27-669C-47EA-ABAF-D42976E2E9EF}" type="pres">
      <dgm:prSet presAssocID="{7465E0CB-23F6-48E2-ADD3-15E7D4BF2145}" presName="childText" presStyleLbl="revTx" presStyleIdx="0" presStyleCnt="1">
        <dgm:presLayoutVars>
          <dgm:bulletEnabled val="1"/>
        </dgm:presLayoutVars>
      </dgm:prSet>
      <dgm:spPr/>
    </dgm:pt>
  </dgm:ptLst>
  <dgm:cxnLst>
    <dgm:cxn modelId="{4FFC970C-FFA1-4830-A302-ED2B33493BB1}" type="presOf" srcId="{0D92F4C3-D486-4541-B7BE-541673BB9934}" destId="{77612A27-669C-47EA-ABAF-D42976E2E9EF}" srcOrd="0" destOrd="1" presId="urn:microsoft.com/office/officeart/2005/8/layout/vList2"/>
    <dgm:cxn modelId="{84A42F30-1864-4705-9DDB-2FD11124ECD0}" srcId="{7465E0CB-23F6-48E2-ADD3-15E7D4BF2145}" destId="{48FB36C8-D026-4A4A-BAC2-283AE8DCEC27}" srcOrd="2" destOrd="0" parTransId="{79AD4F49-44C9-4F51-8F60-533C9F2A5478}" sibTransId="{A328C04C-FA0E-48D4-B4C2-08EED9430744}"/>
    <dgm:cxn modelId="{310E5D45-2CC8-45C4-9602-E0F7664DCB8C}" type="presOf" srcId="{A3A535C5-841D-454D-97BA-66A177B18628}" destId="{A089C9A6-1F39-428A-B252-0594EF97CA56}" srcOrd="0" destOrd="0" presId="urn:microsoft.com/office/officeart/2005/8/layout/vList2"/>
    <dgm:cxn modelId="{43D4ED47-37C6-4C95-B957-84C49FAD876F}" srcId="{7465E0CB-23F6-48E2-ADD3-15E7D4BF2145}" destId="{0D92F4C3-D486-4541-B7BE-541673BB9934}" srcOrd="1" destOrd="0" parTransId="{F89D30C2-2CD9-4E04-B5B6-388006F3F95F}" sibTransId="{B662CA36-FA38-424C-9BEE-B3BA6CE7DD4E}"/>
    <dgm:cxn modelId="{C4980E69-4E7E-4248-A799-14FE3521F111}" srcId="{48FB36C8-D026-4A4A-BAC2-283AE8DCEC27}" destId="{DB84CC4B-842D-46FD-B5C9-3D5257DCC586}" srcOrd="0" destOrd="0" parTransId="{DF11FDFB-B4FF-429C-9C55-4C2EDAB8BA3B}" sibTransId="{2EF32E66-4332-41FE-9E10-7D36676106DC}"/>
    <dgm:cxn modelId="{5029656B-31A6-4281-9760-85183C4ABC70}" srcId="{A3A535C5-841D-454D-97BA-66A177B18628}" destId="{7465E0CB-23F6-48E2-ADD3-15E7D4BF2145}" srcOrd="0" destOrd="0" parTransId="{7F60E5F8-9898-4092-A3C1-7F9D789628FB}" sibTransId="{61DDAC67-4252-41A6-94A2-240865A5B6DF}"/>
    <dgm:cxn modelId="{25A8D371-CE80-4EF2-B510-963B59C0826E}" type="presOf" srcId="{604852D6-BBCF-4149-A6B0-627A9C5E4FC3}" destId="{77612A27-669C-47EA-ABAF-D42976E2E9EF}" srcOrd="0" destOrd="5" presId="urn:microsoft.com/office/officeart/2005/8/layout/vList2"/>
    <dgm:cxn modelId="{AB77C572-F0CA-499C-873D-EDBD5996784C}" type="presOf" srcId="{1708BB47-2E8B-4D92-8A60-B5A79712A6BC}" destId="{77612A27-669C-47EA-ABAF-D42976E2E9EF}" srcOrd="0" destOrd="4" presId="urn:microsoft.com/office/officeart/2005/8/layout/vList2"/>
    <dgm:cxn modelId="{D4213754-A384-4CE1-A724-81C30EBD09F3}" type="presOf" srcId="{E94CBB6B-5B4F-48F0-964C-E509774E13A0}" destId="{77612A27-669C-47EA-ABAF-D42976E2E9EF}" srcOrd="0" destOrd="0" presId="urn:microsoft.com/office/officeart/2005/8/layout/vList2"/>
    <dgm:cxn modelId="{5DD72C82-8700-452D-916B-F638041CA340}" type="presOf" srcId="{DB84CC4B-842D-46FD-B5C9-3D5257DCC586}" destId="{77612A27-669C-47EA-ABAF-D42976E2E9EF}" srcOrd="0" destOrd="3" presId="urn:microsoft.com/office/officeart/2005/8/layout/vList2"/>
    <dgm:cxn modelId="{1C04D990-02AD-4F71-AD4A-ACAB9FD38F29}" type="presOf" srcId="{48FB36C8-D026-4A4A-BAC2-283AE8DCEC27}" destId="{77612A27-669C-47EA-ABAF-D42976E2E9EF}" srcOrd="0" destOrd="2" presId="urn:microsoft.com/office/officeart/2005/8/layout/vList2"/>
    <dgm:cxn modelId="{EF4CCCA4-668B-4F40-B5DA-8A1829F02F89}" srcId="{7465E0CB-23F6-48E2-ADD3-15E7D4BF2145}" destId="{604852D6-BBCF-4149-A6B0-627A9C5E4FC3}" srcOrd="3" destOrd="0" parTransId="{3E531ADE-C7E9-4169-BCBF-BDD0D42CDE11}" sibTransId="{46439B0C-E059-45D0-B115-ED6D3BDC40E1}"/>
    <dgm:cxn modelId="{38B298B1-2700-4503-BD75-8418C19BECE4}" srcId="{7465E0CB-23F6-48E2-ADD3-15E7D4BF2145}" destId="{E94CBB6B-5B4F-48F0-964C-E509774E13A0}" srcOrd="0" destOrd="0" parTransId="{26DABF6F-CBD2-4FBE-9617-9DC2B12844C2}" sibTransId="{C935B768-AA98-4576-B22A-F3413F18F25A}"/>
    <dgm:cxn modelId="{04EF94DC-651E-4677-898C-A0D27C8EB223}" type="presOf" srcId="{7465E0CB-23F6-48E2-ADD3-15E7D4BF2145}" destId="{583C74A7-63AA-426D-B2AB-CDB34779373F}" srcOrd="0" destOrd="0" presId="urn:microsoft.com/office/officeart/2005/8/layout/vList2"/>
    <dgm:cxn modelId="{8CDFDEF1-CB69-4393-A5B4-A87DBD3DD0D2}" srcId="{48FB36C8-D026-4A4A-BAC2-283AE8DCEC27}" destId="{1708BB47-2E8B-4D92-8A60-B5A79712A6BC}" srcOrd="1" destOrd="0" parTransId="{26F777C9-C18B-4D18-AF73-9B9611025BCC}" sibTransId="{46F4B2A4-EB17-443E-8843-E8A4FB838B62}"/>
    <dgm:cxn modelId="{F0B26D0F-4365-4A99-9A84-0CB0A3FFF06A}" type="presParOf" srcId="{A089C9A6-1F39-428A-B252-0594EF97CA56}" destId="{583C74A7-63AA-426D-B2AB-CDB34779373F}" srcOrd="0" destOrd="0" presId="urn:microsoft.com/office/officeart/2005/8/layout/vList2"/>
    <dgm:cxn modelId="{D934C946-6BBD-40CE-8898-ED2FE8DDC706}" type="presParOf" srcId="{A089C9A6-1F39-428A-B252-0594EF97CA56}" destId="{77612A27-669C-47EA-ABAF-D42976E2E9E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ctr">
            <a:lnSpc>
              <a:spcPct val="100000"/>
            </a:lnSpc>
            <a:spcBef>
              <a:spcPct val="0"/>
            </a:spcBef>
            <a:spcAft>
              <a:spcPts val="0"/>
            </a:spcAft>
            <a:buFont typeface="Symbol"/>
            <a:buChar char="·"/>
          </a:pPr>
          <a:r>
            <a:rPr lang="en-US" sz="1800" b="1" i="1" spc="0" dirty="0">
              <a:solidFill>
                <a:schemeClr val="bg1"/>
              </a:solidFill>
              <a:latin typeface="+mn-lt"/>
            </a:rPr>
            <a:t>The Questionnaire is not applicable to CMDE/EIDBI, please skip this step</a:t>
          </a:r>
          <a:r>
            <a:rPr lang="en-US" sz="1800" i="1" spc="0" dirty="0">
              <a:solidFill>
                <a:schemeClr val="bg1"/>
              </a:solidFill>
              <a:latin typeface="+mn-lt"/>
            </a:rPr>
            <a:t>.</a:t>
          </a:r>
          <a:endParaRPr lang="en-US" sz="1800" b="0" i="1" spc="0" dirty="0">
            <a:solidFill>
              <a:schemeClr val="bg1"/>
            </a:solidFill>
            <a:latin typeface="+mn-lt"/>
          </a:endParaRP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566018" custLinFactY="47630" custLinFactNeighborX="2637" custLinFactNeighborY="100000">
        <dgm:presLayoutVars>
          <dgm:chMax val="0"/>
          <dgm:bulletEnabled val="1"/>
        </dgm:presLayoutVars>
      </dgm:prSet>
      <dgm:spPr/>
    </dgm:pt>
  </dgm:ptLst>
  <dgm:cxnLst>
    <dgm:cxn modelId="{8CC33B16-2383-4C64-91E9-2A9C8AA3D60F}" type="presOf" srcId="{7465E0CB-23F6-48E2-ADD3-15E7D4BF2145}" destId="{6F878519-98DB-4FEE-919F-CC84037A1ADF}" srcOrd="0" destOrd="0" presId="urn:microsoft.com/office/officeart/2005/8/layout/vList2"/>
    <dgm:cxn modelId="{8D352A19-6FCD-4B58-AF25-BEE1AAD26D2E}"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7E8874D0-0AA5-45CB-A680-CDD33F34E72E}"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r>
            <a:rPr lang="en-US" sz="2800" b="1" dirty="0"/>
            <a:t>Provider Pointers:</a:t>
          </a:r>
          <a:endParaRPr lang="en-US" sz="2800" dirty="0">
            <a:solidFill>
              <a:srgbClr val="F2F2F2"/>
            </a:solidFill>
          </a:endParaRP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0D92F4C3-D486-4541-B7BE-541673BB9934}">
      <dgm:prSet custT="1"/>
      <dgm:spPr/>
      <dgm:t>
        <a:bodyPr/>
        <a:lstStyle/>
        <a:p>
          <a:pPr marL="91440" algn="l">
            <a:spcBef>
              <a:spcPts val="0"/>
            </a:spcBef>
            <a:spcAft>
              <a:spcPts val="0"/>
            </a:spcAft>
            <a:buFont typeface="Symbol"/>
            <a:buChar char="·"/>
          </a:pPr>
          <a:r>
            <a:rPr lang="en-US" sz="2000" b="0" spc="-40" dirty="0">
              <a:solidFill>
                <a:srgbClr val="001F5F"/>
              </a:solidFill>
              <a:latin typeface="+mn-lt"/>
            </a:rPr>
            <a:t>CMDE and EIDBI requires two separate case creations. Kepro does not recommend submitting both on the same day.</a:t>
          </a:r>
          <a:endParaRPr lang="en-US" sz="2000" b="0" dirty="0">
            <a:latin typeface="+mn-lt"/>
          </a:endParaRPr>
        </a:p>
      </dgm:t>
    </dgm:pt>
    <dgm:pt modelId="{F89D30C2-2CD9-4E04-B5B6-388006F3F95F}" type="parTrans" cxnId="{43D4ED47-37C6-4C95-B957-84C49FAD876F}">
      <dgm:prSet/>
      <dgm:spPr/>
      <dgm:t>
        <a:bodyPr/>
        <a:lstStyle/>
        <a:p>
          <a:endParaRPr lang="en-US"/>
        </a:p>
      </dgm:t>
    </dgm:pt>
    <dgm:pt modelId="{B662CA36-FA38-424C-9BEE-B3BA6CE7DD4E}" type="sibTrans" cxnId="{43D4ED47-37C6-4C95-B957-84C49FAD876F}">
      <dgm:prSet/>
      <dgm:spPr/>
      <dgm:t>
        <a:bodyPr/>
        <a:lstStyle/>
        <a:p>
          <a:endParaRPr lang="en-US"/>
        </a:p>
      </dgm:t>
    </dgm:pt>
    <dgm:pt modelId="{008B5C39-0EFE-4E88-BFEE-B6AFB425277F}">
      <dgm:prSet custT="1"/>
      <dgm:spPr/>
      <dgm:t>
        <a:bodyPr/>
        <a:lstStyle/>
        <a:p>
          <a:pPr marL="91440" algn="l">
            <a:spcBef>
              <a:spcPts val="0"/>
            </a:spcBef>
            <a:spcAft>
              <a:spcPts val="0"/>
            </a:spcAft>
            <a:buFont typeface="Symbol"/>
            <a:buChar char="·"/>
          </a:pPr>
          <a:endParaRPr lang="en-US" sz="2000" b="0" dirty="0">
            <a:latin typeface="+mn-lt"/>
          </a:endParaRPr>
        </a:p>
      </dgm:t>
    </dgm:pt>
    <dgm:pt modelId="{99DF5C9A-F36F-410F-B1B4-DEF18AD65487}" type="parTrans" cxnId="{DCF8FB1D-5985-4478-B7AA-B9CF88339CB1}">
      <dgm:prSet/>
      <dgm:spPr/>
      <dgm:t>
        <a:bodyPr/>
        <a:lstStyle/>
        <a:p>
          <a:endParaRPr lang="en-US"/>
        </a:p>
      </dgm:t>
    </dgm:pt>
    <dgm:pt modelId="{6AAE6DF5-09AA-44A9-99E5-D1E1267F3DE5}" type="sibTrans" cxnId="{DCF8FB1D-5985-4478-B7AA-B9CF88339CB1}">
      <dgm:prSet/>
      <dgm:spPr/>
      <dgm:t>
        <a:bodyPr/>
        <a:lstStyle/>
        <a:p>
          <a:endParaRPr lang="en-US"/>
        </a:p>
      </dgm:t>
    </dgm:pt>
    <dgm:pt modelId="{856942C3-FEF1-4082-924B-02F00CC3DD5A}">
      <dgm:prSet custT="1"/>
      <dgm:spPr/>
      <dgm:t>
        <a:bodyPr/>
        <a:lstStyle/>
        <a:p>
          <a:pPr marL="91440" algn="l">
            <a:spcBef>
              <a:spcPts val="0"/>
            </a:spcBef>
            <a:spcAft>
              <a:spcPts val="0"/>
            </a:spcAft>
            <a:buFont typeface="Arial" panose="020B0604020202020204" pitchFamily="34" charset="0"/>
            <a:buChar char="•"/>
          </a:pPr>
          <a:endParaRPr lang="en-US" sz="2000" b="0" dirty="0">
            <a:solidFill>
              <a:srgbClr val="002060"/>
            </a:solidFill>
            <a:latin typeface="+mn-lt"/>
          </a:endParaRPr>
        </a:p>
      </dgm:t>
    </dgm:pt>
    <dgm:pt modelId="{2703787F-D820-49C9-8647-5926384E2528}" type="parTrans" cxnId="{C128E56F-ADED-460D-A85C-4FE0013F6463}">
      <dgm:prSet/>
      <dgm:spPr/>
      <dgm:t>
        <a:bodyPr/>
        <a:lstStyle/>
        <a:p>
          <a:endParaRPr lang="en-US"/>
        </a:p>
      </dgm:t>
    </dgm:pt>
    <dgm:pt modelId="{3564A296-2CD4-4433-8FC9-EC01F86F196D}" type="sibTrans" cxnId="{C128E56F-ADED-460D-A85C-4FE0013F6463}">
      <dgm:prSet/>
      <dgm:spPr/>
      <dgm:t>
        <a:bodyPr/>
        <a:lstStyle/>
        <a:p>
          <a:endParaRPr lang="en-US"/>
        </a:p>
      </dgm:t>
    </dgm:pt>
    <dgm:pt modelId="{9CF9EACF-AFD6-43F4-8B49-89CCAB5C8BDB}">
      <dgm:prSet custT="1"/>
      <dgm:spPr/>
      <dgm:t>
        <a:bodyPr/>
        <a:lstStyle/>
        <a:p>
          <a:pPr marL="91440" algn="l">
            <a:spcBef>
              <a:spcPts val="0"/>
            </a:spcBef>
            <a:spcAft>
              <a:spcPts val="0"/>
            </a:spcAft>
            <a:buFont typeface="Symbol"/>
            <a:buChar char="·"/>
          </a:pPr>
          <a:r>
            <a:rPr lang="en-US" sz="2000" b="0" i="0" dirty="0">
              <a:solidFill>
                <a:srgbClr val="002060"/>
              </a:solidFill>
              <a:effectLst/>
              <a:latin typeface="Open Sans" panose="020B0606030504020204" pitchFamily="34" charset="0"/>
            </a:rPr>
            <a:t>Effective Feb. 1, 2022, EIDBI providers are only required to complete a CMDE once every three years for people with autism spectrum disorder (ASD) or related conditions. For more information, visit the full announcement:</a:t>
          </a:r>
        </a:p>
      </dgm:t>
    </dgm:pt>
    <dgm:pt modelId="{B84BC366-F676-4CFA-889E-8DC3780E1413}" type="parTrans" cxnId="{2EE61186-A726-4D8C-A0FA-B680A77F5709}">
      <dgm:prSet/>
      <dgm:spPr/>
      <dgm:t>
        <a:bodyPr/>
        <a:lstStyle/>
        <a:p>
          <a:endParaRPr lang="en-US"/>
        </a:p>
      </dgm:t>
    </dgm:pt>
    <dgm:pt modelId="{E7BA5204-1CF8-4B68-BCCC-E6A9EE5B21F9}" type="sibTrans" cxnId="{2EE61186-A726-4D8C-A0FA-B680A77F5709}">
      <dgm:prSet/>
      <dgm:spPr/>
      <dgm:t>
        <a:bodyPr/>
        <a:lstStyle/>
        <a:p>
          <a:endParaRPr lang="en-US"/>
        </a:p>
      </dgm:t>
    </dgm:pt>
    <dgm:pt modelId="{0DEC09A0-64C3-4815-BE30-A1F0C70176D9}">
      <dgm:prSet custT="1"/>
      <dgm:spPr/>
      <dgm:t>
        <a:bodyPr/>
        <a:lstStyle/>
        <a:p>
          <a:pPr marL="91440" algn="l">
            <a:spcBef>
              <a:spcPts val="0"/>
            </a:spcBef>
            <a:spcAft>
              <a:spcPts val="0"/>
            </a:spcAft>
            <a:buFont typeface="Symbol"/>
            <a:buChar char="·"/>
          </a:pPr>
          <a:endParaRPr lang="en-US" sz="1200" b="0" dirty="0">
            <a:latin typeface="+mn-lt"/>
          </a:endParaRPr>
        </a:p>
      </dgm:t>
    </dgm:pt>
    <dgm:pt modelId="{90CA33D9-6DCC-4E15-BF7A-2B49288D0F1A}" type="sibTrans" cxnId="{0A60B504-B6E9-4E12-B06F-A5C97B8F4250}">
      <dgm:prSet/>
      <dgm:spPr/>
      <dgm:t>
        <a:bodyPr/>
        <a:lstStyle/>
        <a:p>
          <a:endParaRPr lang="en-US"/>
        </a:p>
      </dgm:t>
    </dgm:pt>
    <dgm:pt modelId="{C723DCA4-9FBF-48D8-A2A9-8A9809842C71}" type="parTrans" cxnId="{0A60B504-B6E9-4E12-B06F-A5C97B8F4250}">
      <dgm:prSet/>
      <dgm:spPr/>
      <dgm:t>
        <a:bodyPr/>
        <a:lstStyle/>
        <a:p>
          <a:endParaRPr lang="en-US"/>
        </a:p>
      </dgm:t>
    </dgm:pt>
    <dgm:pt modelId="{CD67A4BE-69BB-4E92-8301-3499225BAC11}">
      <dgm:prSet custT="1"/>
      <dgm:spPr/>
      <dgm:t>
        <a:bodyPr/>
        <a:lstStyle/>
        <a:p>
          <a:pPr marL="91440" algn="ctr">
            <a:spcBef>
              <a:spcPts val="0"/>
            </a:spcBef>
            <a:spcAft>
              <a:spcPts val="0"/>
            </a:spcAft>
            <a:buFont typeface="Symbol"/>
            <a:buNone/>
          </a:pPr>
          <a:r>
            <a:rPr lang="en-US" sz="2000" b="1" i="0" dirty="0">
              <a:solidFill>
                <a:srgbClr val="EF8A45"/>
              </a:solidFill>
              <a:hlinkClick xmlns:r="http://schemas.openxmlformats.org/officeDocument/2006/relationships" r:id="rId1">
                <a:extLst>
                  <a:ext uri="{A12FA001-AC4F-418D-AE19-62706E023703}">
                    <ahyp:hlinkClr xmlns:ahyp="http://schemas.microsoft.com/office/drawing/2018/hyperlinkcolor" val="tx"/>
                  </a:ext>
                </a:extLst>
              </a:hlinkClick>
            </a:rPr>
            <a:t>Change to EIDBI comprehensive multi-disciplinary evaluation (CMDE) policy</a:t>
          </a:r>
          <a:r>
            <a:rPr lang="en-US" sz="2000" b="0" i="0" dirty="0">
              <a:solidFill>
                <a:srgbClr val="EF8A45"/>
              </a:solidFill>
            </a:rPr>
            <a:t>.</a:t>
          </a:r>
          <a:endParaRPr lang="en-US" sz="2000" b="0" i="0" dirty="0">
            <a:solidFill>
              <a:srgbClr val="002060"/>
            </a:solidFill>
            <a:effectLst/>
            <a:latin typeface="Open Sans" panose="020B0606030504020204" pitchFamily="34" charset="0"/>
          </a:endParaRPr>
        </a:p>
      </dgm:t>
    </dgm:pt>
    <dgm:pt modelId="{2D10CF23-25F8-4102-8F5C-61946599D004}" type="parTrans" cxnId="{4AEE38C4-75C0-4712-AA7D-7BB5E01D6535}">
      <dgm:prSet/>
      <dgm:spPr/>
      <dgm:t>
        <a:bodyPr/>
        <a:lstStyle/>
        <a:p>
          <a:endParaRPr lang="en-US"/>
        </a:p>
      </dgm:t>
    </dgm:pt>
    <dgm:pt modelId="{6446C883-8F97-4F45-A06B-5766CDF14585}" type="sibTrans" cxnId="{4AEE38C4-75C0-4712-AA7D-7BB5E01D6535}">
      <dgm:prSet/>
      <dgm:spPr/>
      <dgm:t>
        <a:bodyPr/>
        <a:lstStyle/>
        <a:p>
          <a:endParaRPr lang="en-US"/>
        </a:p>
      </dgm:t>
    </dgm:pt>
    <dgm:pt modelId="{B1B365F0-4916-4647-BFEB-F9B3DE8CABE5}">
      <dgm:prSet custT="1"/>
      <dgm:spPr/>
      <dgm:t>
        <a:bodyPr/>
        <a:lstStyle/>
        <a:p>
          <a:pPr marL="91440" algn="l">
            <a:spcBef>
              <a:spcPts val="0"/>
            </a:spcBef>
            <a:spcAft>
              <a:spcPts val="0"/>
            </a:spcAft>
            <a:buFont typeface="Symbol"/>
            <a:buNone/>
          </a:pPr>
          <a:endParaRPr lang="en-US" sz="2000" b="0" i="0" dirty="0">
            <a:solidFill>
              <a:srgbClr val="002060"/>
            </a:solidFill>
            <a:effectLst/>
            <a:latin typeface="Open Sans" panose="020B0606030504020204" pitchFamily="34" charset="0"/>
          </a:endParaRPr>
        </a:p>
      </dgm:t>
    </dgm:pt>
    <dgm:pt modelId="{9704C840-1037-4174-A821-6067F6A48EDC}" type="parTrans" cxnId="{C5D453E3-257F-44AD-84A0-1B35AC9553FC}">
      <dgm:prSet/>
      <dgm:spPr/>
      <dgm:t>
        <a:bodyPr/>
        <a:lstStyle/>
        <a:p>
          <a:endParaRPr lang="en-US"/>
        </a:p>
      </dgm:t>
    </dgm:pt>
    <dgm:pt modelId="{2BA67293-E588-4F89-9524-F32BCCFB517D}" type="sibTrans" cxnId="{C5D453E3-257F-44AD-84A0-1B35AC9553FC}">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108654" custLinFactNeighborX="427" custLinFactNeighborY="-16347">
        <dgm:presLayoutVars>
          <dgm:chMax val="0"/>
          <dgm:bulletEnabled val="1"/>
        </dgm:presLayoutVars>
      </dgm:prSet>
      <dgm:spPr/>
    </dgm:pt>
    <dgm:pt modelId="{0BFD7366-8311-46B8-8166-57B7D6609BFB}" type="pres">
      <dgm:prSet presAssocID="{7465E0CB-23F6-48E2-ADD3-15E7D4BF2145}" presName="childText" presStyleLbl="revTx" presStyleIdx="0" presStyleCnt="1" custScaleY="136819">
        <dgm:presLayoutVars>
          <dgm:bulletEnabled val="1"/>
        </dgm:presLayoutVars>
      </dgm:prSet>
      <dgm:spPr/>
    </dgm:pt>
  </dgm:ptLst>
  <dgm:cxnLst>
    <dgm:cxn modelId="{0A60B504-B6E9-4E12-B06F-A5C97B8F4250}" srcId="{7465E0CB-23F6-48E2-ADD3-15E7D4BF2145}" destId="{0DEC09A0-64C3-4815-BE30-A1F0C70176D9}" srcOrd="6" destOrd="0" parTransId="{C723DCA4-9FBF-48D8-A2A9-8A9809842C71}" sibTransId="{90CA33D9-6DCC-4E15-BF7A-2B49288D0F1A}"/>
    <dgm:cxn modelId="{5218D70B-C0FD-4B43-A076-0F9DF682616B}" type="presOf" srcId="{B1B365F0-4916-4647-BFEB-F9B3DE8CABE5}" destId="{0BFD7366-8311-46B8-8166-57B7D6609BFB}" srcOrd="0" destOrd="4" presId="urn:microsoft.com/office/officeart/2005/8/layout/vList2"/>
    <dgm:cxn modelId="{BF6A050D-22D9-4141-A780-D558215D94B9}" type="presOf" srcId="{0DEC09A0-64C3-4815-BE30-A1F0C70176D9}" destId="{0BFD7366-8311-46B8-8166-57B7D6609BFB}" srcOrd="0" destOrd="6" presId="urn:microsoft.com/office/officeart/2005/8/layout/vList2"/>
    <dgm:cxn modelId="{DCF8FB1D-5985-4478-B7AA-B9CF88339CB1}" srcId="{7465E0CB-23F6-48E2-ADD3-15E7D4BF2145}" destId="{008B5C39-0EFE-4E88-BFEE-B6AFB425277F}" srcOrd="0" destOrd="0" parTransId="{99DF5C9A-F36F-410F-B1B4-DEF18AD65487}" sibTransId="{6AAE6DF5-09AA-44A9-99E5-D1E1267F3DE5}"/>
    <dgm:cxn modelId="{C075EA2D-5FAE-4F9E-B8CA-D68D4AC179CC}" type="presOf" srcId="{7465E0CB-23F6-48E2-ADD3-15E7D4BF2145}" destId="{6F878519-98DB-4FEE-919F-CC84037A1ADF}" srcOrd="0" destOrd="0" presId="urn:microsoft.com/office/officeart/2005/8/layout/vList2"/>
    <dgm:cxn modelId="{7C5E903B-7868-4A72-90B6-ACEC378C354C}" type="presOf" srcId="{A3A535C5-841D-454D-97BA-66A177B18628}" destId="{73E6C79D-9904-4127-AE9A-808FF59E1BF9}" srcOrd="0" destOrd="0" presId="urn:microsoft.com/office/officeart/2005/8/layout/vList2"/>
    <dgm:cxn modelId="{43D4ED47-37C6-4C95-B957-84C49FAD876F}" srcId="{7465E0CB-23F6-48E2-ADD3-15E7D4BF2145}" destId="{0D92F4C3-D486-4541-B7BE-541673BB9934}" srcOrd="1" destOrd="0" parTransId="{F89D30C2-2CD9-4E04-B5B6-388006F3F95F}" sibTransId="{B662CA36-FA38-424C-9BEE-B3BA6CE7DD4E}"/>
    <dgm:cxn modelId="{5029656B-31A6-4281-9760-85183C4ABC70}" srcId="{A3A535C5-841D-454D-97BA-66A177B18628}" destId="{7465E0CB-23F6-48E2-ADD3-15E7D4BF2145}" srcOrd="0" destOrd="0" parTransId="{7F60E5F8-9898-4092-A3C1-7F9D789628FB}" sibTransId="{61DDAC67-4252-41A6-94A2-240865A5B6DF}"/>
    <dgm:cxn modelId="{4059956D-ADDD-41A7-9A05-98F2FB02ABAB}" type="presOf" srcId="{0D92F4C3-D486-4541-B7BE-541673BB9934}" destId="{0BFD7366-8311-46B8-8166-57B7D6609BFB}" srcOrd="0" destOrd="1" presId="urn:microsoft.com/office/officeart/2005/8/layout/vList2"/>
    <dgm:cxn modelId="{304A3B4E-EC6D-4E30-8C5F-41644BF833D7}" type="presOf" srcId="{008B5C39-0EFE-4E88-BFEE-B6AFB425277F}" destId="{0BFD7366-8311-46B8-8166-57B7D6609BFB}" srcOrd="0" destOrd="0" presId="urn:microsoft.com/office/officeart/2005/8/layout/vList2"/>
    <dgm:cxn modelId="{C128E56F-ADED-460D-A85C-4FE0013F6463}" srcId="{7465E0CB-23F6-48E2-ADD3-15E7D4BF2145}" destId="{856942C3-FEF1-4082-924B-02F00CC3DD5A}" srcOrd="2" destOrd="0" parTransId="{2703787F-D820-49C9-8647-5926384E2528}" sibTransId="{3564A296-2CD4-4433-8FC9-EC01F86F196D}"/>
    <dgm:cxn modelId="{2EE61186-A726-4D8C-A0FA-B680A77F5709}" srcId="{7465E0CB-23F6-48E2-ADD3-15E7D4BF2145}" destId="{9CF9EACF-AFD6-43F4-8B49-89CCAB5C8BDB}" srcOrd="3" destOrd="0" parTransId="{B84BC366-F676-4CFA-889E-8DC3780E1413}" sibTransId="{E7BA5204-1CF8-4B68-BCCC-E6A9EE5B21F9}"/>
    <dgm:cxn modelId="{11645FC1-D1AF-4E4A-8C14-9B7F633A9E77}" type="presOf" srcId="{856942C3-FEF1-4082-924B-02F00CC3DD5A}" destId="{0BFD7366-8311-46B8-8166-57B7D6609BFB}" srcOrd="0" destOrd="2" presId="urn:microsoft.com/office/officeart/2005/8/layout/vList2"/>
    <dgm:cxn modelId="{4AEE38C4-75C0-4712-AA7D-7BB5E01D6535}" srcId="{7465E0CB-23F6-48E2-ADD3-15E7D4BF2145}" destId="{CD67A4BE-69BB-4E92-8301-3499225BAC11}" srcOrd="5" destOrd="0" parTransId="{2D10CF23-25F8-4102-8F5C-61946599D004}" sibTransId="{6446C883-8F97-4F45-A06B-5766CDF14585}"/>
    <dgm:cxn modelId="{309156CA-4F7C-4B3B-8016-DF9E486AC08E}" type="presOf" srcId="{9CF9EACF-AFD6-43F4-8B49-89CCAB5C8BDB}" destId="{0BFD7366-8311-46B8-8166-57B7D6609BFB}" srcOrd="0" destOrd="3" presId="urn:microsoft.com/office/officeart/2005/8/layout/vList2"/>
    <dgm:cxn modelId="{395958E1-A849-47DF-A6BA-3A96B1079BC0}" type="presOf" srcId="{CD67A4BE-69BB-4E92-8301-3499225BAC11}" destId="{0BFD7366-8311-46B8-8166-57B7D6609BFB}" srcOrd="0" destOrd="5" presId="urn:microsoft.com/office/officeart/2005/8/layout/vList2"/>
    <dgm:cxn modelId="{C5D453E3-257F-44AD-84A0-1B35AC9553FC}" srcId="{7465E0CB-23F6-48E2-ADD3-15E7D4BF2145}" destId="{B1B365F0-4916-4647-BFEB-F9B3DE8CABE5}" srcOrd="4" destOrd="0" parTransId="{9704C840-1037-4174-A821-6067F6A48EDC}" sibTransId="{2BA67293-E588-4F89-9524-F32BCCFB517D}"/>
    <dgm:cxn modelId="{A90ED8D7-28BB-4114-A375-17B0B01DDB11}" type="presParOf" srcId="{73E6C79D-9904-4127-AE9A-808FF59E1BF9}" destId="{6F878519-98DB-4FEE-919F-CC84037A1ADF}" srcOrd="0" destOrd="0" presId="urn:microsoft.com/office/officeart/2005/8/layout/vList2"/>
    <dgm:cxn modelId="{EE1FF979-CAB6-4448-ACB3-176C4A804680}" type="presParOf" srcId="{73E6C79D-9904-4127-AE9A-808FF59E1BF9}" destId="{0BFD7366-8311-46B8-8166-57B7D6609BF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r>
            <a:rPr lang="en-US" sz="2800" b="1" dirty="0"/>
            <a:t>Provider Pointers:</a:t>
          </a:r>
          <a:endParaRPr lang="en-US" sz="2800" dirty="0">
            <a:solidFill>
              <a:srgbClr val="F2F2F2"/>
            </a:solidFill>
          </a:endParaRP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60B4C281-0BC0-4795-B38F-755A7EC5AF5D}">
      <dgm:prSet custT="1"/>
      <dgm:spPr/>
      <dgm:t>
        <a:bodyPr/>
        <a:lstStyle/>
        <a:p>
          <a:pPr marL="91440">
            <a:spcBef>
              <a:spcPts val="0"/>
            </a:spcBef>
            <a:spcAft>
              <a:spcPts val="0"/>
            </a:spcAft>
            <a:buFont typeface="Symbol"/>
            <a:buChar char="·"/>
          </a:pPr>
          <a:r>
            <a:rPr lang="en-US" sz="2000" b="0" spc="-40" dirty="0">
              <a:solidFill>
                <a:srgbClr val="001F5F"/>
              </a:solidFill>
              <a:latin typeface="+mn-lt"/>
            </a:rPr>
            <a:t>Responding to additional information does not require a new case to be created. A New CMDE/EIDBI case should be created when a request is denied/rejected.</a:t>
          </a:r>
          <a:endParaRPr lang="en-US" sz="2000" b="0" dirty="0">
            <a:latin typeface="+mn-lt"/>
          </a:endParaRPr>
        </a:p>
      </dgm:t>
    </dgm:pt>
    <dgm:pt modelId="{B2BE1111-72CF-4A28-BE4E-E1379DB287FC}" type="parTrans" cxnId="{C503197B-151C-49EC-996C-9F504F4C5C76}">
      <dgm:prSet/>
      <dgm:spPr/>
      <dgm:t>
        <a:bodyPr/>
        <a:lstStyle/>
        <a:p>
          <a:endParaRPr lang="en-US"/>
        </a:p>
      </dgm:t>
    </dgm:pt>
    <dgm:pt modelId="{B77FAD47-5353-4792-975E-33704C11E76F}" type="sibTrans" cxnId="{C503197B-151C-49EC-996C-9F504F4C5C76}">
      <dgm:prSet/>
      <dgm:spPr/>
      <dgm:t>
        <a:bodyPr/>
        <a:lstStyle/>
        <a:p>
          <a:endParaRPr lang="en-US"/>
        </a:p>
      </dgm:t>
    </dgm:pt>
    <dgm:pt modelId="{CA9991AD-EADB-47FC-940F-96FEB0266CE5}">
      <dgm:prSet custT="1"/>
      <dgm:spPr/>
      <dgm:t>
        <a:bodyPr/>
        <a:lstStyle/>
        <a:p>
          <a:pPr marL="91440">
            <a:spcBef>
              <a:spcPts val="0"/>
            </a:spcBef>
            <a:spcAft>
              <a:spcPts val="0"/>
            </a:spcAft>
            <a:buFont typeface="Symbol"/>
            <a:buNone/>
          </a:pPr>
          <a:endParaRPr lang="en-US" sz="2000" b="0" dirty="0">
            <a:latin typeface="+mn-lt"/>
          </a:endParaRPr>
        </a:p>
      </dgm:t>
    </dgm:pt>
    <dgm:pt modelId="{280518D3-650C-4F5B-B9D6-65E46FF29CD6}" type="parTrans" cxnId="{91BF9B8A-BABC-4CE3-A787-3600825B4930}">
      <dgm:prSet/>
      <dgm:spPr/>
      <dgm:t>
        <a:bodyPr/>
        <a:lstStyle/>
        <a:p>
          <a:endParaRPr lang="en-US"/>
        </a:p>
      </dgm:t>
    </dgm:pt>
    <dgm:pt modelId="{BF05F8BC-4B43-47F3-8E3B-0E2E00A52474}" type="sibTrans" cxnId="{91BF9B8A-BABC-4CE3-A787-3600825B4930}">
      <dgm:prSet/>
      <dgm:spPr/>
      <dgm:t>
        <a:bodyPr/>
        <a:lstStyle/>
        <a:p>
          <a:endParaRPr lang="en-US"/>
        </a:p>
      </dgm:t>
    </dgm:pt>
    <dgm:pt modelId="{008B5C39-0EFE-4E88-BFEE-B6AFB425277F}">
      <dgm:prSet custT="1"/>
      <dgm:spPr/>
      <dgm:t>
        <a:bodyPr/>
        <a:lstStyle/>
        <a:p>
          <a:pPr marL="91440">
            <a:spcBef>
              <a:spcPts val="0"/>
            </a:spcBef>
            <a:spcAft>
              <a:spcPts val="0"/>
            </a:spcAft>
            <a:buFont typeface="Symbol"/>
            <a:buChar char="·"/>
          </a:pPr>
          <a:endParaRPr lang="en-US" sz="2000" b="0" dirty="0">
            <a:latin typeface="+mn-lt"/>
          </a:endParaRPr>
        </a:p>
      </dgm:t>
    </dgm:pt>
    <dgm:pt modelId="{99DF5C9A-F36F-410F-B1B4-DEF18AD65487}" type="parTrans" cxnId="{DCF8FB1D-5985-4478-B7AA-B9CF88339CB1}">
      <dgm:prSet/>
      <dgm:spPr/>
      <dgm:t>
        <a:bodyPr/>
        <a:lstStyle/>
        <a:p>
          <a:endParaRPr lang="en-US"/>
        </a:p>
      </dgm:t>
    </dgm:pt>
    <dgm:pt modelId="{6AAE6DF5-09AA-44A9-99E5-D1E1267F3DE5}" type="sibTrans" cxnId="{DCF8FB1D-5985-4478-B7AA-B9CF88339CB1}">
      <dgm:prSet/>
      <dgm:spPr/>
      <dgm:t>
        <a:bodyPr/>
        <a:lstStyle/>
        <a:p>
          <a:endParaRPr lang="en-US"/>
        </a:p>
      </dgm:t>
    </dgm:pt>
    <dgm:pt modelId="{E23D9870-0DDC-4D22-A9A8-BE08A3D803CF}">
      <dgm:prSet custT="1"/>
      <dgm:spPr/>
      <dgm:t>
        <a:bodyPr/>
        <a:lstStyle/>
        <a:p>
          <a:pPr marL="91440">
            <a:spcBef>
              <a:spcPts val="0"/>
            </a:spcBef>
            <a:spcAft>
              <a:spcPts val="0"/>
            </a:spcAft>
          </a:pPr>
          <a:r>
            <a:rPr lang="en-US" sz="2000" b="0" i="0" u="none" strike="noStrike" baseline="0" dirty="0">
              <a:solidFill>
                <a:srgbClr val="002060"/>
              </a:solidFill>
              <a:latin typeface="+mn-lt"/>
            </a:rPr>
            <a:t>Changes to an existing SA/case do not require a new case to be created. Upload the appropriate forms/documentation to the existing case for review. For example: EIDBI transition and/or discharge summary form (DHS-7109A) </a:t>
          </a:r>
          <a:endParaRPr lang="en-US" sz="2000" b="0" dirty="0">
            <a:latin typeface="+mn-lt"/>
          </a:endParaRPr>
        </a:p>
      </dgm:t>
    </dgm:pt>
    <dgm:pt modelId="{6C0A1E9D-208F-4724-B7AA-0F0F83DB1CE0}" type="parTrans" cxnId="{52CAC3C5-4006-41B2-A731-D9C5660A14AE}">
      <dgm:prSet/>
      <dgm:spPr/>
      <dgm:t>
        <a:bodyPr/>
        <a:lstStyle/>
        <a:p>
          <a:endParaRPr lang="en-US"/>
        </a:p>
      </dgm:t>
    </dgm:pt>
    <dgm:pt modelId="{CB14D7B5-D85D-41A6-A003-5CEC44629555}" type="sibTrans" cxnId="{52CAC3C5-4006-41B2-A731-D9C5660A14AE}">
      <dgm:prSet/>
      <dgm:spPr/>
      <dgm:t>
        <a:bodyPr/>
        <a:lstStyle/>
        <a:p>
          <a:endParaRPr lang="en-US"/>
        </a:p>
      </dgm:t>
    </dgm:pt>
    <dgm:pt modelId="{35821610-4DB6-482C-B297-391F6D788843}">
      <dgm:prSet custT="1"/>
      <dgm:spPr/>
      <dgm:t>
        <a:bodyPr/>
        <a:lstStyle/>
        <a:p>
          <a:pPr marL="91440">
            <a:spcBef>
              <a:spcPts val="0"/>
            </a:spcBef>
            <a:spcAft>
              <a:spcPts val="0"/>
            </a:spcAft>
            <a:buFont typeface="Symbol"/>
            <a:buChar char="·"/>
          </a:pPr>
          <a:endParaRPr lang="en-US" sz="2000" b="0" dirty="0">
            <a:latin typeface="+mn-lt"/>
          </a:endParaRPr>
        </a:p>
      </dgm:t>
    </dgm:pt>
    <dgm:pt modelId="{3C54BAE5-40F7-438E-ABD9-38E6C58E9238}" type="parTrans" cxnId="{370A81DC-2C26-4E24-9DB9-592EC5A3AF2F}">
      <dgm:prSet/>
      <dgm:spPr/>
      <dgm:t>
        <a:bodyPr/>
        <a:lstStyle/>
        <a:p>
          <a:endParaRPr lang="en-US"/>
        </a:p>
      </dgm:t>
    </dgm:pt>
    <dgm:pt modelId="{26E2AD05-FE3A-4AE8-A40C-E32C20A9BAC1}" type="sibTrans" cxnId="{370A81DC-2C26-4E24-9DB9-592EC5A3AF2F}">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108654" custLinFactNeighborX="427" custLinFactNeighborY="-16347">
        <dgm:presLayoutVars>
          <dgm:chMax val="0"/>
          <dgm:bulletEnabled val="1"/>
        </dgm:presLayoutVars>
      </dgm:prSet>
      <dgm:spPr/>
    </dgm:pt>
    <dgm:pt modelId="{0BFD7366-8311-46B8-8166-57B7D6609BFB}" type="pres">
      <dgm:prSet presAssocID="{7465E0CB-23F6-48E2-ADD3-15E7D4BF2145}" presName="childText" presStyleLbl="revTx" presStyleIdx="0" presStyleCnt="1" custScaleY="136819">
        <dgm:presLayoutVars>
          <dgm:bulletEnabled val="1"/>
        </dgm:presLayoutVars>
      </dgm:prSet>
      <dgm:spPr/>
    </dgm:pt>
  </dgm:ptLst>
  <dgm:cxnLst>
    <dgm:cxn modelId="{DCF8FB1D-5985-4478-B7AA-B9CF88339CB1}" srcId="{7465E0CB-23F6-48E2-ADD3-15E7D4BF2145}" destId="{008B5C39-0EFE-4E88-BFEE-B6AFB425277F}" srcOrd="0" destOrd="0" parTransId="{99DF5C9A-F36F-410F-B1B4-DEF18AD65487}" sibTransId="{6AAE6DF5-09AA-44A9-99E5-D1E1267F3DE5}"/>
    <dgm:cxn modelId="{C075EA2D-5FAE-4F9E-B8CA-D68D4AC179CC}" type="presOf" srcId="{7465E0CB-23F6-48E2-ADD3-15E7D4BF2145}" destId="{6F878519-98DB-4FEE-919F-CC84037A1ADF}" srcOrd="0" destOrd="0" presId="urn:microsoft.com/office/officeart/2005/8/layout/vList2"/>
    <dgm:cxn modelId="{7C5E903B-7868-4A72-90B6-ACEC378C354C}" type="presOf" srcId="{A3A535C5-841D-454D-97BA-66A177B18628}" destId="{73E6C79D-9904-4127-AE9A-808FF59E1BF9}" srcOrd="0" destOrd="0" presId="urn:microsoft.com/office/officeart/2005/8/layout/vList2"/>
    <dgm:cxn modelId="{B7DA475E-CA68-47BD-B93A-AE3D8FAA52C4}" type="presOf" srcId="{60B4C281-0BC0-4795-B38F-755A7EC5AF5D}" destId="{0BFD7366-8311-46B8-8166-57B7D6609BFB}" srcOrd="0" destOrd="2"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304A3B4E-EC6D-4E30-8C5F-41644BF833D7}" type="presOf" srcId="{008B5C39-0EFE-4E88-BFEE-B6AFB425277F}" destId="{0BFD7366-8311-46B8-8166-57B7D6609BFB}" srcOrd="0" destOrd="0" presId="urn:microsoft.com/office/officeart/2005/8/layout/vList2"/>
    <dgm:cxn modelId="{C503197B-151C-49EC-996C-9F504F4C5C76}" srcId="{7465E0CB-23F6-48E2-ADD3-15E7D4BF2145}" destId="{60B4C281-0BC0-4795-B38F-755A7EC5AF5D}" srcOrd="2" destOrd="0" parTransId="{B2BE1111-72CF-4A28-BE4E-E1379DB287FC}" sibTransId="{B77FAD47-5353-4792-975E-33704C11E76F}"/>
    <dgm:cxn modelId="{91BF9B8A-BABC-4CE3-A787-3600825B4930}" srcId="{7465E0CB-23F6-48E2-ADD3-15E7D4BF2145}" destId="{CA9991AD-EADB-47FC-940F-96FEB0266CE5}" srcOrd="1" destOrd="0" parTransId="{280518D3-650C-4F5B-B9D6-65E46FF29CD6}" sibTransId="{BF05F8BC-4B43-47F3-8E3B-0E2E00A52474}"/>
    <dgm:cxn modelId="{52CAC3C5-4006-41B2-A731-D9C5660A14AE}" srcId="{7465E0CB-23F6-48E2-ADD3-15E7D4BF2145}" destId="{E23D9870-0DDC-4D22-A9A8-BE08A3D803CF}" srcOrd="4" destOrd="0" parTransId="{6C0A1E9D-208F-4724-B7AA-0F0F83DB1CE0}" sibTransId="{CB14D7B5-D85D-41A6-A003-5CEC44629555}"/>
    <dgm:cxn modelId="{80DFE2D5-C4E9-45AE-AC4D-F8B011EA4292}" type="presOf" srcId="{E23D9870-0DDC-4D22-A9A8-BE08A3D803CF}" destId="{0BFD7366-8311-46B8-8166-57B7D6609BFB}" srcOrd="0" destOrd="4" presId="urn:microsoft.com/office/officeart/2005/8/layout/vList2"/>
    <dgm:cxn modelId="{3E44EBD5-8C15-4A08-8180-89A36E248644}" type="presOf" srcId="{35821610-4DB6-482C-B297-391F6D788843}" destId="{0BFD7366-8311-46B8-8166-57B7D6609BFB}" srcOrd="0" destOrd="3" presId="urn:microsoft.com/office/officeart/2005/8/layout/vList2"/>
    <dgm:cxn modelId="{370A81DC-2C26-4E24-9DB9-592EC5A3AF2F}" srcId="{7465E0CB-23F6-48E2-ADD3-15E7D4BF2145}" destId="{35821610-4DB6-482C-B297-391F6D788843}" srcOrd="3" destOrd="0" parTransId="{3C54BAE5-40F7-438E-ABD9-38E6C58E9238}" sibTransId="{26E2AD05-FE3A-4AE8-A40C-E32C20A9BAC1}"/>
    <dgm:cxn modelId="{67A0C7FE-C1A5-4396-ADB6-4C6F54757EDE}" type="presOf" srcId="{CA9991AD-EADB-47FC-940F-96FEB0266CE5}" destId="{0BFD7366-8311-46B8-8166-57B7D6609BFB}" srcOrd="0" destOrd="1" presId="urn:microsoft.com/office/officeart/2005/8/layout/vList2"/>
    <dgm:cxn modelId="{A90ED8D7-28BB-4114-A375-17B0B01DDB11}" type="presParOf" srcId="{73E6C79D-9904-4127-AE9A-808FF59E1BF9}" destId="{6F878519-98DB-4FEE-919F-CC84037A1ADF}" srcOrd="0" destOrd="0" presId="urn:microsoft.com/office/officeart/2005/8/layout/vList2"/>
    <dgm:cxn modelId="{EE1FF979-CAB6-4448-ACB3-176C4A804680}" type="presParOf" srcId="{73E6C79D-9904-4127-AE9A-808FF59E1BF9}" destId="{0BFD7366-8311-46B8-8166-57B7D6609BF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r>
            <a:rPr lang="en-US" sz="2800" b="1" dirty="0"/>
            <a:t>Provider Pointers:</a:t>
          </a:r>
          <a:endParaRPr lang="en-US" sz="2800" dirty="0">
            <a:solidFill>
              <a:srgbClr val="F2F2F2"/>
            </a:solidFill>
          </a:endParaRP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008B5C39-0EFE-4E88-BFEE-B6AFB425277F}">
      <dgm:prSet custT="1"/>
      <dgm:spPr/>
      <dgm:t>
        <a:bodyPr/>
        <a:lstStyle/>
        <a:p>
          <a:pPr marL="91440">
            <a:spcBef>
              <a:spcPts val="0"/>
            </a:spcBef>
            <a:spcAft>
              <a:spcPts val="0"/>
            </a:spcAft>
            <a:buFont typeface="Symbol"/>
            <a:buNone/>
          </a:pPr>
          <a:endParaRPr lang="en-US" sz="2000" b="0" dirty="0">
            <a:latin typeface="+mn-lt"/>
          </a:endParaRPr>
        </a:p>
      </dgm:t>
    </dgm:pt>
    <dgm:pt modelId="{99DF5C9A-F36F-410F-B1B4-DEF18AD65487}" type="parTrans" cxnId="{DCF8FB1D-5985-4478-B7AA-B9CF88339CB1}">
      <dgm:prSet/>
      <dgm:spPr/>
      <dgm:t>
        <a:bodyPr/>
        <a:lstStyle/>
        <a:p>
          <a:endParaRPr lang="en-US"/>
        </a:p>
      </dgm:t>
    </dgm:pt>
    <dgm:pt modelId="{6AAE6DF5-09AA-44A9-99E5-D1E1267F3DE5}" type="sibTrans" cxnId="{DCF8FB1D-5985-4478-B7AA-B9CF88339CB1}">
      <dgm:prSet/>
      <dgm:spPr/>
      <dgm:t>
        <a:bodyPr/>
        <a:lstStyle/>
        <a:p>
          <a:endParaRPr lang="en-US"/>
        </a:p>
      </dgm:t>
    </dgm:pt>
    <dgm:pt modelId="{EBBC5DE0-4F27-48D0-A1F7-B9D59EB0AE85}">
      <dgm:prSet custT="1"/>
      <dgm:spPr/>
      <dgm:t>
        <a:bodyPr/>
        <a:lstStyle/>
        <a:p>
          <a:pPr marL="91440">
            <a:spcBef>
              <a:spcPts val="0"/>
            </a:spcBef>
            <a:spcAft>
              <a:spcPts val="0"/>
            </a:spcAft>
            <a:buFont typeface="Symbol"/>
            <a:buChar char="·"/>
          </a:pPr>
          <a:endParaRPr lang="en-US" sz="2000" b="0" dirty="0">
            <a:latin typeface="+mn-lt"/>
          </a:endParaRPr>
        </a:p>
      </dgm:t>
    </dgm:pt>
    <dgm:pt modelId="{C61A5015-F384-4573-A9D6-447B28C92B82}" type="parTrans" cxnId="{88BCDC3A-A39E-418D-BE29-147883A055B3}">
      <dgm:prSet/>
      <dgm:spPr/>
      <dgm:t>
        <a:bodyPr/>
        <a:lstStyle/>
        <a:p>
          <a:endParaRPr lang="en-US"/>
        </a:p>
      </dgm:t>
    </dgm:pt>
    <dgm:pt modelId="{ED6F5E7B-96E8-4B41-8D26-DDEFBCF3A0D4}" type="sibTrans" cxnId="{88BCDC3A-A39E-418D-BE29-147883A055B3}">
      <dgm:prSet/>
      <dgm:spPr/>
      <dgm:t>
        <a:bodyPr/>
        <a:lstStyle/>
        <a:p>
          <a:endParaRPr lang="en-US"/>
        </a:p>
      </dgm:t>
    </dgm:pt>
    <dgm:pt modelId="{CD3776C2-1934-4557-B2A1-69F15057A5A2}">
      <dgm:prSet custT="1"/>
      <dgm:spPr/>
      <dgm:t>
        <a:bodyPr/>
        <a:lstStyle/>
        <a:p>
          <a:pPr marL="0">
            <a:spcBef>
              <a:spcPts val="0"/>
            </a:spcBef>
            <a:spcAft>
              <a:spcPts val="0"/>
            </a:spcAft>
            <a:buFont typeface="Symbol"/>
            <a:buChar char="·"/>
          </a:pPr>
          <a:r>
            <a:rPr lang="en-US" sz="2000" b="0" i="0" u="none" strike="noStrike" baseline="0" dirty="0">
              <a:solidFill>
                <a:srgbClr val="37465E"/>
              </a:solidFill>
              <a:latin typeface="Calibri" panose="020F0502020204030204" pitchFamily="34" charset="0"/>
              <a:cs typeface="Calibri" panose="020F0502020204030204" pitchFamily="34" charset="0"/>
            </a:rPr>
            <a:t>Minnesota Department of Human Services created </a:t>
          </a:r>
          <a:r>
            <a:rPr lang="en-US" sz="2000" b="1" i="0" u="sng" strike="noStrike" baseline="0" dirty="0">
              <a:solidFill>
                <a:srgbClr val="37465E"/>
              </a:solidFill>
              <a:latin typeface="Calibri" panose="020F0502020204030204" pitchFamily="34" charset="0"/>
              <a:cs typeface="Calibri" panose="020F0502020204030204" pitchFamily="34" charset="0"/>
            </a:rPr>
            <a:t>EIDBI transition and/or discharge summary form (DHS-7109A) </a:t>
          </a:r>
          <a:r>
            <a:rPr lang="en-US" sz="2000" b="0" i="0" u="none" strike="noStrike" baseline="0" dirty="0">
              <a:solidFill>
                <a:srgbClr val="37465E"/>
              </a:solidFill>
              <a:latin typeface="Calibri" panose="020F0502020204030204" pitchFamily="34" charset="0"/>
              <a:cs typeface="Calibri" panose="020F0502020204030204" pitchFamily="34" charset="0"/>
            </a:rPr>
            <a:t>based on feedback from stakeholders to support EIDBI provider agencies in notifying the medical review agent and other parties of a transition or discharge from EIDBI services. </a:t>
          </a:r>
          <a:endParaRPr lang="en-US" sz="2000" b="0" dirty="0">
            <a:solidFill>
              <a:srgbClr val="37465E"/>
            </a:solidFill>
            <a:latin typeface="Calibri" panose="020F0502020204030204" pitchFamily="34" charset="0"/>
            <a:cs typeface="Calibri" panose="020F0502020204030204" pitchFamily="34" charset="0"/>
          </a:endParaRPr>
        </a:p>
      </dgm:t>
    </dgm:pt>
    <dgm:pt modelId="{47DF1233-4235-41CD-8394-BCC0B0F8B3A1}" type="parTrans" cxnId="{24333800-0933-42C9-987D-1B6EBC80BE6D}">
      <dgm:prSet/>
      <dgm:spPr/>
      <dgm:t>
        <a:bodyPr/>
        <a:lstStyle/>
        <a:p>
          <a:endParaRPr lang="en-US"/>
        </a:p>
      </dgm:t>
    </dgm:pt>
    <dgm:pt modelId="{82B00B68-B987-439A-A44F-378D2CAB900F}" type="sibTrans" cxnId="{24333800-0933-42C9-987D-1B6EBC80BE6D}">
      <dgm:prSet/>
      <dgm:spPr/>
      <dgm:t>
        <a:bodyPr/>
        <a:lstStyle/>
        <a:p>
          <a:endParaRPr lang="en-US"/>
        </a:p>
      </dgm:t>
    </dgm:pt>
    <dgm:pt modelId="{01D06625-E04D-461D-BF74-BDE1EE218574}">
      <dgm:prSet custT="1"/>
      <dgm:spPr/>
      <dgm:t>
        <a:bodyPr/>
        <a:lstStyle/>
        <a:p>
          <a:pPr marL="0">
            <a:spcBef>
              <a:spcPts val="0"/>
            </a:spcBef>
            <a:spcAft>
              <a:spcPts val="0"/>
            </a:spcAft>
            <a:buClrTx/>
            <a:buSzTx/>
            <a:buFont typeface="Arial" panose="020B0604020202020204" pitchFamily="34" charset="0"/>
            <a:buChar char="•"/>
          </a:pPr>
          <a:r>
            <a:rPr kumimoji="0" lang="en-US" altLang="en-US" sz="2000" b="1" i="0" u="sng" strike="noStrike" cap="none" normalizeH="0" baseline="0" dirty="0">
              <a:ln>
                <a:noFill/>
              </a:ln>
              <a:solidFill>
                <a:srgbClr val="37465E"/>
              </a:solidFill>
              <a:effectLst/>
              <a:latin typeface="Calibri" panose="020F0502020204030204" pitchFamily="34" charset="0"/>
              <a:cs typeface="Calibri" panose="020F0502020204030204" pitchFamily="34" charset="0"/>
            </a:rPr>
            <a:t>Template for location change requests: </a:t>
          </a:r>
          <a:endParaRPr lang="en-US" sz="2000" b="0" dirty="0">
            <a:solidFill>
              <a:srgbClr val="37465E"/>
            </a:solidFill>
            <a:latin typeface="Calibri" panose="020F0502020204030204" pitchFamily="34" charset="0"/>
            <a:cs typeface="Calibri" panose="020F0502020204030204" pitchFamily="34" charset="0"/>
          </a:endParaRPr>
        </a:p>
      </dgm:t>
    </dgm:pt>
    <dgm:pt modelId="{6B2A8E3A-B6A3-43D4-A429-93C385E11B43}" type="parTrans" cxnId="{18C6CC97-C41E-4C64-B888-3EB12C7DC6FA}">
      <dgm:prSet/>
      <dgm:spPr/>
      <dgm:t>
        <a:bodyPr/>
        <a:lstStyle/>
        <a:p>
          <a:endParaRPr lang="en-US"/>
        </a:p>
      </dgm:t>
    </dgm:pt>
    <dgm:pt modelId="{03B129F7-D573-473F-94C3-DBDB95772100}" type="sibTrans" cxnId="{18C6CC97-C41E-4C64-B888-3EB12C7DC6FA}">
      <dgm:prSet/>
      <dgm:spPr/>
      <dgm:t>
        <a:bodyPr/>
        <a:lstStyle/>
        <a:p>
          <a:endParaRPr lang="en-US"/>
        </a:p>
      </dgm:t>
    </dgm:pt>
    <dgm:pt modelId="{2AAD5195-795F-4D9A-95B3-557B71719D6D}">
      <dgm:prSet custT="1"/>
      <dgm:spPr/>
      <dgm:t>
        <a:bodyPr/>
        <a:lstStyle/>
        <a:p>
          <a:pPr marL="0">
            <a:spcBef>
              <a:spcPts val="0"/>
            </a:spcBef>
            <a:spcAft>
              <a:spcPts val="0"/>
            </a:spcAft>
            <a:buFont typeface="Symbol"/>
            <a:buNone/>
          </a:pPr>
          <a:r>
            <a:rPr kumimoji="0" lang="en-US" altLang="en-US" sz="2000" b="0" i="1" u="none" strike="noStrike" cap="none" normalizeH="0" baseline="0" dirty="0">
              <a:ln>
                <a:noFill/>
              </a:ln>
              <a:solidFill>
                <a:srgbClr val="37465E"/>
              </a:solidFill>
              <a:effectLst/>
              <a:latin typeface="Calibri" panose="020F0502020204030204" pitchFamily="34" charset="0"/>
              <a:cs typeface="Calibri" panose="020F0502020204030204" pitchFamily="34" charset="0"/>
            </a:rPr>
            <a:t>“This member moved to our 1234 Street location (NPI # XXXXXXXXXX) from our 5678 Street location (NPI # XXXXXXXXXX) on 04-29-21.  Please see attached ITP (page 2) showing the allocation from XX-XX-XXXX to XX-XX-XXXX for old location and the allocation from XX-XX-XXXX for new location.”</a:t>
          </a:r>
          <a:endParaRPr lang="en-US" sz="2000" dirty="0">
            <a:latin typeface="Calibri" panose="020F0502020204030204" pitchFamily="34" charset="0"/>
            <a:cs typeface="Calibri" panose="020F0502020204030204" pitchFamily="34" charset="0"/>
          </a:endParaRPr>
        </a:p>
      </dgm:t>
    </dgm:pt>
    <dgm:pt modelId="{1188AD1B-A449-4403-97FA-92E9A6AB6D6B}" type="parTrans" cxnId="{468AFFC5-C11A-4342-BEA8-94695508C38F}">
      <dgm:prSet/>
      <dgm:spPr/>
      <dgm:t>
        <a:bodyPr/>
        <a:lstStyle/>
        <a:p>
          <a:endParaRPr lang="en-US"/>
        </a:p>
      </dgm:t>
    </dgm:pt>
    <dgm:pt modelId="{1A613EC9-C043-4BBE-8D72-FC5F6141FA22}" type="sibTrans" cxnId="{468AFFC5-C11A-4342-BEA8-94695508C38F}">
      <dgm:prSet/>
      <dgm:spPr/>
      <dgm:t>
        <a:bodyPr/>
        <a:lstStyle/>
        <a:p>
          <a:endParaRPr lang="en-US"/>
        </a:p>
      </dgm:t>
    </dgm:pt>
    <dgm:pt modelId="{FB949788-A8A5-4588-B796-6970F9502A44}">
      <dgm:prSet custT="1"/>
      <dgm:spPr/>
      <dgm:t>
        <a:bodyPr/>
        <a:lstStyle/>
        <a:p>
          <a:pPr marL="0">
            <a:spcBef>
              <a:spcPts val="0"/>
            </a:spcBef>
            <a:spcAft>
              <a:spcPts val="0"/>
            </a:spcAft>
            <a:buFont typeface="Symbol"/>
            <a:buNone/>
          </a:pPr>
          <a:endParaRPr lang="en-US" sz="2000" b="0" dirty="0">
            <a:solidFill>
              <a:srgbClr val="37465E"/>
            </a:solidFill>
            <a:latin typeface="Calibri" panose="020F0502020204030204" pitchFamily="34" charset="0"/>
            <a:cs typeface="Calibri" panose="020F0502020204030204" pitchFamily="34" charset="0"/>
          </a:endParaRPr>
        </a:p>
      </dgm:t>
    </dgm:pt>
    <dgm:pt modelId="{CC126C5D-B9CF-41E4-B4C8-F49CFD044D45}" type="parTrans" cxnId="{50C5B956-6281-40B7-B9D8-4A1C6C481C58}">
      <dgm:prSet/>
      <dgm:spPr/>
      <dgm:t>
        <a:bodyPr/>
        <a:lstStyle/>
        <a:p>
          <a:endParaRPr lang="en-US"/>
        </a:p>
      </dgm:t>
    </dgm:pt>
    <dgm:pt modelId="{C5FD6597-8522-4405-AACA-E4C00857DDBB}" type="sibTrans" cxnId="{50C5B956-6281-40B7-B9D8-4A1C6C481C58}">
      <dgm:prSet/>
      <dgm:spPr/>
      <dgm:t>
        <a:bodyPr/>
        <a:lstStyle/>
        <a:p>
          <a:endParaRPr lang="en-US"/>
        </a:p>
      </dgm:t>
    </dgm:pt>
    <dgm:pt modelId="{896AC4ED-38B5-443F-A782-3FB89A688D65}">
      <dgm:prSet custT="1"/>
      <dgm:spPr/>
      <dgm:t>
        <a:bodyPr/>
        <a:lstStyle/>
        <a:p>
          <a:pPr marL="0">
            <a:spcBef>
              <a:spcPts val="0"/>
            </a:spcBef>
            <a:spcAft>
              <a:spcPts val="0"/>
            </a:spcAft>
            <a:buFont typeface="Symbol"/>
            <a:buChar char="·"/>
          </a:pPr>
          <a:r>
            <a:rPr lang="en-US" sz="2000" b="0" spc="-55" dirty="0">
              <a:solidFill>
                <a:srgbClr val="37465E"/>
              </a:solidFill>
              <a:latin typeface="Calibri" panose="020F0502020204030204" pitchFamily="34" charset="0"/>
              <a:cs typeface="Calibri" panose="020F0502020204030204" pitchFamily="34" charset="0"/>
            </a:rPr>
            <a:t>Adjustments should be made to an existing case if additional codes or unit modifications are being requested during the </a:t>
          </a:r>
          <a:r>
            <a:rPr lang="en-US" sz="2000" b="0" spc="-65" dirty="0">
              <a:solidFill>
                <a:srgbClr val="37465E"/>
              </a:solidFill>
              <a:latin typeface="Calibri" panose="020F0502020204030204" pitchFamily="34" charset="0"/>
              <a:cs typeface="Calibri" panose="020F0502020204030204" pitchFamily="34" charset="0"/>
            </a:rPr>
            <a:t>same authorization period. Place a note in the Clinical </a:t>
          </a:r>
          <a:r>
            <a:rPr lang="en-US" sz="2000" b="0" spc="-55" dirty="0">
              <a:solidFill>
                <a:srgbClr val="37465E"/>
              </a:solidFill>
              <a:latin typeface="Calibri" panose="020F0502020204030204" pitchFamily="34" charset="0"/>
              <a:cs typeface="Calibri" panose="020F0502020204030204" pitchFamily="34" charset="0"/>
            </a:rPr>
            <a:t>information section on the Request overview page citing the additional codes, requested/adjusted units and the affected date span. </a:t>
          </a:r>
          <a:endParaRPr lang="en-US" sz="2000" b="0" dirty="0">
            <a:solidFill>
              <a:srgbClr val="37465E"/>
            </a:solidFill>
            <a:latin typeface="Calibri" panose="020F0502020204030204" pitchFamily="34" charset="0"/>
            <a:cs typeface="Calibri" panose="020F0502020204030204" pitchFamily="34" charset="0"/>
          </a:endParaRPr>
        </a:p>
      </dgm:t>
    </dgm:pt>
    <dgm:pt modelId="{AD7C8AEF-ED78-4B49-AF88-620D8434BFC9}" type="parTrans" cxnId="{6A019CE2-510E-4B2E-BBEC-37289A3BE352}">
      <dgm:prSet/>
      <dgm:spPr/>
      <dgm:t>
        <a:bodyPr/>
        <a:lstStyle/>
        <a:p>
          <a:endParaRPr lang="en-US"/>
        </a:p>
      </dgm:t>
    </dgm:pt>
    <dgm:pt modelId="{90857241-C28F-4EE1-AB1A-99E3AD6A0A76}" type="sibTrans" cxnId="{6A019CE2-510E-4B2E-BBEC-37289A3BE352}">
      <dgm:prSet/>
      <dgm:spPr/>
      <dgm:t>
        <a:bodyPr/>
        <a:lstStyle/>
        <a:p>
          <a:endParaRPr lang="en-US"/>
        </a:p>
      </dgm:t>
    </dgm:pt>
    <dgm:pt modelId="{D53FBBD6-8FD4-4F5E-99F9-67DA2EC4AE70}">
      <dgm:prSet custT="1"/>
      <dgm:spPr/>
      <dgm:t>
        <a:bodyPr/>
        <a:lstStyle/>
        <a:p>
          <a:pPr marL="0">
            <a:spcBef>
              <a:spcPts val="0"/>
            </a:spcBef>
            <a:spcAft>
              <a:spcPts val="0"/>
            </a:spcAft>
            <a:buFont typeface="Symbol"/>
            <a:buNone/>
          </a:pPr>
          <a:endParaRPr lang="en-US" sz="2000" b="0" dirty="0">
            <a:solidFill>
              <a:srgbClr val="37465E"/>
            </a:solidFill>
            <a:latin typeface="Calibri" panose="020F0502020204030204" pitchFamily="34" charset="0"/>
            <a:cs typeface="Calibri" panose="020F0502020204030204" pitchFamily="34" charset="0"/>
          </a:endParaRPr>
        </a:p>
      </dgm:t>
    </dgm:pt>
    <dgm:pt modelId="{3884806C-7AA2-4A47-8C14-9C147BC783AE}" type="parTrans" cxnId="{D34571C0-8302-403A-9E0B-706AD1AE0F5A}">
      <dgm:prSet/>
      <dgm:spPr/>
      <dgm:t>
        <a:bodyPr/>
        <a:lstStyle/>
        <a:p>
          <a:endParaRPr lang="en-US"/>
        </a:p>
      </dgm:t>
    </dgm:pt>
    <dgm:pt modelId="{74445E38-BBE4-4CF8-B66D-0835C3F6F0A9}" type="sibTrans" cxnId="{D34571C0-8302-403A-9E0B-706AD1AE0F5A}">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75606" custLinFactNeighborX="427" custLinFactNeighborY="-16347">
        <dgm:presLayoutVars>
          <dgm:chMax val="0"/>
          <dgm:bulletEnabled val="1"/>
        </dgm:presLayoutVars>
      </dgm:prSet>
      <dgm:spPr/>
    </dgm:pt>
    <dgm:pt modelId="{0BFD7366-8311-46B8-8166-57B7D6609BFB}" type="pres">
      <dgm:prSet presAssocID="{7465E0CB-23F6-48E2-ADD3-15E7D4BF2145}" presName="childText" presStyleLbl="revTx" presStyleIdx="0" presStyleCnt="1" custScaleY="136819">
        <dgm:presLayoutVars>
          <dgm:bulletEnabled val="1"/>
        </dgm:presLayoutVars>
      </dgm:prSet>
      <dgm:spPr/>
    </dgm:pt>
  </dgm:ptLst>
  <dgm:cxnLst>
    <dgm:cxn modelId="{24333800-0933-42C9-987D-1B6EBC80BE6D}" srcId="{7465E0CB-23F6-48E2-ADD3-15E7D4BF2145}" destId="{CD3776C2-1934-4557-B2A1-69F15057A5A2}" srcOrd="1" destOrd="0" parTransId="{47DF1233-4235-41CD-8394-BCC0B0F8B3A1}" sibTransId="{82B00B68-B987-439A-A44F-378D2CAB900F}"/>
    <dgm:cxn modelId="{DCF8FB1D-5985-4478-B7AA-B9CF88339CB1}" srcId="{7465E0CB-23F6-48E2-ADD3-15E7D4BF2145}" destId="{008B5C39-0EFE-4E88-BFEE-B6AFB425277F}" srcOrd="0" destOrd="0" parTransId="{99DF5C9A-F36F-410F-B1B4-DEF18AD65487}" sibTransId="{6AAE6DF5-09AA-44A9-99E5-D1E1267F3DE5}"/>
    <dgm:cxn modelId="{68F15425-6373-4C6B-873C-9E0C94C9079C}" type="presOf" srcId="{2AAD5195-795F-4D9A-95B3-557B71719D6D}" destId="{0BFD7366-8311-46B8-8166-57B7D6609BFB}" srcOrd="0" destOrd="6" presId="urn:microsoft.com/office/officeart/2005/8/layout/vList2"/>
    <dgm:cxn modelId="{C075EA2D-5FAE-4F9E-B8CA-D68D4AC179CC}" type="presOf" srcId="{7465E0CB-23F6-48E2-ADD3-15E7D4BF2145}" destId="{6F878519-98DB-4FEE-919F-CC84037A1ADF}" srcOrd="0" destOrd="0" presId="urn:microsoft.com/office/officeart/2005/8/layout/vList2"/>
    <dgm:cxn modelId="{E80D283A-5027-4368-B296-0743149E941D}" type="presOf" srcId="{FB949788-A8A5-4588-B796-6970F9502A44}" destId="{0BFD7366-8311-46B8-8166-57B7D6609BFB}" srcOrd="0" destOrd="4" presId="urn:microsoft.com/office/officeart/2005/8/layout/vList2"/>
    <dgm:cxn modelId="{88BCDC3A-A39E-418D-BE29-147883A055B3}" srcId="{7465E0CB-23F6-48E2-ADD3-15E7D4BF2145}" destId="{EBBC5DE0-4F27-48D0-A1F7-B9D59EB0AE85}" srcOrd="7" destOrd="0" parTransId="{C61A5015-F384-4573-A9D6-447B28C92B82}" sibTransId="{ED6F5E7B-96E8-4B41-8D26-DDEFBCF3A0D4}"/>
    <dgm:cxn modelId="{7C5E903B-7868-4A72-90B6-ACEC378C354C}"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304A3B4E-EC6D-4E30-8C5F-41644BF833D7}" type="presOf" srcId="{008B5C39-0EFE-4E88-BFEE-B6AFB425277F}" destId="{0BFD7366-8311-46B8-8166-57B7D6609BFB}" srcOrd="0" destOrd="0" presId="urn:microsoft.com/office/officeart/2005/8/layout/vList2"/>
    <dgm:cxn modelId="{0891CF6E-1A01-4FB5-BCE8-86EA06DA60AC}" type="presOf" srcId="{D53FBBD6-8FD4-4F5E-99F9-67DA2EC4AE70}" destId="{0BFD7366-8311-46B8-8166-57B7D6609BFB}" srcOrd="0" destOrd="2" presId="urn:microsoft.com/office/officeart/2005/8/layout/vList2"/>
    <dgm:cxn modelId="{50C5B956-6281-40B7-B9D8-4A1C6C481C58}" srcId="{7465E0CB-23F6-48E2-ADD3-15E7D4BF2145}" destId="{FB949788-A8A5-4588-B796-6970F9502A44}" srcOrd="4" destOrd="0" parTransId="{CC126C5D-B9CF-41E4-B4C8-F49CFD044D45}" sibTransId="{C5FD6597-8522-4405-AACA-E4C00857DDBB}"/>
    <dgm:cxn modelId="{18C6CC97-C41E-4C64-B888-3EB12C7DC6FA}" srcId="{7465E0CB-23F6-48E2-ADD3-15E7D4BF2145}" destId="{01D06625-E04D-461D-BF74-BDE1EE218574}" srcOrd="5" destOrd="0" parTransId="{6B2A8E3A-B6A3-43D4-A429-93C385E11B43}" sibTransId="{03B129F7-D573-473F-94C3-DBDB95772100}"/>
    <dgm:cxn modelId="{6D486DB5-5E52-452B-A733-873AB5F2409E}" type="presOf" srcId="{01D06625-E04D-461D-BF74-BDE1EE218574}" destId="{0BFD7366-8311-46B8-8166-57B7D6609BFB}" srcOrd="0" destOrd="5" presId="urn:microsoft.com/office/officeart/2005/8/layout/vList2"/>
    <dgm:cxn modelId="{D34571C0-8302-403A-9E0B-706AD1AE0F5A}" srcId="{7465E0CB-23F6-48E2-ADD3-15E7D4BF2145}" destId="{D53FBBD6-8FD4-4F5E-99F9-67DA2EC4AE70}" srcOrd="2" destOrd="0" parTransId="{3884806C-7AA2-4A47-8C14-9C147BC783AE}" sibTransId="{74445E38-BBE4-4CF8-B66D-0835C3F6F0A9}"/>
    <dgm:cxn modelId="{4F8D79C4-2DC3-4867-A601-2ED1853295C3}" type="presOf" srcId="{EBBC5DE0-4F27-48D0-A1F7-B9D59EB0AE85}" destId="{0BFD7366-8311-46B8-8166-57B7D6609BFB}" srcOrd="0" destOrd="7" presId="urn:microsoft.com/office/officeart/2005/8/layout/vList2"/>
    <dgm:cxn modelId="{468AFFC5-C11A-4342-BEA8-94695508C38F}" srcId="{7465E0CB-23F6-48E2-ADD3-15E7D4BF2145}" destId="{2AAD5195-795F-4D9A-95B3-557B71719D6D}" srcOrd="6" destOrd="0" parTransId="{1188AD1B-A449-4403-97FA-92E9A6AB6D6B}" sibTransId="{1A613EC9-C043-4BBE-8D72-FC5F6141FA22}"/>
    <dgm:cxn modelId="{6A019CE2-510E-4B2E-BBEC-37289A3BE352}" srcId="{7465E0CB-23F6-48E2-ADD3-15E7D4BF2145}" destId="{896AC4ED-38B5-443F-A782-3FB89A688D65}" srcOrd="3" destOrd="0" parTransId="{AD7C8AEF-ED78-4B49-AF88-620D8434BFC9}" sibTransId="{90857241-C28F-4EE1-AB1A-99E3AD6A0A76}"/>
    <dgm:cxn modelId="{CD912CE5-9097-4AE3-B922-8DDEEEBA581F}" type="presOf" srcId="{896AC4ED-38B5-443F-A782-3FB89A688D65}" destId="{0BFD7366-8311-46B8-8166-57B7D6609BFB}" srcOrd="0" destOrd="3" presId="urn:microsoft.com/office/officeart/2005/8/layout/vList2"/>
    <dgm:cxn modelId="{9DCA27FA-21A9-4E41-875B-CFA5DE3470DD}" type="presOf" srcId="{CD3776C2-1934-4557-B2A1-69F15057A5A2}" destId="{0BFD7366-8311-46B8-8166-57B7D6609BFB}" srcOrd="0" destOrd="1" presId="urn:microsoft.com/office/officeart/2005/8/layout/vList2"/>
    <dgm:cxn modelId="{A90ED8D7-28BB-4114-A375-17B0B01DDB11}" type="presParOf" srcId="{73E6C79D-9904-4127-AE9A-808FF59E1BF9}" destId="{6F878519-98DB-4FEE-919F-CC84037A1ADF}" srcOrd="0" destOrd="0" presId="urn:microsoft.com/office/officeart/2005/8/layout/vList2"/>
    <dgm:cxn modelId="{EE1FF979-CAB6-4448-ACB3-176C4A804680}" type="presParOf" srcId="{73E6C79D-9904-4127-AE9A-808FF59E1BF9}" destId="{0BFD7366-8311-46B8-8166-57B7D6609BF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ctr"/>
          <a:r>
            <a:rPr lang="en-US" sz="2000" b="1" spc="0" dirty="0">
              <a:solidFill>
                <a:schemeClr val="bg1"/>
              </a:solidFill>
              <a:latin typeface="+mn-lt"/>
            </a:rPr>
            <a:t>Successful completion of setup/login takes you to the Home Page </a:t>
          </a:r>
        </a:p>
        <a:p>
          <a:pPr algn="ctr"/>
          <a:r>
            <a:rPr lang="en-US" sz="2000" b="1" i="1" spc="0" dirty="0">
              <a:solidFill>
                <a:schemeClr val="bg1"/>
              </a:solidFill>
              <a:latin typeface="+mn-lt"/>
            </a:rPr>
            <a:t>Click “New Request” to start your case creation </a:t>
          </a:r>
          <a:endParaRPr lang="en-US" sz="2000" i="1" dirty="0">
            <a:solidFill>
              <a:schemeClr val="bg1"/>
            </a:solidFill>
            <a:latin typeface="+mn-lt"/>
          </a:endParaRP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75606" custLinFactY="-100000" custLinFactNeighborX="-452" custLinFactNeighborY="-123044">
        <dgm:presLayoutVars>
          <dgm:chMax val="0"/>
          <dgm:bulletEnabled val="1"/>
        </dgm:presLayoutVars>
      </dgm:prSet>
      <dgm:spPr/>
    </dgm:pt>
  </dgm:ptLst>
  <dgm:cxnLst>
    <dgm:cxn modelId="{C075EA2D-5FAE-4F9E-B8CA-D68D4AC179CC}" type="presOf" srcId="{7465E0CB-23F6-48E2-ADD3-15E7D4BF2145}" destId="{6F878519-98DB-4FEE-919F-CC84037A1ADF}" srcOrd="0" destOrd="0" presId="urn:microsoft.com/office/officeart/2005/8/layout/vList2"/>
    <dgm:cxn modelId="{7C5E903B-7868-4A72-90B6-ACEC378C354C}"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A90ED8D7-28BB-4114-A375-17B0B01DDB11}"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ctr">
            <a:lnSpc>
              <a:spcPct val="100000"/>
            </a:lnSpc>
            <a:buFont typeface="Symbol"/>
            <a:buChar char="·"/>
          </a:pPr>
          <a:r>
            <a:rPr lang="en-US" sz="2400" b="1" spc="-10" dirty="0">
              <a:solidFill>
                <a:schemeClr val="bg1"/>
              </a:solidFill>
              <a:latin typeface="+mn-lt"/>
            </a:rPr>
            <a:t>Complete member search utilizing the Members Minnesota Medicaid ID # or Last name and Birthdate </a:t>
          </a:r>
          <a:endParaRPr lang="en-US" sz="2400" i="1" dirty="0">
            <a:solidFill>
              <a:schemeClr val="bg1"/>
            </a:solidFill>
            <a:latin typeface="+mn-lt"/>
          </a:endParaRP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75606" custLinFactY="-65390" custLinFactNeighborX="170" custLinFactNeighborY="-100000">
        <dgm:presLayoutVars>
          <dgm:chMax val="0"/>
          <dgm:bulletEnabled val="1"/>
        </dgm:presLayoutVars>
      </dgm:prSet>
      <dgm:spPr/>
    </dgm:pt>
  </dgm:ptLst>
  <dgm:cxnLst>
    <dgm:cxn modelId="{C075EA2D-5FAE-4F9E-B8CA-D68D4AC179CC}" type="presOf" srcId="{7465E0CB-23F6-48E2-ADD3-15E7D4BF2145}" destId="{6F878519-98DB-4FEE-919F-CC84037A1ADF}" srcOrd="0" destOrd="0" presId="urn:microsoft.com/office/officeart/2005/8/layout/vList2"/>
    <dgm:cxn modelId="{7C5E903B-7868-4A72-90B6-ACEC378C354C}"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A90ED8D7-28BB-4114-A375-17B0B01DDB11}"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ctr">
            <a:lnSpc>
              <a:spcPct val="100000"/>
            </a:lnSpc>
          </a:pPr>
          <a:r>
            <a:rPr lang="en-US" sz="2000" b="1" spc="0" dirty="0">
              <a:solidFill>
                <a:schemeClr val="bg1"/>
              </a:solidFill>
              <a:latin typeface="+mn-lt"/>
            </a:rPr>
            <a:t>Upon verification of the members First Name, Last name and Date of Birth, Click “ Select” under the ACTIONS column </a:t>
          </a:r>
          <a:endParaRPr lang="en-US" sz="2000" b="1" i="1" dirty="0">
            <a:solidFill>
              <a:schemeClr val="bg1"/>
            </a:solidFill>
            <a:latin typeface="+mn-lt"/>
          </a:endParaRP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75606" custLinFactY="-65390" custLinFactNeighborX="170" custLinFactNeighborY="-100000">
        <dgm:presLayoutVars>
          <dgm:chMax val="0"/>
          <dgm:bulletEnabled val="1"/>
        </dgm:presLayoutVars>
      </dgm:prSet>
      <dgm:spPr/>
    </dgm:pt>
  </dgm:ptLst>
  <dgm:cxnLst>
    <dgm:cxn modelId="{C075EA2D-5FAE-4F9E-B8CA-D68D4AC179CC}" type="presOf" srcId="{7465E0CB-23F6-48E2-ADD3-15E7D4BF2145}" destId="{6F878519-98DB-4FEE-919F-CC84037A1ADF}" srcOrd="0" destOrd="0" presId="urn:microsoft.com/office/officeart/2005/8/layout/vList2"/>
    <dgm:cxn modelId="{7C5E903B-7868-4A72-90B6-ACEC378C354C}"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A90ED8D7-28BB-4114-A375-17B0B01DDB11}"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A535C5-841D-454D-97BA-66A177B186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65E0CB-23F6-48E2-ADD3-15E7D4BF2145}">
      <dgm:prSet custT="1"/>
      <dgm:spPr/>
      <dgm:t>
        <a:bodyPr/>
        <a:lstStyle/>
        <a:p>
          <a:pPr algn="l">
            <a:lnSpc>
              <a:spcPct val="100000"/>
            </a:lnSpc>
          </a:pPr>
          <a:r>
            <a:rPr lang="en-US" sz="3200" b="1" i="0" dirty="0">
              <a:solidFill>
                <a:schemeClr val="bg1"/>
              </a:solidFill>
              <a:latin typeface="+mn-lt"/>
            </a:rPr>
            <a:t>Click “New Request”</a:t>
          </a:r>
        </a:p>
      </dgm:t>
    </dgm:pt>
    <dgm:pt modelId="{7F60E5F8-9898-4092-A3C1-7F9D789628FB}" type="parTrans" cxnId="{5029656B-31A6-4281-9760-85183C4ABC70}">
      <dgm:prSet/>
      <dgm:spPr/>
      <dgm:t>
        <a:bodyPr/>
        <a:lstStyle/>
        <a:p>
          <a:endParaRPr lang="en-US"/>
        </a:p>
      </dgm:t>
    </dgm:pt>
    <dgm:pt modelId="{61DDAC67-4252-41A6-94A2-240865A5B6DF}" type="sibTrans" cxnId="{5029656B-31A6-4281-9760-85183C4ABC70}">
      <dgm:prSet/>
      <dgm:spPr/>
      <dgm:t>
        <a:bodyPr/>
        <a:lstStyle/>
        <a:p>
          <a:endParaRPr lang="en-US"/>
        </a:p>
      </dgm:t>
    </dgm:pt>
    <dgm:pt modelId="{73E6C79D-9904-4127-AE9A-808FF59E1BF9}" type="pres">
      <dgm:prSet presAssocID="{A3A535C5-841D-454D-97BA-66A177B18628}" presName="linear" presStyleCnt="0">
        <dgm:presLayoutVars>
          <dgm:animLvl val="lvl"/>
          <dgm:resizeHandles val="exact"/>
        </dgm:presLayoutVars>
      </dgm:prSet>
      <dgm:spPr/>
    </dgm:pt>
    <dgm:pt modelId="{6F878519-98DB-4FEE-919F-CC84037A1ADF}" type="pres">
      <dgm:prSet presAssocID="{7465E0CB-23F6-48E2-ADD3-15E7D4BF2145}" presName="parentText" presStyleLbl="node1" presStyleIdx="0" presStyleCnt="1" custScaleY="75606" custLinFactY="-65390" custLinFactNeighborX="170" custLinFactNeighborY="-100000">
        <dgm:presLayoutVars>
          <dgm:chMax val="0"/>
          <dgm:bulletEnabled val="1"/>
        </dgm:presLayoutVars>
      </dgm:prSet>
      <dgm:spPr/>
    </dgm:pt>
  </dgm:ptLst>
  <dgm:cxnLst>
    <dgm:cxn modelId="{C075EA2D-5FAE-4F9E-B8CA-D68D4AC179CC}" type="presOf" srcId="{7465E0CB-23F6-48E2-ADD3-15E7D4BF2145}" destId="{6F878519-98DB-4FEE-919F-CC84037A1ADF}" srcOrd="0" destOrd="0" presId="urn:microsoft.com/office/officeart/2005/8/layout/vList2"/>
    <dgm:cxn modelId="{7C5E903B-7868-4A72-90B6-ACEC378C354C}" type="presOf" srcId="{A3A535C5-841D-454D-97BA-66A177B18628}" destId="{73E6C79D-9904-4127-AE9A-808FF59E1BF9}" srcOrd="0" destOrd="0" presId="urn:microsoft.com/office/officeart/2005/8/layout/vList2"/>
    <dgm:cxn modelId="{5029656B-31A6-4281-9760-85183C4ABC70}" srcId="{A3A535C5-841D-454D-97BA-66A177B18628}" destId="{7465E0CB-23F6-48E2-ADD3-15E7D4BF2145}" srcOrd="0" destOrd="0" parTransId="{7F60E5F8-9898-4092-A3C1-7F9D789628FB}" sibTransId="{61DDAC67-4252-41A6-94A2-240865A5B6DF}"/>
    <dgm:cxn modelId="{A90ED8D7-28BB-4114-A375-17B0B01DDB11}" type="presParOf" srcId="{73E6C79D-9904-4127-AE9A-808FF59E1BF9}" destId="{6F878519-98DB-4FEE-919F-CC84037A1ADF}" srcOrd="0"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B0583-CB77-4031-9E9F-5FD62C6EF034}">
      <dsp:nvSpPr>
        <dsp:cNvPr id="0" name=""/>
        <dsp:cNvSpPr/>
      </dsp:nvSpPr>
      <dsp:spPr>
        <a:xfrm>
          <a:off x="0" y="1851"/>
          <a:ext cx="7780508" cy="52044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Website Address: </a:t>
          </a:r>
          <a:r>
            <a:rPr lang="en-US" sz="2400" b="1" u="sng" kern="1200" dirty="0">
              <a:latin typeface="Calibri" panose="020F0502020204030204" pitchFamily="34" charset="0"/>
              <a:cs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https://mhcp.kepro.com</a:t>
          </a:r>
          <a:endParaRPr lang="en-US" sz="2400" kern="1200" dirty="0">
            <a:latin typeface="Calibri" panose="020F0502020204030204" pitchFamily="34" charset="0"/>
            <a:cs typeface="Calibri" panose="020F0502020204030204" pitchFamily="34" charset="0"/>
          </a:endParaRPr>
        </a:p>
      </dsp:txBody>
      <dsp:txXfrm>
        <a:off x="25406" y="27257"/>
        <a:ext cx="7729696" cy="469632"/>
      </dsp:txXfrm>
    </dsp:sp>
    <dsp:sp modelId="{6D6C4741-6E81-448C-BE3E-D3557B790BFB}">
      <dsp:nvSpPr>
        <dsp:cNvPr id="0" name=""/>
        <dsp:cNvSpPr/>
      </dsp:nvSpPr>
      <dsp:spPr>
        <a:xfrm>
          <a:off x="0" y="522295"/>
          <a:ext cx="7780508" cy="4225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031" tIns="25400" rIns="142240" bIns="25400" numCol="1" spcCol="1270" anchor="t" anchorCtr="0">
          <a:noAutofit/>
        </a:bodyPr>
        <a:lstStyle/>
        <a:p>
          <a:pPr marL="171450" lvl="1" indent="-171450" algn="l" defTabSz="711200">
            <a:lnSpc>
              <a:spcPct val="90000"/>
            </a:lnSpc>
            <a:spcBef>
              <a:spcPct val="0"/>
            </a:spcBef>
            <a:spcAft>
              <a:spcPct val="20000"/>
            </a:spcAft>
            <a:buFont typeface="+mj-lt"/>
            <a:buNone/>
          </a:pPr>
          <a:endParaRPr lang="en-US" sz="1600" b="1" kern="1200" dirty="0"/>
        </a:p>
        <a:p>
          <a:pPr marL="228600" lvl="1" indent="-228600" algn="l" defTabSz="889000">
            <a:lnSpc>
              <a:spcPct val="90000"/>
            </a:lnSpc>
            <a:spcBef>
              <a:spcPct val="0"/>
            </a:spcBef>
            <a:spcAft>
              <a:spcPct val="20000"/>
            </a:spcAft>
            <a:buFont typeface="+mj-lt"/>
            <a:buNone/>
          </a:pPr>
          <a:r>
            <a:rPr lang="en-US" sz="2000" b="1" u="none" kern="1200" dirty="0">
              <a:latin typeface="Calibri" panose="020F0502020204030204" pitchFamily="34" charset="0"/>
              <a:cs typeface="Calibri" panose="020F0502020204030204" pitchFamily="34" charset="0"/>
            </a:rPr>
            <a:t>Select “Atrezzo Login”</a:t>
          </a:r>
        </a:p>
        <a:p>
          <a:pPr marL="171450" lvl="1" indent="-171450" algn="l" defTabSz="800100">
            <a:lnSpc>
              <a:spcPct val="90000"/>
            </a:lnSpc>
            <a:spcBef>
              <a:spcPct val="0"/>
            </a:spcBef>
            <a:spcAft>
              <a:spcPct val="20000"/>
            </a:spcAft>
            <a:buFont typeface="+mj-lt"/>
            <a:buNone/>
          </a:pPr>
          <a:endParaRPr lang="en-US" sz="1800" b="0" kern="1200" dirty="0">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20000"/>
            </a:spcAft>
            <a:buFont typeface="+mj-lt"/>
            <a:buNone/>
          </a:pPr>
          <a:r>
            <a:rPr lang="en-US" sz="2000" b="0" u="sng" kern="1200" dirty="0">
              <a:latin typeface="Calibri" panose="020F0502020204030204" pitchFamily="34" charset="0"/>
              <a:cs typeface="Calibri" panose="020F0502020204030204" pitchFamily="34" charset="0"/>
            </a:rPr>
            <a:t>To Register for the Atrezzo Provider Portal</a:t>
          </a:r>
          <a:r>
            <a:rPr lang="en-US" sz="2000" b="0" kern="1200" dirty="0">
              <a:latin typeface="Calibri" panose="020F0502020204030204" pitchFamily="34" charset="0"/>
              <a:cs typeface="Calibri" panose="020F0502020204030204" pitchFamily="34" charset="0"/>
            </a:rPr>
            <a:t>: </a:t>
          </a:r>
        </a:p>
        <a:p>
          <a:pPr marL="228600" lvl="1" indent="-228600" algn="l" defTabSz="889000">
            <a:lnSpc>
              <a:spcPct val="90000"/>
            </a:lnSpc>
            <a:spcBef>
              <a:spcPct val="0"/>
            </a:spcBef>
            <a:spcAft>
              <a:spcPct val="20000"/>
            </a:spcAft>
            <a:buFont typeface="+mj-lt"/>
            <a:buNone/>
          </a:pPr>
          <a:endParaRPr lang="en-US" sz="2000" b="0" kern="1200" dirty="0">
            <a:latin typeface="Calibri" panose="020F0502020204030204" pitchFamily="34" charset="0"/>
            <a:cs typeface="Calibri" panose="020F0502020204030204" pitchFamily="34" charset="0"/>
          </a:endParaRPr>
        </a:p>
        <a:p>
          <a:pPr marL="457200" lvl="2" indent="-228600" algn="l" defTabSz="889000">
            <a:lnSpc>
              <a:spcPct val="100000"/>
            </a:lnSpc>
            <a:spcBef>
              <a:spcPct val="0"/>
            </a:spcBef>
            <a:spcAft>
              <a:spcPct val="20000"/>
            </a:spcAft>
            <a:buFont typeface="Arial" panose="020B0604020202020204" pitchFamily="34" charset="0"/>
            <a:buChar char="•"/>
          </a:pPr>
          <a:r>
            <a:rPr lang="en-US" sz="2000" b="0" kern="1200" dirty="0">
              <a:latin typeface="Calibri" panose="020F0502020204030204" pitchFamily="34" charset="0"/>
              <a:cs typeface="Calibri" panose="020F0502020204030204" pitchFamily="34" charset="0"/>
            </a:rPr>
            <a:t>Enter your 10-digit National Provider Identifier (NPI) number and Provider Registration Code (DHS PA# located in MN-ITS mailbox)</a:t>
          </a:r>
        </a:p>
        <a:p>
          <a:pPr marL="457200" lvl="2" indent="-228600" algn="l" defTabSz="889000">
            <a:lnSpc>
              <a:spcPct val="100000"/>
            </a:lnSpc>
            <a:spcBef>
              <a:spcPct val="0"/>
            </a:spcBef>
            <a:spcAft>
              <a:spcPct val="20000"/>
            </a:spcAft>
            <a:buFont typeface="Arial" panose="020B0604020202020204" pitchFamily="34" charset="0"/>
            <a:buChar char="•"/>
          </a:pPr>
          <a:r>
            <a:rPr lang="en-US" sz="2000" b="0" kern="1200" dirty="0">
              <a:latin typeface="Calibri" panose="020F0502020204030204" pitchFamily="34" charset="0"/>
              <a:cs typeface="Calibri" panose="020F0502020204030204" pitchFamily="34" charset="0"/>
            </a:rPr>
            <a:t>*The Provider must contact Kepro for the registration code (Kepro #1-866-433-3658)*</a:t>
          </a:r>
        </a:p>
        <a:p>
          <a:pPr marL="457200" lvl="2" indent="-228600" algn="l" defTabSz="889000">
            <a:lnSpc>
              <a:spcPct val="100000"/>
            </a:lnSpc>
            <a:spcBef>
              <a:spcPct val="0"/>
            </a:spcBef>
            <a:spcAft>
              <a:spcPct val="20000"/>
            </a:spcAft>
            <a:buFont typeface="Arial" panose="020B0604020202020204" pitchFamily="34" charset="0"/>
            <a:buChar char="•"/>
          </a:pPr>
          <a:r>
            <a:rPr lang="en-US" sz="2000" b="0" kern="1200" dirty="0">
              <a:latin typeface="Calibri" panose="020F0502020204030204" pitchFamily="34" charset="0"/>
              <a:cs typeface="Calibri" panose="020F0502020204030204" pitchFamily="34" charset="0"/>
            </a:rPr>
            <a:t>Select unique Username/ Password &amp; complete the required user information</a:t>
          </a:r>
        </a:p>
        <a:p>
          <a:pPr marL="171450" lvl="1" indent="-171450" algn="l" defTabSz="800100">
            <a:lnSpc>
              <a:spcPct val="90000"/>
            </a:lnSpc>
            <a:spcBef>
              <a:spcPct val="0"/>
            </a:spcBef>
            <a:spcAft>
              <a:spcPct val="20000"/>
            </a:spcAft>
            <a:buFont typeface="Arial" panose="020B0604020202020204" pitchFamily="34" charset="0"/>
            <a:buChar char="•"/>
          </a:pPr>
          <a:endParaRPr lang="en-US" sz="1800" b="0" kern="1200" dirty="0">
            <a:latin typeface="Calibri" panose="020F0502020204030204" pitchFamily="34" charset="0"/>
            <a:cs typeface="Calibri" panose="020F0502020204030204" pitchFamily="34" charset="0"/>
          </a:endParaRPr>
        </a:p>
      </dsp:txBody>
      <dsp:txXfrm>
        <a:off x="0" y="522295"/>
        <a:ext cx="7780508" cy="42256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0"/>
          <a:ext cx="8942293" cy="9199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b="1" i="0" kern="1200" dirty="0">
              <a:solidFill>
                <a:schemeClr val="bg1"/>
              </a:solidFill>
              <a:latin typeface="+mn-lt"/>
            </a:rPr>
            <a:t>Request type must reflect “OUTPATIENT”</a:t>
          </a:r>
        </a:p>
      </dsp:txBody>
      <dsp:txXfrm>
        <a:off x="44909" y="44909"/>
        <a:ext cx="8852475" cy="8301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0"/>
          <a:ext cx="8942293" cy="13749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200"/>
            </a:spcAft>
            <a:buNone/>
          </a:pPr>
          <a:r>
            <a:rPr lang="en-US" sz="1800" b="1" i="0" kern="1200" dirty="0">
              <a:solidFill>
                <a:schemeClr val="bg1"/>
              </a:solidFill>
              <a:latin typeface="+mn-lt"/>
            </a:rPr>
            <a:t>Member Detail Information will display.</a:t>
          </a:r>
        </a:p>
        <a:p>
          <a:pPr marL="0" lvl="0" indent="0" algn="ctr" defTabSz="800100">
            <a:lnSpc>
              <a:spcPct val="100000"/>
            </a:lnSpc>
            <a:spcBef>
              <a:spcPct val="0"/>
            </a:spcBef>
            <a:spcAft>
              <a:spcPts val="200"/>
            </a:spcAft>
            <a:buNone/>
          </a:pPr>
          <a:r>
            <a:rPr lang="en-US" sz="1800" b="1" i="1" kern="1200" dirty="0">
              <a:solidFill>
                <a:schemeClr val="bg1"/>
              </a:solidFill>
              <a:latin typeface="+mn-lt"/>
            </a:rPr>
            <a:t>Ensure accuracy of the Member’s Name &amp; Medicaid ID prior to proceeding.</a:t>
          </a:r>
        </a:p>
        <a:p>
          <a:pPr marL="0" lvl="0" indent="0" algn="ctr" defTabSz="800100">
            <a:lnSpc>
              <a:spcPct val="100000"/>
            </a:lnSpc>
            <a:spcBef>
              <a:spcPct val="0"/>
            </a:spcBef>
            <a:spcAft>
              <a:spcPts val="200"/>
            </a:spcAft>
            <a:buNone/>
          </a:pPr>
          <a:r>
            <a:rPr lang="en-US" sz="2000" b="1" i="0" kern="1200" dirty="0">
              <a:solidFill>
                <a:schemeClr val="bg1"/>
              </a:solidFill>
              <a:latin typeface="+mn-lt"/>
            </a:rPr>
            <a:t>Once verification is complete, click “Next” to continue.</a:t>
          </a:r>
        </a:p>
      </dsp:txBody>
      <dsp:txXfrm>
        <a:off x="67117" y="67117"/>
        <a:ext cx="8808059" cy="124067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0"/>
          <a:ext cx="8942293" cy="16579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US" sz="1800" i="1" kern="1200" spc="0" dirty="0">
              <a:solidFill>
                <a:schemeClr val="bg1"/>
              </a:solidFill>
              <a:latin typeface="+mn-lt"/>
            </a:rPr>
            <a:t>Requesting Provider information will automatically default to the provider listed in the change context section (Top center of your screen). The requesting provider information can only be changed if you have more than 1 NPI number registered to your Atrezzo Provider portal account. </a:t>
          </a:r>
          <a:endParaRPr lang="en-US" sz="1800" b="1" i="1" kern="1200" dirty="0">
            <a:solidFill>
              <a:schemeClr val="bg1"/>
            </a:solidFill>
            <a:latin typeface="+mn-lt"/>
          </a:endParaRPr>
        </a:p>
      </dsp:txBody>
      <dsp:txXfrm>
        <a:off x="80936" y="80936"/>
        <a:ext cx="8780421" cy="149610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0"/>
          <a:ext cx="8942293" cy="16579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US" sz="1800" kern="1200" spc="0" dirty="0">
              <a:solidFill>
                <a:schemeClr val="bg1"/>
              </a:solidFill>
              <a:latin typeface="+mn-lt"/>
            </a:rPr>
            <a:t>The Servicing provider information will automatically default to reflect the providers name listed in the change context section (Top Center of your screen). If the listed provider is not applicable to the requested authorization click “Find” to complete a provider search. </a:t>
          </a:r>
          <a:endParaRPr lang="en-US" sz="1800" b="1" i="0" kern="1200" dirty="0">
            <a:solidFill>
              <a:schemeClr val="bg1"/>
            </a:solidFill>
            <a:latin typeface="+mn-lt"/>
          </a:endParaRPr>
        </a:p>
      </dsp:txBody>
      <dsp:txXfrm>
        <a:off x="80936" y="80936"/>
        <a:ext cx="8780421" cy="149610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0"/>
          <a:ext cx="8942293" cy="11796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n-US" sz="2000" b="1" kern="1200" spc="0" dirty="0">
              <a:solidFill>
                <a:schemeClr val="bg1"/>
              </a:solidFill>
              <a:latin typeface="+mn-lt"/>
            </a:rPr>
            <a:t>**Attending Physician Section is optional** </a:t>
          </a:r>
          <a:endParaRPr lang="en-US" sz="2000" b="1" i="0" kern="1200" dirty="0">
            <a:solidFill>
              <a:schemeClr val="bg1"/>
            </a:solidFill>
            <a:latin typeface="+mn-lt"/>
          </a:endParaRPr>
        </a:p>
      </dsp:txBody>
      <dsp:txXfrm>
        <a:off x="57586" y="57586"/>
        <a:ext cx="8827121" cy="106447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0"/>
          <a:ext cx="8942293" cy="2032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n-US" sz="2000" kern="1200" spc="0" dirty="0">
              <a:solidFill>
                <a:schemeClr val="bg1"/>
              </a:solidFill>
              <a:latin typeface="+mn-lt"/>
            </a:rPr>
            <a:t>Select the applicable service type from the drop-down listing (Selection of the incorrect service type may adversely affect case review) </a:t>
          </a:r>
        </a:p>
        <a:p>
          <a:pPr marL="0" lvl="0" indent="0" algn="l" defTabSz="889000">
            <a:lnSpc>
              <a:spcPct val="100000"/>
            </a:lnSpc>
            <a:spcBef>
              <a:spcPct val="0"/>
            </a:spcBef>
            <a:spcAft>
              <a:spcPts val="0"/>
            </a:spcAft>
            <a:buNone/>
          </a:pPr>
          <a:r>
            <a:rPr lang="en-US" sz="2000" b="1" i="0" kern="1200" spc="0" dirty="0">
              <a:solidFill>
                <a:schemeClr val="bg1"/>
              </a:solidFill>
              <a:latin typeface="+mn-lt"/>
            </a:rPr>
            <a:t>	</a:t>
          </a:r>
          <a:r>
            <a:rPr lang="en-US" sz="2000" kern="1200" spc="-5" dirty="0">
              <a:solidFill>
                <a:schemeClr val="bg1"/>
              </a:solidFill>
              <a:latin typeface="+mn-lt"/>
            </a:rPr>
            <a:t>EIDBI= 048-EIDBI &amp; </a:t>
          </a:r>
          <a:r>
            <a:rPr lang="en-US" sz="2000" kern="1200" spc="-10" dirty="0">
              <a:solidFill>
                <a:schemeClr val="bg1"/>
              </a:solidFill>
              <a:latin typeface="Arial" panose="02020603050405020304" pitchFamily="2"/>
            </a:rPr>
            <a:t>CMDE= 048a-CMDE </a:t>
          </a:r>
          <a:endParaRPr lang="en-US" sz="2000" kern="1200" spc="-5" dirty="0">
            <a:solidFill>
              <a:schemeClr val="bg1"/>
            </a:solidFill>
            <a:latin typeface="+mn-lt"/>
          </a:endParaRPr>
        </a:p>
        <a:p>
          <a:pPr marL="0" lvl="0" indent="0" algn="l" defTabSz="889000">
            <a:lnSpc>
              <a:spcPct val="100000"/>
            </a:lnSpc>
            <a:spcBef>
              <a:spcPct val="0"/>
            </a:spcBef>
            <a:spcAft>
              <a:spcPts val="0"/>
            </a:spcAft>
            <a:buFont typeface="Symbol"/>
            <a:buNone/>
          </a:pPr>
          <a:r>
            <a:rPr lang="en-US" sz="2000" kern="1200" spc="0" dirty="0">
              <a:solidFill>
                <a:schemeClr val="bg1"/>
              </a:solidFill>
              <a:latin typeface="+mn-lt"/>
            </a:rPr>
            <a:t>	Request Type= Prior Auth </a:t>
          </a:r>
        </a:p>
        <a:p>
          <a:pPr marL="0" lvl="0" indent="0" algn="l" defTabSz="889000">
            <a:lnSpc>
              <a:spcPct val="100000"/>
            </a:lnSpc>
            <a:spcBef>
              <a:spcPct val="0"/>
            </a:spcBef>
            <a:spcAft>
              <a:spcPts val="0"/>
            </a:spcAft>
            <a:buFont typeface="Symbol"/>
            <a:buNone/>
          </a:pPr>
          <a:r>
            <a:rPr lang="en-US" sz="2000" kern="1200" spc="0" dirty="0">
              <a:solidFill>
                <a:schemeClr val="bg1"/>
              </a:solidFill>
              <a:latin typeface="+mn-lt"/>
            </a:rPr>
            <a:t>	FIPS Code= Does not apply (Leave option blank) </a:t>
          </a:r>
          <a:endParaRPr lang="en-US" sz="2000" b="1" i="0" kern="1200" dirty="0">
            <a:solidFill>
              <a:schemeClr val="bg1"/>
            </a:solidFill>
            <a:latin typeface="+mn-lt"/>
          </a:endParaRPr>
        </a:p>
      </dsp:txBody>
      <dsp:txXfrm>
        <a:off x="99225" y="99225"/>
        <a:ext cx="8743843" cy="183417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42672"/>
          <a:ext cx="8942293" cy="875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sz="2400" b="1" kern="1200" spc="0" dirty="0">
              <a:solidFill>
                <a:schemeClr val="bg1"/>
              </a:solidFill>
              <a:latin typeface="+mn-lt"/>
            </a:rPr>
            <a:t>Click “ Find” to complete Procedure code search. </a:t>
          </a:r>
        </a:p>
      </dsp:txBody>
      <dsp:txXfrm>
        <a:off x="42728" y="85400"/>
        <a:ext cx="8856837" cy="78982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770C0-A942-4745-93D4-BE8EAFF97B44}">
      <dsp:nvSpPr>
        <dsp:cNvPr id="0" name=""/>
        <dsp:cNvSpPr/>
      </dsp:nvSpPr>
      <dsp:spPr>
        <a:xfrm>
          <a:off x="0" y="359345"/>
          <a:ext cx="9051639" cy="2167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u="sng" kern="1200" dirty="0">
              <a:solidFill>
                <a:srgbClr val="37465E"/>
              </a:solidFill>
            </a:rPr>
            <a:t>Procedure codes: </a:t>
          </a:r>
        </a:p>
        <a:p>
          <a:pPr marL="0" lvl="0" indent="0" algn="l" defTabSz="1244600">
            <a:lnSpc>
              <a:spcPct val="90000"/>
            </a:lnSpc>
            <a:spcBef>
              <a:spcPct val="0"/>
            </a:spcBef>
            <a:spcAft>
              <a:spcPct val="35000"/>
            </a:spcAft>
            <a:buNone/>
          </a:pPr>
          <a:r>
            <a:rPr lang="en-US" sz="1400" b="1" kern="1200" dirty="0">
              <a:solidFill>
                <a:srgbClr val="37465E"/>
              </a:solidFill>
            </a:rPr>
            <a:t>CMDE Procedure code: 97151 only</a:t>
          </a:r>
        </a:p>
        <a:p>
          <a:pPr marL="0" lvl="0" indent="0" algn="l" defTabSz="1244600">
            <a:lnSpc>
              <a:spcPct val="90000"/>
            </a:lnSpc>
            <a:spcBef>
              <a:spcPct val="0"/>
            </a:spcBef>
            <a:spcAft>
              <a:spcPct val="35000"/>
            </a:spcAft>
            <a:buNone/>
          </a:pPr>
          <a:r>
            <a:rPr lang="en-US" sz="1400" b="1" kern="1200" dirty="0">
              <a:solidFill>
                <a:srgbClr val="37465E"/>
              </a:solidFill>
            </a:rPr>
            <a:t>ITP/EIDBI Procedure codes: 97153, 97154, 97155, 97156, 97157, H0032 and H0046</a:t>
          </a:r>
        </a:p>
        <a:p>
          <a:pPr marL="0" lvl="0" indent="0" algn="l" defTabSz="1244600">
            <a:lnSpc>
              <a:spcPct val="90000"/>
            </a:lnSpc>
            <a:spcBef>
              <a:spcPct val="0"/>
            </a:spcBef>
            <a:spcAft>
              <a:spcPct val="35000"/>
            </a:spcAft>
            <a:buNone/>
          </a:pPr>
          <a:r>
            <a:rPr lang="en-US" sz="1400" b="1" kern="1200" dirty="0"/>
            <a:t>Click “Select” under the Actions column which places the preferred code on the case entry.  </a:t>
          </a:r>
        </a:p>
        <a:p>
          <a:pPr marL="0" lvl="0" indent="0" algn="l" defTabSz="1244600">
            <a:lnSpc>
              <a:spcPct val="90000"/>
            </a:lnSpc>
            <a:spcBef>
              <a:spcPct val="0"/>
            </a:spcBef>
            <a:spcAft>
              <a:spcPct val="35000"/>
            </a:spcAft>
            <a:buNone/>
          </a:pPr>
          <a:r>
            <a:rPr lang="en-US" sz="1400" b="1" kern="1200" dirty="0"/>
            <a:t>Code usage should be specific to what is being requested on the treatment plan.</a:t>
          </a:r>
          <a:endParaRPr lang="en-US" sz="3200" b="1" kern="1200" dirty="0">
            <a:solidFill>
              <a:srgbClr val="37465E"/>
            </a:solidFill>
          </a:endParaRPr>
        </a:p>
      </dsp:txBody>
      <dsp:txXfrm>
        <a:off x="105805" y="465150"/>
        <a:ext cx="8840029" cy="195581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0"/>
          <a:ext cx="8942293" cy="26796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ts val="0"/>
            </a:spcAft>
            <a:buFont typeface="Symbol"/>
            <a:buNone/>
          </a:pPr>
          <a:r>
            <a:rPr lang="en-US" sz="1800" kern="1200" spc="-30" dirty="0">
              <a:solidFill>
                <a:schemeClr val="bg1"/>
              </a:solidFill>
              <a:latin typeface="+mn-lt"/>
            </a:rPr>
            <a:t>       Enter the requested date span utilizing the calendar dropdowns </a:t>
          </a:r>
        </a:p>
        <a:p>
          <a:pPr marL="0" lvl="0" indent="0" algn="l" defTabSz="800100">
            <a:lnSpc>
              <a:spcPct val="100000"/>
            </a:lnSpc>
            <a:spcBef>
              <a:spcPct val="0"/>
            </a:spcBef>
            <a:spcAft>
              <a:spcPts val="0"/>
            </a:spcAft>
            <a:buFont typeface="Symbol"/>
            <a:buNone/>
          </a:pPr>
          <a:r>
            <a:rPr lang="en-US" sz="1800" kern="1200" dirty="0">
              <a:solidFill>
                <a:schemeClr val="bg1"/>
              </a:solidFill>
              <a:latin typeface="+mn-lt"/>
            </a:rPr>
            <a:t>            </a:t>
          </a:r>
          <a:r>
            <a:rPr lang="en-US" sz="1600" kern="1200" dirty="0">
              <a:solidFill>
                <a:schemeClr val="bg1"/>
              </a:solidFill>
              <a:latin typeface="+mn-lt"/>
            </a:rPr>
            <a:t>Effective 10/1/2020: EIDBI requested dates of services cannot exceed 180 days</a:t>
          </a:r>
        </a:p>
        <a:p>
          <a:pPr marL="0" lvl="0" indent="0" algn="l" defTabSz="800100">
            <a:lnSpc>
              <a:spcPct val="100000"/>
            </a:lnSpc>
            <a:spcBef>
              <a:spcPct val="0"/>
            </a:spcBef>
            <a:spcAft>
              <a:spcPts val="0"/>
            </a:spcAft>
            <a:buFont typeface="Symbol"/>
            <a:buNone/>
          </a:pPr>
          <a:r>
            <a:rPr lang="en-US" sz="1800" kern="1200" spc="-30" dirty="0">
              <a:solidFill>
                <a:schemeClr val="bg1"/>
              </a:solidFill>
              <a:latin typeface="+mn-lt"/>
            </a:rPr>
            <a:t>       Enter the quantity (Frequency = Units). Please enter the total units requested 	for that date range. </a:t>
          </a:r>
        </a:p>
        <a:p>
          <a:pPr marL="0" lvl="0" indent="0" algn="l" defTabSz="800100">
            <a:lnSpc>
              <a:spcPct val="100000"/>
            </a:lnSpc>
            <a:spcBef>
              <a:spcPct val="0"/>
            </a:spcBef>
            <a:spcAft>
              <a:spcPts val="0"/>
            </a:spcAft>
            <a:buFont typeface="Symbol"/>
            <a:buNone/>
          </a:pPr>
          <a:r>
            <a:rPr lang="en-US" sz="1800" kern="1200" spc="-30" dirty="0">
              <a:solidFill>
                <a:schemeClr val="bg1"/>
              </a:solidFill>
              <a:latin typeface="+mn-lt"/>
            </a:rPr>
            <a:t>       Select the applicable modifier from the drop-down listing (UB Modifier)	</a:t>
          </a:r>
        </a:p>
        <a:p>
          <a:pPr marL="0" lvl="0" indent="0" algn="l" defTabSz="800100">
            <a:lnSpc>
              <a:spcPct val="100000"/>
            </a:lnSpc>
            <a:spcBef>
              <a:spcPct val="0"/>
            </a:spcBef>
            <a:spcAft>
              <a:spcPts val="0"/>
            </a:spcAft>
            <a:buFont typeface="Symbol"/>
            <a:buNone/>
          </a:pPr>
          <a:r>
            <a:rPr lang="en-US" sz="1800" kern="1200" spc="0" dirty="0">
              <a:solidFill>
                <a:schemeClr val="bg1"/>
              </a:solidFill>
              <a:latin typeface="+mn-lt"/>
            </a:rPr>
            <a:t>      Request containing more than 1 procedure code requires you to repeat the 	above steps </a:t>
          </a:r>
          <a:endParaRPr lang="en-US" sz="1800" b="1" kern="1200" spc="0" dirty="0">
            <a:solidFill>
              <a:schemeClr val="bg1"/>
            </a:solidFill>
            <a:latin typeface="+mn-lt"/>
          </a:endParaRPr>
        </a:p>
      </dsp:txBody>
      <dsp:txXfrm>
        <a:off x="130808" y="130808"/>
        <a:ext cx="8680677" cy="241800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0"/>
          <a:ext cx="8942293" cy="1227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Font typeface="Symbol"/>
            <a:buNone/>
          </a:pPr>
          <a:r>
            <a:rPr lang="en-US" sz="2800" b="1" kern="1200" spc="0" dirty="0">
              <a:solidFill>
                <a:schemeClr val="bg1"/>
              </a:solidFill>
              <a:latin typeface="+mn-lt"/>
            </a:rPr>
            <a:t>Enter the Diagnosis code by clicking “Find”</a:t>
          </a:r>
        </a:p>
        <a:p>
          <a:pPr marL="0" lvl="0" indent="0" algn="ctr" defTabSz="1244600">
            <a:lnSpc>
              <a:spcPct val="100000"/>
            </a:lnSpc>
            <a:spcBef>
              <a:spcPct val="0"/>
            </a:spcBef>
            <a:spcAft>
              <a:spcPts val="0"/>
            </a:spcAft>
            <a:buFont typeface="Symbol"/>
            <a:buNone/>
          </a:pPr>
          <a:r>
            <a:rPr lang="en-US" sz="2000" i="1" kern="1200" spc="0" dirty="0">
              <a:solidFill>
                <a:schemeClr val="bg1"/>
              </a:solidFill>
              <a:latin typeface="+mn-lt"/>
            </a:rPr>
            <a:t>Recommendation: Complete Diagnosis Code Search utilizing the Diagnosis Code versus the code description to reduce search results </a:t>
          </a:r>
          <a:endParaRPr lang="en-US" sz="2000" b="1" i="1" kern="1200" spc="0" dirty="0">
            <a:solidFill>
              <a:schemeClr val="bg1"/>
            </a:solidFill>
            <a:latin typeface="+mn-lt"/>
          </a:endParaRPr>
        </a:p>
      </dsp:txBody>
      <dsp:txXfrm>
        <a:off x="59916" y="59916"/>
        <a:ext cx="8822461" cy="11075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0"/>
          <a:ext cx="8942293" cy="20312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b="1" kern="1200" spc="0" dirty="0">
            <a:solidFill>
              <a:schemeClr val="bg1"/>
            </a:solidFill>
            <a:latin typeface="+mn-lt"/>
          </a:endParaRPr>
        </a:p>
        <a:p>
          <a:pPr marL="0" lvl="0" indent="0" algn="ctr" defTabSz="889000">
            <a:lnSpc>
              <a:spcPct val="90000"/>
            </a:lnSpc>
            <a:spcBef>
              <a:spcPct val="0"/>
            </a:spcBef>
            <a:spcAft>
              <a:spcPct val="35000"/>
            </a:spcAft>
            <a:buNone/>
          </a:pPr>
          <a:r>
            <a:rPr lang="en-US" sz="2000" b="1" kern="1200" spc="0" dirty="0">
              <a:solidFill>
                <a:schemeClr val="bg1"/>
              </a:solidFill>
              <a:latin typeface="+mn-lt"/>
            </a:rPr>
            <a:t>Enter the username and password. Then select login or for new users click on the “Register here” option. Successful completion of setup/login takes you to the Home Page </a:t>
          </a:r>
        </a:p>
        <a:p>
          <a:pPr marL="0" lvl="0" indent="0" algn="ctr" defTabSz="889000">
            <a:lnSpc>
              <a:spcPct val="90000"/>
            </a:lnSpc>
            <a:spcBef>
              <a:spcPct val="0"/>
            </a:spcBef>
            <a:spcAft>
              <a:spcPct val="35000"/>
            </a:spcAft>
            <a:buNone/>
          </a:pPr>
          <a:r>
            <a:rPr lang="en-US" sz="2000" b="1" i="1" kern="1200" spc="0" dirty="0">
              <a:solidFill>
                <a:schemeClr val="bg1"/>
              </a:solidFill>
              <a:latin typeface="+mn-lt"/>
            </a:rPr>
            <a:t> </a:t>
          </a:r>
          <a:endParaRPr lang="en-US" sz="2000" i="1" kern="1200" dirty="0">
            <a:solidFill>
              <a:schemeClr val="bg1"/>
            </a:solidFill>
            <a:latin typeface="+mn-lt"/>
          </a:endParaRPr>
        </a:p>
      </dsp:txBody>
      <dsp:txXfrm>
        <a:off x="99157" y="99157"/>
        <a:ext cx="8743979" cy="183292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0"/>
          <a:ext cx="8942293" cy="20509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ts val="0"/>
            </a:spcAft>
            <a:buFont typeface="Symbol"/>
            <a:buNone/>
          </a:pPr>
          <a:r>
            <a:rPr lang="en-US" sz="2000" b="1" kern="1200" spc="0" dirty="0">
              <a:solidFill>
                <a:schemeClr val="bg1"/>
              </a:solidFill>
              <a:latin typeface="+mn-lt"/>
            </a:rPr>
            <a:t>	</a:t>
          </a:r>
          <a:r>
            <a:rPr lang="en-US" sz="2000" b="0" kern="1200" spc="0" dirty="0">
              <a:solidFill>
                <a:schemeClr val="bg1"/>
              </a:solidFill>
              <a:latin typeface="+mn-lt"/>
            </a:rPr>
            <a:t>The first diagnosis code entered is automatically deemed as 	the primary diagnosis. </a:t>
          </a:r>
        </a:p>
        <a:p>
          <a:pPr marL="0" lvl="0" indent="0" algn="l" defTabSz="889000">
            <a:lnSpc>
              <a:spcPct val="100000"/>
            </a:lnSpc>
            <a:spcBef>
              <a:spcPct val="0"/>
            </a:spcBef>
            <a:spcAft>
              <a:spcPts val="0"/>
            </a:spcAft>
            <a:buFont typeface="Symbol"/>
            <a:buNone/>
          </a:pPr>
          <a:r>
            <a:rPr lang="en-US" sz="2000" b="0" kern="1200" spc="0" dirty="0">
              <a:solidFill>
                <a:schemeClr val="bg1"/>
              </a:solidFill>
              <a:latin typeface="+mn-lt"/>
            </a:rPr>
            <a:t>	Entering more than 1 diagnosis code requires repeating the 	above steps</a:t>
          </a:r>
        </a:p>
      </dsp:txBody>
      <dsp:txXfrm>
        <a:off x="100119" y="100119"/>
        <a:ext cx="8742055" cy="185070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0"/>
          <a:ext cx="8942293" cy="26463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ts val="0"/>
            </a:spcAft>
            <a:buFont typeface="Symbol"/>
            <a:buNone/>
          </a:pPr>
          <a:r>
            <a:rPr lang="en-US" sz="2000" b="0" kern="1200" spc="0" dirty="0">
              <a:solidFill>
                <a:schemeClr val="bg1"/>
              </a:solidFill>
              <a:latin typeface="+mn-lt"/>
            </a:rPr>
            <a:t>	</a:t>
          </a:r>
          <a:r>
            <a:rPr lang="en-US" sz="2000" b="0" kern="1200" dirty="0">
              <a:solidFill>
                <a:schemeClr val="bg1"/>
              </a:solidFill>
              <a:latin typeface="+mn-lt"/>
            </a:rPr>
            <a:t>Insert case specific details into this area for reviewers' attention</a:t>
          </a:r>
          <a:r>
            <a:rPr lang="en-US" sz="2000" b="0" kern="1200" spc="0" dirty="0">
              <a:solidFill>
                <a:schemeClr val="bg1"/>
              </a:solidFill>
              <a:latin typeface="+mn-lt"/>
            </a:rPr>
            <a:t> 	(i.e., change requests, noting documents uploaded, etc.)	</a:t>
          </a:r>
        </a:p>
        <a:p>
          <a:pPr marL="0" lvl="0" indent="0" algn="l" defTabSz="889000">
            <a:lnSpc>
              <a:spcPct val="100000"/>
            </a:lnSpc>
            <a:spcBef>
              <a:spcPct val="0"/>
            </a:spcBef>
            <a:spcAft>
              <a:spcPts val="0"/>
            </a:spcAft>
            <a:buFont typeface="Symbol"/>
            <a:buNone/>
          </a:pPr>
          <a:r>
            <a:rPr lang="en-US" sz="2000" b="0" kern="1200" dirty="0">
              <a:solidFill>
                <a:schemeClr val="bg1"/>
              </a:solidFill>
              <a:latin typeface="+mn-lt"/>
            </a:rPr>
            <a:t>	Please note this is a medical record and subject to audit. Please 	be mindful of this fact when entering communications.</a:t>
          </a:r>
        </a:p>
        <a:p>
          <a:pPr marL="0" lvl="0" indent="0" algn="l" defTabSz="889000">
            <a:lnSpc>
              <a:spcPct val="100000"/>
            </a:lnSpc>
            <a:spcBef>
              <a:spcPct val="0"/>
            </a:spcBef>
            <a:spcAft>
              <a:spcPts val="0"/>
            </a:spcAft>
            <a:buFont typeface="Symbol"/>
            <a:buNone/>
          </a:pPr>
          <a:r>
            <a:rPr lang="en-US" sz="2000" b="0" kern="1200" dirty="0">
              <a:solidFill>
                <a:schemeClr val="bg1"/>
              </a:solidFill>
              <a:latin typeface="+mn-lt"/>
            </a:rPr>
            <a:t>	Please do not use this area to submit inquiries as to the case 	status, instead refer to the case overview for status details</a:t>
          </a:r>
          <a:endParaRPr lang="en-US" sz="2000" b="0" kern="1200" spc="0" dirty="0">
            <a:solidFill>
              <a:schemeClr val="bg1"/>
            </a:solidFill>
            <a:latin typeface="+mn-lt"/>
          </a:endParaRPr>
        </a:p>
      </dsp:txBody>
      <dsp:txXfrm>
        <a:off x="129185" y="129185"/>
        <a:ext cx="8683923" cy="238800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C74A7-63AA-426D-B2AB-CDB34779373F}">
      <dsp:nvSpPr>
        <dsp:cNvPr id="0" name=""/>
        <dsp:cNvSpPr/>
      </dsp:nvSpPr>
      <dsp:spPr>
        <a:xfrm>
          <a:off x="0" y="385"/>
          <a:ext cx="6713552" cy="56628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Provider Pointers:</a:t>
          </a:r>
        </a:p>
      </dsp:txBody>
      <dsp:txXfrm>
        <a:off x="27644" y="28029"/>
        <a:ext cx="6658264" cy="510992"/>
      </dsp:txXfrm>
    </dsp:sp>
    <dsp:sp modelId="{77612A27-669C-47EA-ABAF-D42976E2E9EF}">
      <dsp:nvSpPr>
        <dsp:cNvPr id="0" name=""/>
        <dsp:cNvSpPr/>
      </dsp:nvSpPr>
      <dsp:spPr>
        <a:xfrm>
          <a:off x="0" y="566665"/>
          <a:ext cx="6713552" cy="3552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155" tIns="27940" rIns="156464" bIns="27940" numCol="1" spcCol="1270" anchor="t" anchorCtr="0">
          <a:noAutofit/>
        </a:bodyPr>
        <a:lstStyle/>
        <a:p>
          <a:pPr marL="171450" lvl="1" indent="-171450" algn="l" defTabSz="755650">
            <a:lnSpc>
              <a:spcPct val="90000"/>
            </a:lnSpc>
            <a:spcBef>
              <a:spcPct val="0"/>
            </a:spcBef>
            <a:spcAft>
              <a:spcPct val="20000"/>
            </a:spcAft>
            <a:buFont typeface="Arial" panose="020B0604020202020204" pitchFamily="34" charset="0"/>
            <a:buChar char="•"/>
          </a:pPr>
          <a:endParaRPr lang="en-US" sz="1700" b="1" kern="1200">
            <a:latin typeface="+mn-lt"/>
          </a:endParaRPr>
        </a:p>
        <a:p>
          <a:pPr marL="171450" lvl="1" indent="-171450" algn="l" defTabSz="755650">
            <a:lnSpc>
              <a:spcPct val="90000"/>
            </a:lnSpc>
            <a:spcBef>
              <a:spcPct val="0"/>
            </a:spcBef>
            <a:spcAft>
              <a:spcPct val="20000"/>
            </a:spcAft>
            <a:buFont typeface="Arial" panose="020B0604020202020204" pitchFamily="34" charset="0"/>
            <a:buChar char="•"/>
          </a:pPr>
          <a:r>
            <a:rPr lang="en-US" sz="1700" kern="1200" spc="0">
              <a:latin typeface="+mn-lt"/>
            </a:rPr>
            <a:t>Any one document must be less than 4 MB. There is no limit to the total size of all the documents, so long as each individual document is less than 4 MB. </a:t>
          </a:r>
          <a:endParaRPr lang="en-US" sz="1700" b="1" kern="1200">
            <a:latin typeface="+mn-lt"/>
          </a:endParaRPr>
        </a:p>
        <a:p>
          <a:pPr marL="171450" lvl="1" indent="-171450" algn="l" defTabSz="755650">
            <a:lnSpc>
              <a:spcPct val="90000"/>
            </a:lnSpc>
            <a:spcBef>
              <a:spcPct val="0"/>
            </a:spcBef>
            <a:spcAft>
              <a:spcPct val="20000"/>
            </a:spcAft>
            <a:buChar char="•"/>
          </a:pPr>
          <a:r>
            <a:rPr lang="en-US" sz="1700" kern="1200" spc="0">
              <a:latin typeface="+mn-lt"/>
            </a:rPr>
            <a:t>If the document size exceeds 4 MB, compress the file</a:t>
          </a:r>
          <a:endParaRPr lang="en-US" sz="1700" b="1" kern="1200">
            <a:latin typeface="+mn-lt"/>
          </a:endParaRPr>
        </a:p>
        <a:p>
          <a:pPr marL="342900" lvl="2" indent="-171450" algn="l" defTabSz="755650">
            <a:lnSpc>
              <a:spcPct val="90000"/>
            </a:lnSpc>
            <a:spcBef>
              <a:spcPct val="0"/>
            </a:spcBef>
            <a:spcAft>
              <a:spcPct val="20000"/>
            </a:spcAft>
            <a:buChar char="•"/>
          </a:pPr>
          <a:r>
            <a:rPr lang="en-US" sz="1700" kern="1200" spc="0" dirty="0">
              <a:latin typeface="+mn-lt"/>
            </a:rPr>
            <a:t>Instructional information regarding file compression depends on your individual program settings. Consult your IT representative within your facility for assistance. OR</a:t>
          </a:r>
          <a:endParaRPr lang="en-US" sz="1700" b="1" kern="1200" dirty="0">
            <a:latin typeface="+mn-lt"/>
          </a:endParaRPr>
        </a:p>
        <a:p>
          <a:pPr marL="342900" lvl="2" indent="-171450" algn="l" defTabSz="755650">
            <a:lnSpc>
              <a:spcPct val="90000"/>
            </a:lnSpc>
            <a:spcBef>
              <a:spcPct val="0"/>
            </a:spcBef>
            <a:spcAft>
              <a:spcPct val="20000"/>
            </a:spcAft>
            <a:buChar char="•"/>
          </a:pPr>
          <a:r>
            <a:rPr lang="en-US" sz="1700" kern="1200" spc="0">
              <a:latin typeface="+mn-lt"/>
            </a:rPr>
            <a:t>Split your document into two separate files to meet the maximum size limit. </a:t>
          </a:r>
        </a:p>
        <a:p>
          <a:pPr marL="171450" lvl="1" indent="-171450" algn="l" defTabSz="755650">
            <a:lnSpc>
              <a:spcPct val="90000"/>
            </a:lnSpc>
            <a:spcBef>
              <a:spcPct val="0"/>
            </a:spcBef>
            <a:spcAft>
              <a:spcPct val="20000"/>
            </a:spcAft>
            <a:buFont typeface="Symbol"/>
            <a:buChar char="·"/>
          </a:pPr>
          <a:r>
            <a:rPr lang="en-US" sz="1700" kern="1200" spc="0" dirty="0">
              <a:latin typeface="+mn-lt"/>
            </a:rPr>
            <a:t>Atrezzo accepts files with the following extensions:  PDF, DOCX, XLS, GIF, TIF, TXT, XLSX, JPG, DOC, RTF, BMP, JPEG</a:t>
          </a:r>
        </a:p>
      </dsp:txBody>
      <dsp:txXfrm>
        <a:off x="0" y="566665"/>
        <a:ext cx="6713552" cy="355212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1128"/>
          <a:ext cx="8942293" cy="11548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Font typeface="Symbol"/>
            <a:buNone/>
          </a:pPr>
          <a:r>
            <a:rPr lang="en-US" sz="1800" b="1" i="1" kern="1200" spc="0" dirty="0">
              <a:solidFill>
                <a:schemeClr val="bg1"/>
              </a:solidFill>
              <a:latin typeface="+mn-lt"/>
            </a:rPr>
            <a:t>The Questionnaire is not applicable to CMDE/EIDBI, please skip this step</a:t>
          </a:r>
          <a:r>
            <a:rPr lang="en-US" sz="1800" i="1" kern="1200" spc="0" dirty="0">
              <a:solidFill>
                <a:schemeClr val="bg1"/>
              </a:solidFill>
              <a:latin typeface="+mn-lt"/>
            </a:rPr>
            <a:t>.</a:t>
          </a:r>
          <a:endParaRPr lang="en-US" sz="1800" b="0" i="1" kern="1200" spc="0" dirty="0">
            <a:solidFill>
              <a:schemeClr val="bg1"/>
            </a:solidFill>
            <a:latin typeface="+mn-lt"/>
          </a:endParaRPr>
        </a:p>
      </dsp:txBody>
      <dsp:txXfrm>
        <a:off x="56374" y="57502"/>
        <a:ext cx="8829545" cy="10420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0"/>
          <a:ext cx="8942293" cy="6819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Provider Pointers:</a:t>
          </a:r>
          <a:endParaRPr lang="en-US" sz="2800" kern="1200" dirty="0">
            <a:solidFill>
              <a:srgbClr val="F2F2F2"/>
            </a:solidFill>
          </a:endParaRPr>
        </a:p>
      </dsp:txBody>
      <dsp:txXfrm>
        <a:off x="33290" y="33290"/>
        <a:ext cx="8875713" cy="615377"/>
      </dsp:txXfrm>
    </dsp:sp>
    <dsp:sp modelId="{0BFD7366-8311-46B8-8166-57B7D6609BFB}">
      <dsp:nvSpPr>
        <dsp:cNvPr id="0" name=""/>
        <dsp:cNvSpPr/>
      </dsp:nvSpPr>
      <dsp:spPr>
        <a:xfrm>
          <a:off x="0" y="683674"/>
          <a:ext cx="8942293" cy="440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918" tIns="25400" rIns="142240" bIns="25400" numCol="1" spcCol="1270" anchor="t" anchorCtr="0">
          <a:noAutofit/>
        </a:bodyPr>
        <a:lstStyle/>
        <a:p>
          <a:pPr marL="91440" lvl="1" indent="-228600" algn="l" defTabSz="889000">
            <a:lnSpc>
              <a:spcPct val="90000"/>
            </a:lnSpc>
            <a:spcBef>
              <a:spcPct val="0"/>
            </a:spcBef>
            <a:spcAft>
              <a:spcPts val="0"/>
            </a:spcAft>
            <a:buFont typeface="Symbol"/>
            <a:buChar char="·"/>
          </a:pPr>
          <a:endParaRPr lang="en-US" sz="2000" b="0" kern="1200" dirty="0">
            <a:latin typeface="+mn-lt"/>
          </a:endParaRPr>
        </a:p>
        <a:p>
          <a:pPr marL="91440" lvl="1" indent="-228600" algn="l" defTabSz="889000">
            <a:lnSpc>
              <a:spcPct val="90000"/>
            </a:lnSpc>
            <a:spcBef>
              <a:spcPct val="0"/>
            </a:spcBef>
            <a:spcAft>
              <a:spcPts val="0"/>
            </a:spcAft>
            <a:buFont typeface="Symbol"/>
            <a:buChar char="·"/>
          </a:pPr>
          <a:r>
            <a:rPr lang="en-US" sz="2000" b="0" kern="1200" spc="-40" dirty="0">
              <a:solidFill>
                <a:srgbClr val="001F5F"/>
              </a:solidFill>
              <a:latin typeface="+mn-lt"/>
            </a:rPr>
            <a:t>CMDE and EIDBI requires two separate case creations. Kepro does not recommend submitting both on the same day.</a:t>
          </a:r>
          <a:endParaRPr lang="en-US" sz="2000" b="0" kern="1200" dirty="0">
            <a:latin typeface="+mn-lt"/>
          </a:endParaRPr>
        </a:p>
        <a:p>
          <a:pPr marL="91440" lvl="1" indent="-228600" algn="l" defTabSz="889000">
            <a:lnSpc>
              <a:spcPct val="90000"/>
            </a:lnSpc>
            <a:spcBef>
              <a:spcPct val="0"/>
            </a:spcBef>
            <a:spcAft>
              <a:spcPts val="0"/>
            </a:spcAft>
            <a:buFont typeface="Arial" panose="020B0604020202020204" pitchFamily="34" charset="0"/>
            <a:buChar char="•"/>
          </a:pPr>
          <a:endParaRPr lang="en-US" sz="2000" b="0" kern="1200" dirty="0">
            <a:solidFill>
              <a:srgbClr val="002060"/>
            </a:solidFill>
            <a:latin typeface="+mn-lt"/>
          </a:endParaRPr>
        </a:p>
        <a:p>
          <a:pPr marL="91440" lvl="1" indent="-228600" algn="l" defTabSz="889000">
            <a:lnSpc>
              <a:spcPct val="90000"/>
            </a:lnSpc>
            <a:spcBef>
              <a:spcPct val="0"/>
            </a:spcBef>
            <a:spcAft>
              <a:spcPts val="0"/>
            </a:spcAft>
            <a:buFont typeface="Symbol"/>
            <a:buChar char="·"/>
          </a:pPr>
          <a:r>
            <a:rPr lang="en-US" sz="2000" b="0" i="0" kern="1200" dirty="0">
              <a:solidFill>
                <a:srgbClr val="002060"/>
              </a:solidFill>
              <a:effectLst/>
              <a:latin typeface="Open Sans" panose="020B0606030504020204" pitchFamily="34" charset="0"/>
            </a:rPr>
            <a:t>Effective Feb. 1, 2022, EIDBI providers are only required to complete a CMDE once every three years for people with autism spectrum disorder (ASD) or related conditions. For more information, visit the full announcement:</a:t>
          </a:r>
        </a:p>
        <a:p>
          <a:pPr marL="91440" lvl="1" indent="-228600" algn="l" defTabSz="889000">
            <a:lnSpc>
              <a:spcPct val="90000"/>
            </a:lnSpc>
            <a:spcBef>
              <a:spcPct val="0"/>
            </a:spcBef>
            <a:spcAft>
              <a:spcPts val="0"/>
            </a:spcAft>
            <a:buFont typeface="Symbol"/>
            <a:buNone/>
          </a:pPr>
          <a:endParaRPr lang="en-US" sz="2000" b="0" i="0" kern="1200" dirty="0">
            <a:solidFill>
              <a:srgbClr val="002060"/>
            </a:solidFill>
            <a:effectLst/>
            <a:latin typeface="Open Sans" panose="020B0606030504020204" pitchFamily="34" charset="0"/>
          </a:endParaRPr>
        </a:p>
        <a:p>
          <a:pPr marL="91440" lvl="1" indent="-228600" algn="ctr" defTabSz="889000">
            <a:lnSpc>
              <a:spcPct val="90000"/>
            </a:lnSpc>
            <a:spcBef>
              <a:spcPct val="0"/>
            </a:spcBef>
            <a:spcAft>
              <a:spcPts val="0"/>
            </a:spcAft>
            <a:buFont typeface="Symbol"/>
            <a:buNone/>
          </a:pPr>
          <a:r>
            <a:rPr lang="en-US" sz="2000" b="1" i="0" kern="1200" dirty="0">
              <a:solidFill>
                <a:srgbClr val="EF8A45"/>
              </a:solidFill>
              <a:hlinkClick xmlns:r="http://schemas.openxmlformats.org/officeDocument/2006/relationships" r:id="rId1">
                <a:extLst>
                  <a:ext uri="{A12FA001-AC4F-418D-AE19-62706E023703}">
                    <ahyp:hlinkClr xmlns:ahyp="http://schemas.microsoft.com/office/drawing/2018/hyperlinkcolor" val="tx"/>
                  </a:ext>
                </a:extLst>
              </a:hlinkClick>
            </a:rPr>
            <a:t>Change to EIDBI comprehensive multi-disciplinary evaluation (CMDE) policy</a:t>
          </a:r>
          <a:r>
            <a:rPr lang="en-US" sz="2000" b="0" i="0" kern="1200" dirty="0">
              <a:solidFill>
                <a:srgbClr val="EF8A45"/>
              </a:solidFill>
            </a:rPr>
            <a:t>.</a:t>
          </a:r>
          <a:endParaRPr lang="en-US" sz="2000" b="0" i="0" kern="1200" dirty="0">
            <a:solidFill>
              <a:srgbClr val="002060"/>
            </a:solidFill>
            <a:effectLst/>
            <a:latin typeface="Open Sans" panose="020B0606030504020204" pitchFamily="34" charset="0"/>
          </a:endParaRPr>
        </a:p>
        <a:p>
          <a:pPr marL="91440" lvl="1" indent="-114300" algn="l" defTabSz="533400">
            <a:lnSpc>
              <a:spcPct val="90000"/>
            </a:lnSpc>
            <a:spcBef>
              <a:spcPct val="0"/>
            </a:spcBef>
            <a:spcAft>
              <a:spcPts val="0"/>
            </a:spcAft>
            <a:buFont typeface="Symbol"/>
            <a:buChar char="·"/>
          </a:pPr>
          <a:endParaRPr lang="en-US" sz="1200" b="0" kern="1200" dirty="0">
            <a:latin typeface="+mn-lt"/>
          </a:endParaRPr>
        </a:p>
      </dsp:txBody>
      <dsp:txXfrm>
        <a:off x="0" y="683674"/>
        <a:ext cx="8942293" cy="44004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0"/>
          <a:ext cx="8942293" cy="7697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Provider Pointers:</a:t>
          </a:r>
          <a:endParaRPr lang="en-US" sz="2800" kern="1200" dirty="0">
            <a:solidFill>
              <a:srgbClr val="F2F2F2"/>
            </a:solidFill>
          </a:endParaRPr>
        </a:p>
      </dsp:txBody>
      <dsp:txXfrm>
        <a:off x="37574" y="37574"/>
        <a:ext cx="8867145" cy="694555"/>
      </dsp:txXfrm>
    </dsp:sp>
    <dsp:sp modelId="{0BFD7366-8311-46B8-8166-57B7D6609BFB}">
      <dsp:nvSpPr>
        <dsp:cNvPr id="0" name=""/>
        <dsp:cNvSpPr/>
      </dsp:nvSpPr>
      <dsp:spPr>
        <a:xfrm>
          <a:off x="0" y="770449"/>
          <a:ext cx="8942293" cy="4314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918" tIns="25400" rIns="142240" bIns="25400" numCol="1" spcCol="1270" anchor="t" anchorCtr="0">
          <a:noAutofit/>
        </a:bodyPr>
        <a:lstStyle/>
        <a:p>
          <a:pPr marL="91440" lvl="1" indent="-228600" algn="l" defTabSz="889000">
            <a:lnSpc>
              <a:spcPct val="90000"/>
            </a:lnSpc>
            <a:spcBef>
              <a:spcPct val="0"/>
            </a:spcBef>
            <a:spcAft>
              <a:spcPts val="0"/>
            </a:spcAft>
            <a:buFont typeface="Symbol"/>
            <a:buChar char="·"/>
          </a:pPr>
          <a:endParaRPr lang="en-US" sz="2000" b="0" kern="1200" dirty="0">
            <a:latin typeface="+mn-lt"/>
          </a:endParaRPr>
        </a:p>
        <a:p>
          <a:pPr marL="91440" lvl="1" indent="-228600" algn="l" defTabSz="889000">
            <a:lnSpc>
              <a:spcPct val="90000"/>
            </a:lnSpc>
            <a:spcBef>
              <a:spcPct val="0"/>
            </a:spcBef>
            <a:spcAft>
              <a:spcPts val="0"/>
            </a:spcAft>
            <a:buFont typeface="Symbol"/>
            <a:buNone/>
          </a:pPr>
          <a:endParaRPr lang="en-US" sz="2000" b="0" kern="1200" dirty="0">
            <a:latin typeface="+mn-lt"/>
          </a:endParaRPr>
        </a:p>
        <a:p>
          <a:pPr marL="91440" lvl="1" indent="-228600" algn="l" defTabSz="889000">
            <a:lnSpc>
              <a:spcPct val="90000"/>
            </a:lnSpc>
            <a:spcBef>
              <a:spcPct val="0"/>
            </a:spcBef>
            <a:spcAft>
              <a:spcPts val="0"/>
            </a:spcAft>
            <a:buFont typeface="Symbol"/>
            <a:buChar char="·"/>
          </a:pPr>
          <a:r>
            <a:rPr lang="en-US" sz="2000" b="0" kern="1200" spc="-40" dirty="0">
              <a:solidFill>
                <a:srgbClr val="001F5F"/>
              </a:solidFill>
              <a:latin typeface="+mn-lt"/>
            </a:rPr>
            <a:t>Responding to additional information does not require a new case to be created. A New CMDE/EIDBI case should be created when a request is denied/rejected.</a:t>
          </a:r>
          <a:endParaRPr lang="en-US" sz="2000" b="0" kern="1200" dirty="0">
            <a:latin typeface="+mn-lt"/>
          </a:endParaRPr>
        </a:p>
        <a:p>
          <a:pPr marL="91440" lvl="1" indent="-228600" algn="l" defTabSz="889000">
            <a:lnSpc>
              <a:spcPct val="90000"/>
            </a:lnSpc>
            <a:spcBef>
              <a:spcPct val="0"/>
            </a:spcBef>
            <a:spcAft>
              <a:spcPts val="0"/>
            </a:spcAft>
            <a:buFont typeface="Symbol"/>
            <a:buChar char="·"/>
          </a:pPr>
          <a:endParaRPr lang="en-US" sz="2000" b="0" kern="1200" dirty="0">
            <a:latin typeface="+mn-lt"/>
          </a:endParaRPr>
        </a:p>
        <a:p>
          <a:pPr marL="91440" lvl="1" indent="-228600" algn="l" defTabSz="889000">
            <a:lnSpc>
              <a:spcPct val="90000"/>
            </a:lnSpc>
            <a:spcBef>
              <a:spcPct val="0"/>
            </a:spcBef>
            <a:spcAft>
              <a:spcPts val="0"/>
            </a:spcAft>
            <a:buChar char="•"/>
          </a:pPr>
          <a:r>
            <a:rPr lang="en-US" sz="2000" b="0" i="0" u="none" strike="noStrike" kern="1200" baseline="0" dirty="0">
              <a:solidFill>
                <a:srgbClr val="002060"/>
              </a:solidFill>
              <a:latin typeface="+mn-lt"/>
            </a:rPr>
            <a:t>Changes to an existing SA/case do not require a new case to be created. Upload the appropriate forms/documentation to the existing case for review. For example: EIDBI transition and/or discharge summary form (DHS-7109A) </a:t>
          </a:r>
          <a:endParaRPr lang="en-US" sz="2000" b="0" kern="1200" dirty="0">
            <a:latin typeface="+mn-lt"/>
          </a:endParaRPr>
        </a:p>
      </dsp:txBody>
      <dsp:txXfrm>
        <a:off x="0" y="770449"/>
        <a:ext cx="8942293" cy="43146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0"/>
          <a:ext cx="8942293" cy="5007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Provider Pointers:</a:t>
          </a:r>
          <a:endParaRPr lang="en-US" sz="2800" kern="1200" dirty="0">
            <a:solidFill>
              <a:srgbClr val="F2F2F2"/>
            </a:solidFill>
          </a:endParaRPr>
        </a:p>
      </dsp:txBody>
      <dsp:txXfrm>
        <a:off x="24446" y="24446"/>
        <a:ext cx="8893401" cy="451886"/>
      </dsp:txXfrm>
    </dsp:sp>
    <dsp:sp modelId="{0BFD7366-8311-46B8-8166-57B7D6609BFB}">
      <dsp:nvSpPr>
        <dsp:cNvPr id="0" name=""/>
        <dsp:cNvSpPr/>
      </dsp:nvSpPr>
      <dsp:spPr>
        <a:xfrm>
          <a:off x="0" y="502452"/>
          <a:ext cx="8942293" cy="5296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918" tIns="25400" rIns="142240" bIns="25400" numCol="1" spcCol="1270" anchor="t" anchorCtr="0">
          <a:noAutofit/>
        </a:bodyPr>
        <a:lstStyle/>
        <a:p>
          <a:pPr marL="91440" lvl="1" indent="-228600" algn="l" defTabSz="889000">
            <a:lnSpc>
              <a:spcPct val="90000"/>
            </a:lnSpc>
            <a:spcBef>
              <a:spcPct val="0"/>
            </a:spcBef>
            <a:spcAft>
              <a:spcPts val="0"/>
            </a:spcAft>
            <a:buFont typeface="Symbol"/>
            <a:buNone/>
          </a:pPr>
          <a:endParaRPr lang="en-US" sz="2000" b="0" kern="1200" dirty="0">
            <a:latin typeface="+mn-lt"/>
          </a:endParaRPr>
        </a:p>
        <a:p>
          <a:pPr marL="0" lvl="1" indent="-228600" algn="l" defTabSz="889000">
            <a:lnSpc>
              <a:spcPct val="90000"/>
            </a:lnSpc>
            <a:spcBef>
              <a:spcPct val="0"/>
            </a:spcBef>
            <a:spcAft>
              <a:spcPts val="0"/>
            </a:spcAft>
            <a:buFont typeface="Symbol"/>
            <a:buChar char="·"/>
          </a:pPr>
          <a:r>
            <a:rPr lang="en-US" sz="2000" b="0" i="0" u="none" strike="noStrike" kern="1200" baseline="0" dirty="0">
              <a:solidFill>
                <a:srgbClr val="37465E"/>
              </a:solidFill>
              <a:latin typeface="Calibri" panose="020F0502020204030204" pitchFamily="34" charset="0"/>
              <a:cs typeface="Calibri" panose="020F0502020204030204" pitchFamily="34" charset="0"/>
            </a:rPr>
            <a:t>Minnesota Department of Human Services created </a:t>
          </a:r>
          <a:r>
            <a:rPr lang="en-US" sz="2000" b="1" i="0" u="sng" strike="noStrike" kern="1200" baseline="0" dirty="0">
              <a:solidFill>
                <a:srgbClr val="37465E"/>
              </a:solidFill>
              <a:latin typeface="Calibri" panose="020F0502020204030204" pitchFamily="34" charset="0"/>
              <a:cs typeface="Calibri" panose="020F0502020204030204" pitchFamily="34" charset="0"/>
            </a:rPr>
            <a:t>EIDBI transition and/or discharge summary form (DHS-7109A) </a:t>
          </a:r>
          <a:r>
            <a:rPr lang="en-US" sz="2000" b="0" i="0" u="none" strike="noStrike" kern="1200" baseline="0" dirty="0">
              <a:solidFill>
                <a:srgbClr val="37465E"/>
              </a:solidFill>
              <a:latin typeface="Calibri" panose="020F0502020204030204" pitchFamily="34" charset="0"/>
              <a:cs typeface="Calibri" panose="020F0502020204030204" pitchFamily="34" charset="0"/>
            </a:rPr>
            <a:t>based on feedback from stakeholders to support EIDBI provider agencies in notifying the medical review agent and other parties of a transition or discharge from EIDBI services. </a:t>
          </a:r>
          <a:endParaRPr lang="en-US" sz="2000" b="0" kern="1200" dirty="0">
            <a:solidFill>
              <a:srgbClr val="37465E"/>
            </a:solidFill>
            <a:latin typeface="Calibri" panose="020F0502020204030204" pitchFamily="34" charset="0"/>
            <a:cs typeface="Calibri" panose="020F0502020204030204" pitchFamily="34" charset="0"/>
          </a:endParaRPr>
        </a:p>
        <a:p>
          <a:pPr marL="0" lvl="1" indent="-228600" algn="l" defTabSz="889000">
            <a:lnSpc>
              <a:spcPct val="90000"/>
            </a:lnSpc>
            <a:spcBef>
              <a:spcPct val="0"/>
            </a:spcBef>
            <a:spcAft>
              <a:spcPts val="0"/>
            </a:spcAft>
            <a:buFont typeface="Symbol"/>
            <a:buNone/>
          </a:pPr>
          <a:endParaRPr lang="en-US" sz="2000" b="0" kern="1200" dirty="0">
            <a:solidFill>
              <a:srgbClr val="37465E"/>
            </a:solidFill>
            <a:latin typeface="Calibri" panose="020F0502020204030204" pitchFamily="34" charset="0"/>
            <a:cs typeface="Calibri" panose="020F0502020204030204" pitchFamily="34" charset="0"/>
          </a:endParaRPr>
        </a:p>
        <a:p>
          <a:pPr marL="0" lvl="1" indent="-228600" algn="l" defTabSz="889000">
            <a:lnSpc>
              <a:spcPct val="90000"/>
            </a:lnSpc>
            <a:spcBef>
              <a:spcPct val="0"/>
            </a:spcBef>
            <a:spcAft>
              <a:spcPts val="0"/>
            </a:spcAft>
            <a:buFont typeface="Symbol"/>
            <a:buChar char="·"/>
          </a:pPr>
          <a:r>
            <a:rPr lang="en-US" sz="2000" b="0" kern="1200" spc="-55" dirty="0">
              <a:solidFill>
                <a:srgbClr val="37465E"/>
              </a:solidFill>
              <a:latin typeface="Calibri" panose="020F0502020204030204" pitchFamily="34" charset="0"/>
              <a:cs typeface="Calibri" panose="020F0502020204030204" pitchFamily="34" charset="0"/>
            </a:rPr>
            <a:t>Adjustments should be made to an existing case if additional codes or unit modifications are being requested during the </a:t>
          </a:r>
          <a:r>
            <a:rPr lang="en-US" sz="2000" b="0" kern="1200" spc="-65" dirty="0">
              <a:solidFill>
                <a:srgbClr val="37465E"/>
              </a:solidFill>
              <a:latin typeface="Calibri" panose="020F0502020204030204" pitchFamily="34" charset="0"/>
              <a:cs typeface="Calibri" panose="020F0502020204030204" pitchFamily="34" charset="0"/>
            </a:rPr>
            <a:t>same authorization period. Place a note in the Clinical </a:t>
          </a:r>
          <a:r>
            <a:rPr lang="en-US" sz="2000" b="0" kern="1200" spc="-55" dirty="0">
              <a:solidFill>
                <a:srgbClr val="37465E"/>
              </a:solidFill>
              <a:latin typeface="Calibri" panose="020F0502020204030204" pitchFamily="34" charset="0"/>
              <a:cs typeface="Calibri" panose="020F0502020204030204" pitchFamily="34" charset="0"/>
            </a:rPr>
            <a:t>information section on the Request overview page citing the additional codes, requested/adjusted units and the affected date span. </a:t>
          </a:r>
          <a:endParaRPr lang="en-US" sz="2000" b="0" kern="1200" dirty="0">
            <a:solidFill>
              <a:srgbClr val="37465E"/>
            </a:solidFill>
            <a:latin typeface="Calibri" panose="020F0502020204030204" pitchFamily="34" charset="0"/>
            <a:cs typeface="Calibri" panose="020F0502020204030204" pitchFamily="34" charset="0"/>
          </a:endParaRPr>
        </a:p>
        <a:p>
          <a:pPr marL="0" lvl="1" indent="-228600" algn="l" defTabSz="889000">
            <a:lnSpc>
              <a:spcPct val="90000"/>
            </a:lnSpc>
            <a:spcBef>
              <a:spcPct val="0"/>
            </a:spcBef>
            <a:spcAft>
              <a:spcPts val="0"/>
            </a:spcAft>
            <a:buFont typeface="Symbol"/>
            <a:buNone/>
          </a:pPr>
          <a:endParaRPr lang="en-US" sz="2000" b="0" kern="1200" dirty="0">
            <a:solidFill>
              <a:srgbClr val="37465E"/>
            </a:solidFill>
            <a:latin typeface="Calibri" panose="020F0502020204030204" pitchFamily="34" charset="0"/>
            <a:cs typeface="Calibri" panose="020F0502020204030204" pitchFamily="34" charset="0"/>
          </a:endParaRPr>
        </a:p>
        <a:p>
          <a:pPr marL="0" lvl="1" indent="-228600" algn="l" defTabSz="889000">
            <a:lnSpc>
              <a:spcPct val="90000"/>
            </a:lnSpc>
            <a:spcBef>
              <a:spcPct val="0"/>
            </a:spcBef>
            <a:spcAft>
              <a:spcPts val="0"/>
            </a:spcAft>
            <a:buClrTx/>
            <a:buSzTx/>
            <a:buFont typeface="Arial" panose="020B0604020202020204" pitchFamily="34" charset="0"/>
            <a:buChar char="•"/>
          </a:pPr>
          <a:r>
            <a:rPr kumimoji="0" lang="en-US" altLang="en-US" sz="2000" b="1" i="0" u="sng" strike="noStrike" kern="1200" cap="none" normalizeH="0" baseline="0" dirty="0">
              <a:ln>
                <a:noFill/>
              </a:ln>
              <a:solidFill>
                <a:srgbClr val="37465E"/>
              </a:solidFill>
              <a:effectLst/>
              <a:latin typeface="Calibri" panose="020F0502020204030204" pitchFamily="34" charset="0"/>
              <a:cs typeface="Calibri" panose="020F0502020204030204" pitchFamily="34" charset="0"/>
            </a:rPr>
            <a:t>Template for location change requests: </a:t>
          </a:r>
          <a:endParaRPr lang="en-US" sz="2000" b="0" kern="1200" dirty="0">
            <a:solidFill>
              <a:srgbClr val="37465E"/>
            </a:solidFill>
            <a:latin typeface="Calibri" panose="020F0502020204030204" pitchFamily="34" charset="0"/>
            <a:cs typeface="Calibri" panose="020F0502020204030204" pitchFamily="34" charset="0"/>
          </a:endParaRPr>
        </a:p>
        <a:p>
          <a:pPr marL="0" lvl="1" indent="-228600" algn="l" defTabSz="889000">
            <a:lnSpc>
              <a:spcPct val="90000"/>
            </a:lnSpc>
            <a:spcBef>
              <a:spcPct val="0"/>
            </a:spcBef>
            <a:spcAft>
              <a:spcPts val="0"/>
            </a:spcAft>
            <a:buFont typeface="Symbol"/>
            <a:buNone/>
          </a:pPr>
          <a:r>
            <a:rPr kumimoji="0" lang="en-US" altLang="en-US" sz="2000" b="0" i="1" u="none" strike="noStrike" kern="1200" cap="none" normalizeH="0" baseline="0" dirty="0">
              <a:ln>
                <a:noFill/>
              </a:ln>
              <a:solidFill>
                <a:srgbClr val="37465E"/>
              </a:solidFill>
              <a:effectLst/>
              <a:latin typeface="Calibri" panose="020F0502020204030204" pitchFamily="34" charset="0"/>
              <a:cs typeface="Calibri" panose="020F0502020204030204" pitchFamily="34" charset="0"/>
            </a:rPr>
            <a:t>“This member moved to our 1234 Street location (NPI # XXXXXXXXXX) from our 5678 Street location (NPI # XXXXXXXXXX) on 04-29-21.  Please see attached ITP (page 2) showing the allocation from XX-XX-XXXX to XX-XX-XXXX for old location and the allocation from XX-XX-XXXX for new location.”</a:t>
          </a:r>
          <a:endParaRPr lang="en-US" sz="2000" kern="1200" dirty="0">
            <a:latin typeface="Calibri" panose="020F0502020204030204" pitchFamily="34" charset="0"/>
            <a:cs typeface="Calibri" panose="020F0502020204030204" pitchFamily="34" charset="0"/>
          </a:endParaRPr>
        </a:p>
        <a:p>
          <a:pPr marL="91440" lvl="1" indent="-228600" algn="l" defTabSz="889000">
            <a:lnSpc>
              <a:spcPct val="90000"/>
            </a:lnSpc>
            <a:spcBef>
              <a:spcPct val="0"/>
            </a:spcBef>
            <a:spcAft>
              <a:spcPts val="0"/>
            </a:spcAft>
            <a:buFont typeface="Symbol"/>
            <a:buChar char="·"/>
          </a:pPr>
          <a:endParaRPr lang="en-US" sz="2000" b="0" kern="1200" dirty="0">
            <a:latin typeface="+mn-lt"/>
          </a:endParaRPr>
        </a:p>
      </dsp:txBody>
      <dsp:txXfrm>
        <a:off x="0" y="502452"/>
        <a:ext cx="8942293" cy="52961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0"/>
          <a:ext cx="8942293" cy="90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spc="0" dirty="0">
              <a:solidFill>
                <a:schemeClr val="bg1"/>
              </a:solidFill>
              <a:latin typeface="+mn-lt"/>
            </a:rPr>
            <a:t>Successful completion of setup/login takes you to the Home Page </a:t>
          </a:r>
        </a:p>
        <a:p>
          <a:pPr marL="0" lvl="0" indent="0" algn="ctr" defTabSz="889000">
            <a:lnSpc>
              <a:spcPct val="90000"/>
            </a:lnSpc>
            <a:spcBef>
              <a:spcPct val="0"/>
            </a:spcBef>
            <a:spcAft>
              <a:spcPct val="35000"/>
            </a:spcAft>
            <a:buNone/>
          </a:pPr>
          <a:r>
            <a:rPr lang="en-US" sz="2000" b="1" i="1" kern="1200" spc="0" dirty="0">
              <a:solidFill>
                <a:schemeClr val="bg1"/>
              </a:solidFill>
              <a:latin typeface="+mn-lt"/>
            </a:rPr>
            <a:t>Click “New Request” to start your case creation </a:t>
          </a:r>
          <a:endParaRPr lang="en-US" sz="2000" i="1" kern="1200" dirty="0">
            <a:solidFill>
              <a:schemeClr val="bg1"/>
            </a:solidFill>
            <a:latin typeface="+mn-lt"/>
          </a:endParaRPr>
        </a:p>
      </dsp:txBody>
      <dsp:txXfrm>
        <a:off x="44218" y="44218"/>
        <a:ext cx="8853857" cy="8173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108487"/>
          <a:ext cx="8942293" cy="90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Font typeface="Symbol"/>
            <a:buNone/>
          </a:pPr>
          <a:r>
            <a:rPr lang="en-US" sz="2400" b="1" kern="1200" spc="-10" dirty="0">
              <a:solidFill>
                <a:schemeClr val="bg1"/>
              </a:solidFill>
              <a:latin typeface="+mn-lt"/>
            </a:rPr>
            <a:t>Complete member search utilizing the Members Minnesota Medicaid ID # or Last name and Birthdate </a:t>
          </a:r>
          <a:endParaRPr lang="en-US" sz="2400" i="1" kern="1200" dirty="0">
            <a:solidFill>
              <a:schemeClr val="bg1"/>
            </a:solidFill>
            <a:latin typeface="+mn-lt"/>
          </a:endParaRPr>
        </a:p>
      </dsp:txBody>
      <dsp:txXfrm>
        <a:off x="44218" y="152705"/>
        <a:ext cx="8853857" cy="8173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0"/>
          <a:ext cx="8942293" cy="9487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b="1" kern="1200" spc="0" dirty="0">
              <a:solidFill>
                <a:schemeClr val="bg1"/>
              </a:solidFill>
              <a:latin typeface="+mn-lt"/>
            </a:rPr>
            <a:t>Upon verification of the members First Name, Last name and Date of Birth, Click “ Select” under the ACTIONS column </a:t>
          </a:r>
          <a:endParaRPr lang="en-US" sz="2000" b="1" i="1" kern="1200" dirty="0">
            <a:solidFill>
              <a:schemeClr val="bg1"/>
            </a:solidFill>
            <a:latin typeface="+mn-lt"/>
          </a:endParaRPr>
        </a:p>
      </dsp:txBody>
      <dsp:txXfrm>
        <a:off x="46313" y="46313"/>
        <a:ext cx="8849667" cy="8560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8519-98DB-4FEE-919F-CC84037A1ADF}">
      <dsp:nvSpPr>
        <dsp:cNvPr id="0" name=""/>
        <dsp:cNvSpPr/>
      </dsp:nvSpPr>
      <dsp:spPr>
        <a:xfrm>
          <a:off x="0" y="70450"/>
          <a:ext cx="8942293" cy="9199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b="1" i="0" kern="1200" dirty="0">
              <a:solidFill>
                <a:schemeClr val="bg1"/>
              </a:solidFill>
              <a:latin typeface="+mn-lt"/>
            </a:rPr>
            <a:t>Click “New Request”</a:t>
          </a:r>
        </a:p>
      </dsp:txBody>
      <dsp:txXfrm>
        <a:off x="44909" y="115359"/>
        <a:ext cx="8852475" cy="8301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EB3CC-822A-448C-A494-11F5A0573AD4}"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9BA10-C5CF-4769-BB45-19E5C126BAC8}" type="slidenum">
              <a:rPr lang="en-US" smtClean="0"/>
              <a:t>‹#›</a:t>
            </a:fld>
            <a:endParaRPr lang="en-US"/>
          </a:p>
        </p:txBody>
      </p:sp>
    </p:spTree>
    <p:extLst>
      <p:ext uri="{BB962C8B-B14F-4D97-AF65-F5344CB8AC3E}">
        <p14:creationId xmlns:p14="http://schemas.microsoft.com/office/powerpoint/2010/main" val="225573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hcp.kepro.com/trainin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hs.state.mn.us/main/idcplg?IdcService=GET_DYNAMIC_CONVERSION&amp;RevisionSelectionMethod=LatestReleased&amp;dDocName=DHS16_19521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hcopub.dhs.state.mn.us/epm/1_2_6.ht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Introductions. There will be time for questions and answers at the end of the training. </a:t>
            </a:r>
          </a:p>
          <a:p>
            <a:pPr marL="285750" indent="-285750">
              <a:buFontTx/>
              <a:buChar char="-"/>
            </a:pPr>
            <a:r>
              <a:rPr lang="en-US" sz="1800" b="0" i="0" u="none" strike="noStrike" baseline="0" dirty="0">
                <a:solidFill>
                  <a:srgbClr val="000000"/>
                </a:solidFill>
                <a:latin typeface="Calibri" panose="020F0502020204030204" pitchFamily="34" charset="0"/>
              </a:rPr>
              <a:t>Poll the room for submission process review or specific questions related to criteria. </a:t>
            </a:r>
          </a:p>
          <a:p>
            <a:pPr marL="285750" indent="-285750">
              <a:buFontTx/>
              <a:buChar char="-"/>
            </a:pPr>
            <a:r>
              <a:rPr lang="en-US" sz="1800" b="0" i="0" u="none" strike="noStrike" baseline="0" dirty="0">
                <a:solidFill>
                  <a:srgbClr val="000000"/>
                </a:solidFill>
                <a:latin typeface="Calibri" panose="020F0502020204030204" pitchFamily="34" charset="0"/>
              </a:rPr>
              <a:t>Intros: Please provide your full name, agency name, best means of contact (email/ phone), and how long the agency been providing services</a:t>
            </a:r>
          </a:p>
          <a:p>
            <a:pPr marL="285750" indent="-285750">
              <a:buFontTx/>
              <a:buChar char="-"/>
            </a:pPr>
            <a:endParaRPr lang="en-US"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139BA10-C5CF-4769-BB45-19E5C126BAC8}" type="slidenum">
              <a:rPr lang="en-US" smtClean="0"/>
              <a:t>1</a:t>
            </a:fld>
            <a:endParaRPr lang="en-US"/>
          </a:p>
        </p:txBody>
      </p:sp>
    </p:spTree>
    <p:extLst>
      <p:ext uri="{BB962C8B-B14F-4D97-AF65-F5344CB8AC3E}">
        <p14:creationId xmlns:p14="http://schemas.microsoft.com/office/powerpoint/2010/main" val="3742095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11</a:t>
            </a:fld>
            <a:endParaRPr lang="en-US"/>
          </a:p>
        </p:txBody>
      </p:sp>
    </p:spTree>
    <p:extLst>
      <p:ext uri="{BB962C8B-B14F-4D97-AF65-F5344CB8AC3E}">
        <p14:creationId xmlns:p14="http://schemas.microsoft.com/office/powerpoint/2010/main" val="24889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2060"/>
                </a:solidFill>
                <a:effectLst/>
                <a:latin typeface="Open Sans" panose="020B0606030504020204" pitchFamily="34" charset="0"/>
              </a:rPr>
              <a:t>Families still may request a CMDE once per year, if they choose. Providers may complete CMDEs once per year without prior authorizations when clinically appropriate and within service limits listed on the EIDBI billing grid. For more information, visit the full announcement:</a:t>
            </a:r>
          </a:p>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12</a:t>
            </a:fld>
            <a:endParaRPr lang="en-US"/>
          </a:p>
        </p:txBody>
      </p:sp>
    </p:spTree>
    <p:extLst>
      <p:ext uri="{BB962C8B-B14F-4D97-AF65-F5344CB8AC3E}">
        <p14:creationId xmlns:p14="http://schemas.microsoft.com/office/powerpoint/2010/main" val="1872639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Calibri" panose="020F0502020204030204" pitchFamily="34" charset="0"/>
              </a:rPr>
              <a:t>Please keep these items in mind when creating/submitting requests.</a:t>
            </a:r>
          </a:p>
          <a:p>
            <a:r>
              <a:rPr lang="en-US" sz="1800" b="1" i="0" u="none" strike="noStrike" baseline="0" dirty="0">
                <a:solidFill>
                  <a:srgbClr val="000000"/>
                </a:solidFill>
                <a:latin typeface="Calibri" panose="020F0502020204030204" pitchFamily="34" charset="0"/>
              </a:rPr>
              <a:t>Changes to an existing SA/case do not require a new case to be created. Upload the appropriate forms/documentation to the existing case for review. </a:t>
            </a:r>
          </a:p>
          <a:p>
            <a:endParaRPr lang="en-US" sz="1800" b="1"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September Newsletter Announcement:</a:t>
            </a:r>
          </a:p>
          <a:p>
            <a:r>
              <a:rPr lang="en-US" sz="1800" b="1" i="0" u="none" strike="noStrike" baseline="0" dirty="0">
                <a:solidFill>
                  <a:srgbClr val="000000"/>
                </a:solidFill>
                <a:latin typeface="Calibri" panose="020F0502020204030204" pitchFamily="34" charset="0"/>
              </a:rPr>
              <a:t>New form for Early Intensive Developmental and Behavioral Intervention (EIDBI) transition and/or discharge summary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Minnesota Department of Human Services created EIDBI transition and/or discharge summary form (DHS-7109A) based on feedback from stakeholders to support EIDBI provider agencies in notifying the medical review agent and other parties of a transition or discharge from EIDBI services. </a:t>
            </a:r>
          </a:p>
          <a:p>
            <a:r>
              <a:rPr lang="en-US" sz="1800" b="0" i="0" u="none" strike="noStrike" baseline="0" dirty="0">
                <a:solidFill>
                  <a:srgbClr val="000000"/>
                </a:solidFill>
                <a:latin typeface="Calibri" panose="020F0502020204030204" pitchFamily="34" charset="0"/>
              </a:rPr>
              <a:t>Providers must follow EIDBI policy and consult with the caregiver or guardian about the transition or discharge plan. The caregiver or guardian must sign the form if they approve of the transition or discharge plan. Review the EIDBI policy manual Rights and responsibilities webpage (including appeal rights) if the caregiver or guardian does not agree with the transition or discharge plan. </a:t>
            </a:r>
          </a:p>
          <a:p>
            <a:r>
              <a:rPr lang="en-US" sz="1800" b="0" i="0" u="none" strike="noStrike" baseline="0" dirty="0">
                <a:solidFill>
                  <a:srgbClr val="000000"/>
                </a:solidFill>
                <a:latin typeface="Calibri" panose="020F0502020204030204" pitchFamily="34" charset="0"/>
              </a:rPr>
              <a:t>Visit the EIDBI policy manual How to complete ITP and Progress Monitoring, DHS-7109 webpage for instructions to complete the form. Visit the Frequently asked questions webpage if you have trouble downloading the form. See the EIDBI policy manual EIDBI services webpage for step-by-step instructions on transferring agencies, and the EIDBI policy manual Medical necessity criteria webpage for termination of EIDBI services information. For additional instructions, see the EIDBI Provider Manual—Service authorization. </a:t>
            </a:r>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13</a:t>
            </a:fld>
            <a:endParaRPr lang="en-US"/>
          </a:p>
        </p:txBody>
      </p:sp>
    </p:spTree>
    <p:extLst>
      <p:ext uri="{BB962C8B-B14F-4D97-AF65-F5344CB8AC3E}">
        <p14:creationId xmlns:p14="http://schemas.microsoft.com/office/powerpoint/2010/main" val="3423108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Calibri" panose="020F0502020204030204" pitchFamily="34" charset="0"/>
              </a:rPr>
              <a:t>** To clarify for providers the </a:t>
            </a:r>
            <a:r>
              <a:rPr lang="en-US" sz="1800" b="1" i="0" u="sng" strike="noStrike" baseline="0" dirty="0">
                <a:solidFill>
                  <a:srgbClr val="37465E"/>
                </a:solidFill>
                <a:latin typeface="Calibri" panose="020F0502020204030204" pitchFamily="34" charset="0"/>
                <a:cs typeface="Calibri" panose="020F0502020204030204" pitchFamily="34" charset="0"/>
              </a:rPr>
              <a:t>EIDBI transition and/or discharge summary form (DHS-7109A) is not required. If your agency has a discharge form that can be submitted. The main objective is to ensure that Kepro is notified of the DC or transition to that the necessary adjustments can be made to the Service agreements and there is not a delay in care for the member. </a:t>
            </a:r>
            <a:endParaRPr lang="en-US" sz="2800" dirty="0"/>
          </a:p>
          <a:p>
            <a:endParaRPr lang="en-US" sz="1800" b="1"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Please keep these items in mind when creating/submitting requests.</a:t>
            </a:r>
          </a:p>
          <a:p>
            <a:r>
              <a:rPr lang="en-US" sz="1800" b="1" i="0" u="none" strike="noStrike" baseline="0" dirty="0">
                <a:solidFill>
                  <a:srgbClr val="000000"/>
                </a:solidFill>
                <a:latin typeface="Calibri" panose="020F0502020204030204" pitchFamily="34" charset="0"/>
              </a:rPr>
              <a:t>Changes to an existing SA/case do not require a new case to be created. Upload the appropriate forms/documentation to the existing case for review. </a:t>
            </a:r>
          </a:p>
          <a:p>
            <a:r>
              <a:rPr lang="en-US" sz="1800" b="1" i="0" u="none" strike="noStrike" baseline="0" dirty="0">
                <a:solidFill>
                  <a:srgbClr val="000000"/>
                </a:solidFill>
                <a:latin typeface="Calibri" panose="020F0502020204030204" pitchFamily="34" charset="0"/>
              </a:rPr>
              <a:t>https://www.dhs.state.mn.us/main/idcplg?IdcService=GET_DYNAMIC_CONVERSION&amp;RevisionSelectionMethod=LatestReleased&amp;dDocName=dhs-292814#signature</a:t>
            </a:r>
          </a:p>
          <a:p>
            <a:endParaRPr lang="en-US" sz="1800" b="1"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September Newsletter Announcement:</a:t>
            </a:r>
          </a:p>
          <a:p>
            <a:r>
              <a:rPr lang="en-US" sz="1800" b="1" i="0" u="none" strike="noStrike" baseline="0" dirty="0">
                <a:solidFill>
                  <a:srgbClr val="000000"/>
                </a:solidFill>
                <a:latin typeface="Calibri" panose="020F0502020204030204" pitchFamily="34" charset="0"/>
              </a:rPr>
              <a:t>New form for Early Intensive Developmental and Behavioral Intervention (EIDBI) transition and/or discharge summary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Minnesota Department of Human Services created EIDBI transition and/or discharge summary form (DHS-7109A) based on feedback from stakeholders to support EIDBI provider agencies in notifying the medical review agent and other parties of a transition or discharge from EIDBI services. </a:t>
            </a:r>
          </a:p>
          <a:p>
            <a:r>
              <a:rPr lang="en-US" sz="1800" b="0" i="0" u="none" strike="noStrike" baseline="0" dirty="0">
                <a:solidFill>
                  <a:srgbClr val="000000"/>
                </a:solidFill>
                <a:latin typeface="Calibri" panose="020F0502020204030204" pitchFamily="34" charset="0"/>
              </a:rPr>
              <a:t>Providers must follow EIDBI policy and consult with the caregiver or guardian about the transition or discharge plan. The caregiver or guardian must sign the form if they approve of the transition or discharge plan. Review the EIDBI policy manual Rights and responsibilities webpage (including appeal rights) if the caregiver or guardian does not agree with the transition or discharge plan. </a:t>
            </a:r>
          </a:p>
          <a:p>
            <a:r>
              <a:rPr lang="en-US" sz="1800" b="0" i="0" u="none" strike="noStrike" baseline="0" dirty="0">
                <a:solidFill>
                  <a:srgbClr val="000000"/>
                </a:solidFill>
                <a:latin typeface="Calibri" panose="020F0502020204030204" pitchFamily="34" charset="0"/>
              </a:rPr>
              <a:t>Visit the EIDBI policy manual How to complete ITP and Progress Monitoring, DHS-7109 webpage for instructions to complete the form. Visit the Frequently asked questions webpage if you have trouble downloading the form. See the EIDBI policy manual EIDBI services webpage for step-by-step instructions on transferring agencies, and the EIDBI policy manual Medical necessity criteria webpage for termination of EIDBI services information. For additional instructions, see the EIDBI Provider Manual—Service authorization. </a:t>
            </a:r>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14</a:t>
            </a:fld>
            <a:endParaRPr lang="en-US"/>
          </a:p>
        </p:txBody>
      </p:sp>
    </p:spTree>
    <p:extLst>
      <p:ext uri="{BB962C8B-B14F-4D97-AF65-F5344CB8AC3E}">
        <p14:creationId xmlns:p14="http://schemas.microsoft.com/office/powerpoint/2010/main" val="3417553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545454"/>
                </a:solidFill>
                <a:effectLst/>
                <a:latin typeface="Open Sans" panose="020B0606030504020204" pitchFamily="34" charset="0"/>
              </a:rPr>
              <a:t>These checklists have been created to assist providers with submitting EIDBI ITP and CMDE authorizations. Each case will be reviewed to ensure all necessary documentation has been provided and services requested meet medical necessity criteria outlined in EIDBI policy.</a:t>
            </a:r>
          </a:p>
          <a:p>
            <a:pPr algn="l"/>
            <a:r>
              <a:rPr lang="en-US" b="0" i="1" dirty="0">
                <a:solidFill>
                  <a:srgbClr val="000000"/>
                </a:solidFill>
                <a:effectLst/>
                <a:latin typeface="Open Sans" panose="020B0606030504020204" pitchFamily="34" charset="0"/>
              </a:rPr>
              <a:t>Effective Feb. 1, 2022, EIDBI providers are only required to complete a CMDE once every three years for people with autism spectrum disorder (ASD) or related conditions.</a:t>
            </a:r>
            <a:endParaRPr lang="en-US" b="0" i="0" dirty="0">
              <a:solidFill>
                <a:srgbClr val="545454"/>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Families still may request a CMDE once per year, if they choose. Providers may complete CMDEs once per year without prior authorizations when clinically appropriate and within service limits listed on the EIDBI billing grid. For more information, visit the full announcement:</a:t>
            </a:r>
            <a:endParaRPr lang="en-US" b="0" i="0" dirty="0">
              <a:solidFill>
                <a:srgbClr val="545454"/>
              </a:solidFill>
              <a:effectLst/>
              <a:latin typeface="Open Sans" panose="020B0606030504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15</a:t>
            </a:fld>
            <a:endParaRPr lang="en-US"/>
          </a:p>
        </p:txBody>
      </p:sp>
    </p:spTree>
    <p:extLst>
      <p:ext uri="{BB962C8B-B14F-4D97-AF65-F5344CB8AC3E}">
        <p14:creationId xmlns:p14="http://schemas.microsoft.com/office/powerpoint/2010/main" val="1083385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545454"/>
                </a:solidFill>
                <a:effectLst/>
                <a:latin typeface="Open Sans" panose="020B0606030504020204" pitchFamily="34" charset="0"/>
              </a:rPr>
              <a:t>These checklists have been created to assist providers with submitting EIDBI ITP and CMDE authorizations. Each case will be reviewed to ensure all necessary documentation has been provided and services requested meet medical necessity criteria outlined in EIDBI policy.</a:t>
            </a:r>
          </a:p>
          <a:p>
            <a:pPr marL="171450" indent="-171450">
              <a:buFont typeface="Arial" panose="020B0604020202020204" pitchFamily="34" charset="0"/>
              <a:buChar char="•"/>
            </a:pPr>
            <a:r>
              <a:rPr lang="en-US" b="0" i="0" dirty="0">
                <a:solidFill>
                  <a:srgbClr val="545454"/>
                </a:solidFill>
                <a:effectLst/>
                <a:latin typeface="Open Sans" panose="020B0606030504020204" pitchFamily="34" charset="0"/>
              </a:rPr>
              <a:t>CMDE Checklist: https://fs.hubspotusercontent00.net/hubfs/5627605/Kepro%20Administrative%20Submission%20Checklist_CMDE_Final_.pdf</a:t>
            </a:r>
          </a:p>
          <a:p>
            <a:pPr marL="171450" indent="-171450">
              <a:buFont typeface="Arial" panose="020B0604020202020204" pitchFamily="34" charset="0"/>
              <a:buChar char="•"/>
            </a:pPr>
            <a:r>
              <a:rPr lang="en-US" b="0" i="0" dirty="0">
                <a:solidFill>
                  <a:srgbClr val="545454"/>
                </a:solidFill>
                <a:effectLst/>
                <a:latin typeface="Open Sans" panose="020B0606030504020204" pitchFamily="34" charset="0"/>
              </a:rPr>
              <a:t>ITP Checklist: https://fs.hubspotusercontent00.net/hubfs/5627605/Kepro%20Service%20Authorization%20Check_ITP_Final.pdf </a:t>
            </a:r>
          </a:p>
          <a:p>
            <a:pPr marL="171450" indent="-171450">
              <a:buFont typeface="Arial" panose="020B0604020202020204" pitchFamily="34" charset="0"/>
              <a:buChar char="•"/>
            </a:pPr>
            <a:r>
              <a:rPr lang="en-US" b="0" i="0" dirty="0">
                <a:solidFill>
                  <a:srgbClr val="545454"/>
                </a:solidFill>
                <a:effectLst/>
                <a:latin typeface="Open Sans" panose="020B0606030504020204" pitchFamily="34" charset="0"/>
              </a:rPr>
              <a:t>Website for </a:t>
            </a:r>
            <a:r>
              <a:rPr lang="en-US" b="0" i="0" dirty="0" err="1">
                <a:solidFill>
                  <a:srgbClr val="545454"/>
                </a:solidFill>
                <a:effectLst/>
                <a:latin typeface="Open Sans" panose="020B0606030504020204" pitchFamily="34" charset="0"/>
              </a:rPr>
              <a:t>Atrezzo</a:t>
            </a:r>
            <a:r>
              <a:rPr lang="en-US" b="0" i="0" dirty="0">
                <a:solidFill>
                  <a:srgbClr val="545454"/>
                </a:solidFill>
                <a:effectLst/>
                <a:latin typeface="Open Sans" panose="020B0606030504020204" pitchFamily="34" charset="0"/>
              </a:rPr>
              <a:t> Provider Portal Training PPT: https://fs.hubspotusercontent00.net/hubfs/5627605/CMDE_EIDBI%20Atrezzo%20Portal%20Powerpoint_03012022.pdf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16</a:t>
            </a:fld>
            <a:endParaRPr lang="en-US"/>
          </a:p>
        </p:txBody>
      </p:sp>
    </p:spTree>
    <p:extLst>
      <p:ext uri="{BB962C8B-B14F-4D97-AF65-F5344CB8AC3E}">
        <p14:creationId xmlns:p14="http://schemas.microsoft.com/office/powerpoint/2010/main" val="630690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first check </a:t>
            </a:r>
            <a:r>
              <a:rPr lang="en-US" dirty="0">
                <a:effectLst/>
              </a:rPr>
              <a:t>eligibility in MN–ITS to determine whether the member is receiving EIDBI benefits through fee-for-service or is enrolled in a prepaid health plan</a:t>
            </a:r>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22</a:t>
            </a:fld>
            <a:endParaRPr lang="en-US"/>
          </a:p>
        </p:txBody>
      </p:sp>
    </p:spTree>
    <p:extLst>
      <p:ext uri="{BB962C8B-B14F-4D97-AF65-F5344CB8AC3E}">
        <p14:creationId xmlns:p14="http://schemas.microsoft.com/office/powerpoint/2010/main" val="419724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spc="0" dirty="0">
                <a:solidFill>
                  <a:schemeClr val="bg1"/>
                </a:solidFill>
                <a:latin typeface="+mn-lt"/>
              </a:rPr>
              <a:t>To change the requesting Provider, you must cancel your existing case creation and select the applicable Provider from the change context section. </a:t>
            </a:r>
            <a:endParaRPr lang="en-US" dirty="0"/>
          </a:p>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23</a:t>
            </a:fld>
            <a:endParaRPr lang="en-US"/>
          </a:p>
        </p:txBody>
      </p:sp>
    </p:spTree>
    <p:extLst>
      <p:ext uri="{BB962C8B-B14F-4D97-AF65-F5344CB8AC3E}">
        <p14:creationId xmlns:p14="http://schemas.microsoft.com/office/powerpoint/2010/main" val="1862537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screen shot of dropdown menu to consolidate slides for EIDBI and CMDE Service Type Options</a:t>
            </a:r>
          </a:p>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26</a:t>
            </a:fld>
            <a:endParaRPr lang="en-US"/>
          </a:p>
        </p:txBody>
      </p:sp>
    </p:spTree>
    <p:extLst>
      <p:ext uri="{BB962C8B-B14F-4D97-AF65-F5344CB8AC3E}">
        <p14:creationId xmlns:p14="http://schemas.microsoft.com/office/powerpoint/2010/main" val="2928692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ctr"/>
            <a:r>
              <a:rPr lang="en-US" dirty="0"/>
              <a:t>Click “Select” under the Actions column which places the preferred code on the case entry.  Code usage should be specific to what is being requested on the treatment plan.</a:t>
            </a:r>
          </a:p>
          <a:p>
            <a:pPr lvl="0" algn="l"/>
            <a:r>
              <a:rPr lang="en-US" dirty="0"/>
              <a:t>CMDE Procedure code: 97151 only</a:t>
            </a:r>
          </a:p>
          <a:p>
            <a:pPr lvl="0" algn="l"/>
            <a:r>
              <a:rPr lang="en-US" dirty="0"/>
              <a:t>ITP/EIDBI Procedure codes: 97153, 97154, 97155, 97156, 97157, H0032 and H0046</a:t>
            </a:r>
          </a:p>
          <a:p>
            <a:pPr lvl="0" algn="l"/>
            <a:r>
              <a:rPr lang="en-US" dirty="0"/>
              <a:t>Modifier: UB. </a:t>
            </a:r>
          </a:p>
          <a:p>
            <a:pPr lvl="0" algn="l"/>
            <a:r>
              <a:rPr lang="en-US" dirty="0"/>
              <a:t>Recommendation: Complete CPT code search utilizing the CPT code versus the code description to reduce search results </a:t>
            </a:r>
          </a:p>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28</a:t>
            </a:fld>
            <a:endParaRPr lang="en-US"/>
          </a:p>
        </p:txBody>
      </p:sp>
    </p:spTree>
    <p:extLst>
      <p:ext uri="{BB962C8B-B14F-4D97-AF65-F5344CB8AC3E}">
        <p14:creationId xmlns:p14="http://schemas.microsoft.com/office/powerpoint/2010/main" val="4283154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the MRA Kepro is an impartial party and uses the MHCP policies and statutes that are in place for EIDBI services to conduct reviews. </a:t>
            </a:r>
          </a:p>
          <a:p>
            <a:pPr marL="171450" indent="-171450">
              <a:buFont typeface="Arial" panose="020B0604020202020204" pitchFamily="34" charset="0"/>
              <a:buChar char="•"/>
            </a:pPr>
            <a:r>
              <a:rPr lang="en-US" dirty="0"/>
              <a:t>Kepro does not handle any billing/claims concerns and we ask those questions be directed the DHS provider call center who can further assist with connecting you to an EIDBI billing trainer. </a:t>
            </a:r>
          </a:p>
          <a:p>
            <a:pPr marL="171450" indent="-171450">
              <a:buFont typeface="Arial" panose="020B0604020202020204" pitchFamily="34" charset="0"/>
              <a:buChar char="•"/>
            </a:pPr>
            <a:r>
              <a:rPr lang="en-US" dirty="0"/>
              <a:t>General overview of the submission process. For more detailed instructions on the submission process please visit our website at </a:t>
            </a:r>
            <a:r>
              <a:rPr lang="en-US" dirty="0">
                <a:hlinkClick r:id="rId3"/>
              </a:rPr>
              <a:t>Training (kepro.com)</a:t>
            </a:r>
            <a:r>
              <a:rPr lang="en-US" dirty="0"/>
              <a:t> for user guides and system navigation materials. </a:t>
            </a:r>
          </a:p>
          <a:p>
            <a:pPr marL="171450" indent="-171450">
              <a:buFont typeface="Arial" panose="020B0604020202020204" pitchFamily="34" charset="0"/>
              <a:buChar char="•"/>
            </a:pPr>
            <a:r>
              <a:rPr lang="en-US" dirty="0"/>
              <a:t>Following the review and information presented during the call today we hope to increase the certification outcomes for providers by addressing common reasons for rejections or requesting additional information – additional information may be needed for the reviewers to have a better clinical picture of the member or treatment plan  </a:t>
            </a:r>
          </a:p>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2</a:t>
            </a:fld>
            <a:endParaRPr lang="en-US"/>
          </a:p>
        </p:txBody>
      </p:sp>
    </p:spTree>
    <p:extLst>
      <p:ext uri="{BB962C8B-B14F-4D97-AF65-F5344CB8AC3E}">
        <p14:creationId xmlns:p14="http://schemas.microsoft.com/office/powerpoint/2010/main" val="830411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 of the most common reasons Kepro is unable to process a SA is because of an issue with the signature page. For example. the start date of the request is for a date prior to the last signature date.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rPr>
              <a:t>T</a:t>
            </a:r>
            <a:r>
              <a:rPr lang="en-US" sz="1800" dirty="0">
                <a:effectLst/>
                <a:latin typeface="Calibri" panose="020F0502020204030204" pitchFamily="34" charset="0"/>
                <a:ea typeface="Calibri" panose="020F0502020204030204" pitchFamily="34" charset="0"/>
              </a:rPr>
              <a:t>he ITP should also be signed before or on the same day as the requested start date. </a:t>
            </a: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CMDE, encourage providers to use the start date as the signature date for a year time frame as indicated below.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29</a:t>
            </a:fld>
            <a:endParaRPr lang="en-US"/>
          </a:p>
        </p:txBody>
      </p:sp>
    </p:spTree>
    <p:extLst>
      <p:ext uri="{BB962C8B-B14F-4D97-AF65-F5344CB8AC3E}">
        <p14:creationId xmlns:p14="http://schemas.microsoft.com/office/powerpoint/2010/main" val="2329462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30</a:t>
            </a:fld>
            <a:endParaRPr lang="en-US"/>
          </a:p>
        </p:txBody>
      </p:sp>
    </p:spTree>
    <p:extLst>
      <p:ext uri="{BB962C8B-B14F-4D97-AF65-F5344CB8AC3E}">
        <p14:creationId xmlns:p14="http://schemas.microsoft.com/office/powerpoint/2010/main" val="826316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31</a:t>
            </a:fld>
            <a:endParaRPr lang="en-US"/>
          </a:p>
        </p:txBody>
      </p:sp>
    </p:spTree>
    <p:extLst>
      <p:ext uri="{BB962C8B-B14F-4D97-AF65-F5344CB8AC3E}">
        <p14:creationId xmlns:p14="http://schemas.microsoft.com/office/powerpoint/2010/main" val="4088306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Necessity information needs to be documented in the physical record and not just a note in this screen. </a:t>
            </a:r>
          </a:p>
          <a:p>
            <a:r>
              <a:rPr lang="en-US" dirty="0"/>
              <a:t>Clinical documentation must support the requested services</a:t>
            </a:r>
          </a:p>
          <a:p>
            <a:r>
              <a:rPr lang="en-US" dirty="0"/>
              <a:t>** If addl info has been requested </a:t>
            </a:r>
          </a:p>
        </p:txBody>
      </p:sp>
      <p:sp>
        <p:nvSpPr>
          <p:cNvPr id="4" name="Slide Number Placeholder 3"/>
          <p:cNvSpPr>
            <a:spLocks noGrp="1"/>
          </p:cNvSpPr>
          <p:nvPr>
            <p:ph type="sldNum" sz="quarter" idx="5"/>
          </p:nvPr>
        </p:nvSpPr>
        <p:spPr/>
        <p:txBody>
          <a:bodyPr/>
          <a:lstStyle/>
          <a:p>
            <a:fld id="{F139BA10-C5CF-4769-BB45-19E5C126BAC8}" type="slidenum">
              <a:rPr lang="en-US" smtClean="0"/>
              <a:t>32</a:t>
            </a:fld>
            <a:endParaRPr lang="en-US"/>
          </a:p>
        </p:txBody>
      </p:sp>
    </p:spTree>
    <p:extLst>
      <p:ext uri="{BB962C8B-B14F-4D97-AF65-F5344CB8AC3E}">
        <p14:creationId xmlns:p14="http://schemas.microsoft.com/office/powerpoint/2010/main" val="4182718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 – Ensure the record, naming configuration and any other means of communication/documentation does not include another recipient’s information. The case will have to voided if it contains information for another recipient. </a:t>
            </a:r>
          </a:p>
        </p:txBody>
      </p:sp>
      <p:sp>
        <p:nvSpPr>
          <p:cNvPr id="4" name="Slide Number Placeholder 3"/>
          <p:cNvSpPr>
            <a:spLocks noGrp="1"/>
          </p:cNvSpPr>
          <p:nvPr>
            <p:ph type="sldNum" sz="quarter" idx="5"/>
          </p:nvPr>
        </p:nvSpPr>
        <p:spPr/>
        <p:txBody>
          <a:bodyPr/>
          <a:lstStyle/>
          <a:p>
            <a:fld id="{F139BA10-C5CF-4769-BB45-19E5C126BAC8}" type="slidenum">
              <a:rPr lang="en-US" smtClean="0"/>
              <a:t>34</a:t>
            </a:fld>
            <a:endParaRPr lang="en-US"/>
          </a:p>
        </p:txBody>
      </p:sp>
    </p:spTree>
    <p:extLst>
      <p:ext uri="{BB962C8B-B14F-4D97-AF65-F5344CB8AC3E}">
        <p14:creationId xmlns:p14="http://schemas.microsoft.com/office/powerpoint/2010/main" val="3709498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35</a:t>
            </a:fld>
            <a:endParaRPr lang="en-US"/>
          </a:p>
        </p:txBody>
      </p:sp>
    </p:spTree>
    <p:extLst>
      <p:ext uri="{BB962C8B-B14F-4D97-AF65-F5344CB8AC3E}">
        <p14:creationId xmlns:p14="http://schemas.microsoft.com/office/powerpoint/2010/main" val="260788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36</a:t>
            </a:fld>
            <a:endParaRPr lang="en-US"/>
          </a:p>
        </p:txBody>
      </p:sp>
    </p:spTree>
    <p:extLst>
      <p:ext uri="{BB962C8B-B14F-4D97-AF65-F5344CB8AC3E}">
        <p14:creationId xmlns:p14="http://schemas.microsoft.com/office/powerpoint/2010/main" val="1556428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37</a:t>
            </a:fld>
            <a:endParaRPr lang="en-US"/>
          </a:p>
        </p:txBody>
      </p:sp>
    </p:spTree>
    <p:extLst>
      <p:ext uri="{BB962C8B-B14F-4D97-AF65-F5344CB8AC3E}">
        <p14:creationId xmlns:p14="http://schemas.microsoft.com/office/powerpoint/2010/main" val="123575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38</a:t>
            </a:fld>
            <a:endParaRPr lang="en-US"/>
          </a:p>
        </p:txBody>
      </p:sp>
    </p:spTree>
    <p:extLst>
      <p:ext uri="{BB962C8B-B14F-4D97-AF65-F5344CB8AC3E}">
        <p14:creationId xmlns:p14="http://schemas.microsoft.com/office/powerpoint/2010/main" val="2359187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44</a:t>
            </a:fld>
            <a:endParaRPr lang="en-US"/>
          </a:p>
        </p:txBody>
      </p:sp>
    </p:spTree>
    <p:extLst>
      <p:ext uri="{BB962C8B-B14F-4D97-AF65-F5344CB8AC3E}">
        <p14:creationId xmlns:p14="http://schemas.microsoft.com/office/powerpoint/2010/main" val="3264276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the person is enrolled in a prepaid health plan, contact the appropriate managed care organization for authorization requirements. When people have private insurance, follow the primary insurance’s authorization procedures and other applicable rules.</a:t>
            </a:r>
          </a:p>
          <a:p>
            <a:pPr marL="171450" indent="-171450">
              <a:buFont typeface="Arial" panose="020B0604020202020204" pitchFamily="34" charset="0"/>
              <a:buChar char="•"/>
            </a:pPr>
            <a:r>
              <a:rPr lang="en-US" dirty="0"/>
              <a:t>Please ensure the start date of the request matches the last signature date. Some EIDBI services require service authorization (SA). The authorization requirement safeguards against inappropriate and unnecessary use of health care services under state and federal law. </a:t>
            </a:r>
          </a:p>
          <a:p>
            <a:pPr marL="171450" indent="-171450">
              <a:buFont typeface="Arial" panose="020B0604020202020204" pitchFamily="34" charset="0"/>
              <a:buChar char="•"/>
            </a:pPr>
            <a:r>
              <a:rPr lang="en-US" dirty="0"/>
              <a:t>It’s important  to submit initial review and change requests timely</a:t>
            </a:r>
          </a:p>
          <a:p>
            <a:pPr marL="171450" indent="-171450">
              <a:buFont typeface="Arial" panose="020B0604020202020204" pitchFamily="34" charset="0"/>
              <a:buChar char="•"/>
            </a:pPr>
            <a:r>
              <a:rPr lang="en-US" dirty="0"/>
              <a:t>The SA allows qualified providers to bill and receive payment from MHCP after providing EIDBI services. However, having an approved SA does not guarantee MHCP payment. The provider must meet all other MHCP requirements to receive payment.</a:t>
            </a:r>
          </a:p>
          <a:p>
            <a:pPr marL="171450" indent="-171450">
              <a:buFont typeface="Arial" panose="020B0604020202020204" pitchFamily="34" charset="0"/>
              <a:buChar char="•"/>
            </a:pPr>
            <a:r>
              <a:rPr lang="en-US" dirty="0"/>
              <a:t>For information on transferring agencies or coordinating EIDBI with other services, see </a:t>
            </a:r>
            <a:r>
              <a:rPr lang="en-US" u="sng" dirty="0">
                <a:hlinkClick r:id="rId3"/>
              </a:rPr>
              <a:t>EIDBI Benefit Policy Manual-Services</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cap="none" normalizeH="0" baseline="0" dirty="0">
              <a:ln>
                <a:noFill/>
              </a:ln>
              <a:solidFill>
                <a:srgbClr val="37465E"/>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cap="none" normalizeH="0" baseline="0" dirty="0">
              <a:ln>
                <a:noFill/>
              </a:ln>
              <a:solidFill>
                <a:srgbClr val="37465E"/>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3</a:t>
            </a:fld>
            <a:endParaRPr lang="en-US"/>
          </a:p>
        </p:txBody>
      </p:sp>
    </p:spTree>
    <p:extLst>
      <p:ext uri="{BB962C8B-B14F-4D97-AF65-F5344CB8AC3E}">
        <p14:creationId xmlns:p14="http://schemas.microsoft.com/office/powerpoint/2010/main" val="3494976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51</a:t>
            </a:fld>
            <a:endParaRPr lang="en-US"/>
          </a:p>
        </p:txBody>
      </p:sp>
    </p:spTree>
    <p:extLst>
      <p:ext uri="{BB962C8B-B14F-4D97-AF65-F5344CB8AC3E}">
        <p14:creationId xmlns:p14="http://schemas.microsoft.com/office/powerpoint/2010/main" val="1383290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sng" dirty="0">
                <a:solidFill>
                  <a:srgbClr val="002060"/>
                </a:solidFill>
                <a:effectLst/>
                <a:latin typeface="Raleway" panose="020B0503030101060003" pitchFamily="34" charset="0"/>
              </a:rPr>
              <a:t>Kepro Atrezzo Portal Training</a:t>
            </a:r>
            <a:endParaRPr lang="en-US" b="0" i="0" dirty="0">
              <a:solidFill>
                <a:srgbClr val="37465E"/>
              </a:solidFill>
              <a:effectLst/>
              <a:latin typeface="Raleway" panose="020B0503030101060003" pitchFamily="34" charset="0"/>
            </a:endParaRPr>
          </a:p>
          <a:p>
            <a:pPr algn="l"/>
            <a:r>
              <a:rPr lang="en-US" b="0" i="0" dirty="0">
                <a:solidFill>
                  <a:srgbClr val="000000"/>
                </a:solidFill>
                <a:effectLst/>
                <a:latin typeface="Open Sans" panose="020B0606030504020204" pitchFamily="34" charset="0"/>
              </a:rPr>
              <a:t>Please join KEPRO and attend our How to Create an Inpatient Request training on March 23, 2022 @ 9am CST.</a:t>
            </a:r>
            <a:endParaRPr lang="en-US" b="0" i="0" dirty="0">
              <a:solidFill>
                <a:srgbClr val="545454"/>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F139BA10-C5CF-4769-BB45-19E5C126BAC8}" type="slidenum">
              <a:rPr lang="en-US" smtClean="0"/>
              <a:t>52</a:t>
            </a:fld>
            <a:endParaRPr lang="en-US"/>
          </a:p>
        </p:txBody>
      </p:sp>
    </p:spTree>
    <p:extLst>
      <p:ext uri="{BB962C8B-B14F-4D97-AF65-F5344CB8AC3E}">
        <p14:creationId xmlns:p14="http://schemas.microsoft.com/office/powerpoint/2010/main" val="465621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53</a:t>
            </a:fld>
            <a:endParaRPr lang="en-US"/>
          </a:p>
        </p:txBody>
      </p:sp>
    </p:spTree>
    <p:extLst>
      <p:ext uri="{BB962C8B-B14F-4D97-AF65-F5344CB8AC3E}">
        <p14:creationId xmlns:p14="http://schemas.microsoft.com/office/powerpoint/2010/main" val="876496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54</a:t>
            </a:fld>
            <a:endParaRPr lang="en-US"/>
          </a:p>
        </p:txBody>
      </p:sp>
    </p:spTree>
    <p:extLst>
      <p:ext uri="{BB962C8B-B14F-4D97-AF65-F5344CB8AC3E}">
        <p14:creationId xmlns:p14="http://schemas.microsoft.com/office/powerpoint/2010/main" val="3542183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spcBef>
                <a:spcPts val="0"/>
              </a:spcBef>
              <a:spcAft>
                <a:spcPts val="0"/>
              </a:spcAft>
              <a:buFont typeface="Arial" panose="020B0604020202020204" pitchFamily="34" charset="0"/>
              <a:buChar char="•"/>
            </a:pPr>
            <a:r>
              <a:rPr lang="en-US" altLang="en-US" sz="1200" dirty="0">
                <a:solidFill>
                  <a:srgbClr val="37465E"/>
                </a:solidFill>
              </a:rPr>
              <a:t>Only one observation </a:t>
            </a:r>
            <a:r>
              <a:rPr lang="en-US" sz="1800" dirty="0">
                <a:solidFill>
                  <a:srgbClr val="1F497D"/>
                </a:solidFill>
                <a:effectLst/>
                <a:latin typeface="Calibri" panose="020F0502020204030204" pitchFamily="34" charset="0"/>
                <a:ea typeface="Calibri" panose="020F0502020204030204" pitchFamily="34" charset="0"/>
              </a:rPr>
              <a:t>is required on the CMDE. That needs to be completed by the actual CMDE provider, not a clinical trainee or anyone else. A second observation may be conducted by someone else and documented as well.  On the CMDE form itself, it says the observation must be completed by the CMDE provider. </a:t>
            </a:r>
            <a:endParaRPr lang="en-US" altLang="en-US" sz="1800" dirty="0">
              <a:solidFill>
                <a:srgbClr val="1F497D"/>
              </a:solidFill>
              <a:effectLst/>
              <a:latin typeface="Calibri" panose="020F0502020204030204" pitchFamily="34" charset="0"/>
            </a:endParaRPr>
          </a:p>
          <a:p>
            <a:pPr marL="171450" indent="-171450">
              <a:buFont typeface="Arial" panose="020B0604020202020204" pitchFamily="34" charset="0"/>
              <a:buChar char="•"/>
            </a:pPr>
            <a:r>
              <a:rPr lang="en-US" dirty="0"/>
              <a:t>The ITP is considered complete on the date the last person signs the signature page. Signatures do not need to occur on the same day, but the caregiver’s or guardian’s signature is required for service authorization. </a:t>
            </a:r>
          </a:p>
          <a:p>
            <a:pPr marL="171450" indent="-171450">
              <a:buFont typeface="Arial" panose="020B0604020202020204" pitchFamily="34" charset="0"/>
              <a:buChar char="•"/>
            </a:pPr>
            <a:r>
              <a:rPr lang="en-US" dirty="0"/>
              <a:t>The CMDE may be completed and signed on the same day as the ITP, but the CMDE cannot be completed after the ITP.</a:t>
            </a:r>
          </a:p>
          <a:p>
            <a:pPr marL="171450" indent="-171450">
              <a:buFont typeface="Arial" panose="020B0604020202020204" pitchFamily="34" charset="0"/>
              <a:buChar char="•"/>
            </a:pPr>
            <a:r>
              <a:rPr lang="en-US" dirty="0"/>
              <a:t>The signatures and dates must be either handwritten or use an approved electronic signature with a time and date stamp (see </a:t>
            </a:r>
            <a:r>
              <a:rPr lang="en-US" u="sng" dirty="0">
                <a:hlinkClick r:id="rId3"/>
              </a:rPr>
              <a:t>MHCP Eligibility Policy Manual – Signature</a:t>
            </a:r>
            <a:r>
              <a:rPr lang="en-US" dirty="0"/>
              <a:t>).</a:t>
            </a:r>
          </a:p>
          <a:p>
            <a:pPr marL="171450" indent="-171450">
              <a:buFont typeface="Arial" panose="020B0604020202020204" pitchFamily="34" charset="0"/>
              <a:buChar char="•"/>
            </a:pPr>
            <a:r>
              <a:rPr lang="en-US" dirty="0"/>
              <a:t>The signatures confirm understanding and agreement with the treatment plan and service recommendations. They serve as consent for the person to begin or continue receiving EIDBI services.</a:t>
            </a:r>
          </a:p>
          <a:p>
            <a:pPr marL="171450" indent="-171450">
              <a:buFont typeface="Arial" panose="020B0604020202020204" pitchFamily="34" charset="0"/>
              <a:buChar char="•"/>
            </a:pPr>
            <a:r>
              <a:rPr lang="en-US" dirty="0"/>
              <a:t>The interpreter signature date does not affect service authorization dates. </a:t>
            </a:r>
          </a:p>
          <a:p>
            <a:pPr marL="0" marR="0">
              <a:spcBef>
                <a:spcPts val="0"/>
              </a:spcBef>
              <a:spcAft>
                <a:spcPts val="0"/>
              </a:spcAft>
            </a:pPr>
            <a:endParaRPr lang="en-US" altLang="en-US" sz="1200" dirty="0">
              <a:solidFill>
                <a:srgbClr val="37465E"/>
              </a:solidFill>
            </a:endParaRPr>
          </a:p>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4</a:t>
            </a:fld>
            <a:endParaRPr lang="en-US"/>
          </a:p>
        </p:txBody>
      </p:sp>
    </p:spTree>
    <p:extLst>
      <p:ext uri="{BB962C8B-B14F-4D97-AF65-F5344CB8AC3E}">
        <p14:creationId xmlns:p14="http://schemas.microsoft.com/office/powerpoint/2010/main" val="4615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altLang="en-US" sz="1200" dirty="0">
                <a:solidFill>
                  <a:srgbClr val="37465E"/>
                </a:solidFill>
              </a:rPr>
              <a:t>Only one observation </a:t>
            </a:r>
            <a:r>
              <a:rPr lang="en-US" sz="1800" dirty="0">
                <a:solidFill>
                  <a:srgbClr val="1F497D"/>
                </a:solidFill>
                <a:effectLst/>
                <a:latin typeface="Calibri" panose="020F0502020204030204" pitchFamily="34" charset="0"/>
                <a:ea typeface="Calibri" panose="020F0502020204030204" pitchFamily="34" charset="0"/>
              </a:rPr>
              <a:t>is required on the CMDE. That needs to be completed by the actual CMDE provider, not a clinical trainee or anyone else. A second observation may be conducted by someone else and documented as well.  On the CMDE form itself, it says the observation must be completed by the CMDE provider. </a:t>
            </a:r>
            <a:endParaRPr lang="en-US" altLang="en-US" sz="1200" dirty="0">
              <a:solidFill>
                <a:srgbClr val="37465E"/>
              </a:solidFill>
            </a:endParaRPr>
          </a:p>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5</a:t>
            </a:fld>
            <a:endParaRPr lang="en-US"/>
          </a:p>
        </p:txBody>
      </p:sp>
    </p:spTree>
    <p:extLst>
      <p:ext uri="{BB962C8B-B14F-4D97-AF65-F5344CB8AC3E}">
        <p14:creationId xmlns:p14="http://schemas.microsoft.com/office/powerpoint/2010/main" val="3279764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6</a:t>
            </a:fld>
            <a:endParaRPr lang="en-US"/>
          </a:p>
        </p:txBody>
      </p:sp>
    </p:spTree>
    <p:extLst>
      <p:ext uri="{BB962C8B-B14F-4D97-AF65-F5344CB8AC3E}">
        <p14:creationId xmlns:p14="http://schemas.microsoft.com/office/powerpoint/2010/main" val="3207338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dirty="0">
                <a:solidFill>
                  <a:srgbClr val="008080"/>
                </a:solidFill>
                <a:effectLst/>
                <a:latin typeface="Century Gothic" panose="020B0502020202020204" pitchFamily="34" charset="0"/>
                <a:ea typeface="Times New Roman" panose="02020603050405020304" pitchFamily="18" charset="0"/>
                <a:cs typeface="Calibri" panose="020F0502020204030204" pitchFamily="34" charset="0"/>
              </a:rPr>
              <a:t>- Kepro can only pend a case once, so it is important to submit ALL required/requested documentation at one time </a:t>
            </a:r>
            <a:r>
              <a:rPr lang="en-US" sz="1800" u="none">
                <a:solidFill>
                  <a:srgbClr val="008080"/>
                </a:solidFill>
                <a:effectLst/>
                <a:latin typeface="Century Gothic" panose="020B0502020202020204" pitchFamily="34" charset="0"/>
                <a:ea typeface="Times New Roman" panose="02020603050405020304" pitchFamily="18" charset="0"/>
                <a:cs typeface="Calibri" panose="020F0502020204030204" pitchFamily="34" charset="0"/>
              </a:rPr>
              <a:t>within the 15 days </a:t>
            </a:r>
            <a:r>
              <a:rPr lang="en-US" sz="1800" u="none" dirty="0">
                <a:solidFill>
                  <a:srgbClr val="008080"/>
                </a:solidFill>
                <a:effectLst/>
                <a:latin typeface="Century Gothic" panose="020B0502020202020204" pitchFamily="34" charset="0"/>
                <a:ea typeface="Times New Roman" panose="02020603050405020304" pitchFamily="18" charset="0"/>
                <a:cs typeface="Calibri" panose="020F0502020204030204" pitchFamily="34" charset="0"/>
              </a:rPr>
              <a:t>or it </a:t>
            </a:r>
            <a:r>
              <a:rPr kumimoji="0" lang="en-US" altLang="en-US" b="0" i="0" u="none" strike="noStrike" cap="none" normalizeH="0" baseline="0" dirty="0">
                <a:ln>
                  <a:noFill/>
                </a:ln>
                <a:solidFill>
                  <a:srgbClr val="37465E"/>
                </a:solidFill>
                <a:effectLst/>
              </a:rPr>
              <a:t>may result in denial and require a new Authorization to restart the process with all documentation necessary to render a determination.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p:txBody>
      </p:sp>
      <p:sp>
        <p:nvSpPr>
          <p:cNvPr id="4" name="Slide Number Placeholder 3"/>
          <p:cNvSpPr>
            <a:spLocks noGrp="1"/>
          </p:cNvSpPr>
          <p:nvPr>
            <p:ph type="sldNum" sz="quarter" idx="5"/>
          </p:nvPr>
        </p:nvSpPr>
        <p:spPr/>
        <p:txBody>
          <a:bodyPr/>
          <a:lstStyle/>
          <a:p>
            <a:fld id="{F139BA10-C5CF-4769-BB45-19E5C126BAC8}" type="slidenum">
              <a:rPr lang="en-US" smtClean="0"/>
              <a:t>7</a:t>
            </a:fld>
            <a:endParaRPr lang="en-US"/>
          </a:p>
        </p:txBody>
      </p:sp>
    </p:spTree>
    <p:extLst>
      <p:ext uri="{BB962C8B-B14F-4D97-AF65-F5344CB8AC3E}">
        <p14:creationId xmlns:p14="http://schemas.microsoft.com/office/powerpoint/2010/main" val="3380255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Atrezzo is no longer compatible with IE. She needs to use Chrome, Edge or Firefox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a:t>
            </a:r>
            <a:r>
              <a:rPr lang="en-US" baseline="0" dirty="0"/>
              <a:t> security purposes, the provider must provider the DHS PA number which is in Providers MN-ITS mailbox.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DIN Pro Cond Bold" panose="020B0806020101010102" pitchFamily="34" charset="0"/>
                <a:cs typeface="DIN Pro Cond Bold" panose="020B0806020101010102" pitchFamily="34" charset="0"/>
              </a:rPr>
              <a:t>1. REVIEW &amp; ACCEPT  TERMS OF AGREEMENT: </a:t>
            </a:r>
            <a:r>
              <a:rPr lang="en-US" dirty="0">
                <a:latin typeface="DIN Pro Cond Bold" panose="020B0806020101010102" pitchFamily="34" charset="0"/>
                <a:cs typeface="DIN Pro Cond Bold" panose="020B0806020101010102" pitchFamily="34" charset="0"/>
              </a:rPr>
              <a:t>You’ll then be taken to the Atrezzo Connect Home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DIN Pro Cond Bold" panose="020B0806020101010102" pitchFamily="34" charset="0"/>
              <a:cs typeface="DIN Pro Cond Bold" panose="020B0806020101010102" pitchFamily="34" charset="0"/>
            </a:endParaRPr>
          </a:p>
          <a:p>
            <a:pPr>
              <a:buFont typeface="Arial" panose="020B0604020202020204" pitchFamily="34" charset="0"/>
              <a:buChar char="•"/>
            </a:pPr>
            <a:r>
              <a:rPr lang="en-US" sz="1200" dirty="0">
                <a:latin typeface="DIN Pro Cond Bold" panose="020B0806020101010102" pitchFamily="34" charset="0"/>
                <a:cs typeface="DIN Pro Cond Bold" panose="020B0806020101010102" pitchFamily="34" charset="0"/>
              </a:rPr>
              <a:t>2. VERIFY ADDRESS: </a:t>
            </a:r>
            <a:r>
              <a:rPr lang="en-US" dirty="0">
                <a:latin typeface="DIN Pro Cond Bold" panose="020B0806020101010102" pitchFamily="34" charset="0"/>
                <a:cs typeface="DIN Pro Cond Bold" panose="020B0806020101010102" pitchFamily="34" charset="0"/>
              </a:rPr>
              <a:t>Selecting the correct address will associate your user information with the correct location; Their can be multiple provider types/ locations. Selecting the correct type/ location yields best results; If all apply, check all of them then click select</a:t>
            </a:r>
          </a:p>
          <a:p>
            <a:pPr>
              <a:buFont typeface="Arial" panose="020B0604020202020204" pitchFamily="34" charset="0"/>
              <a:buNone/>
            </a:pPr>
            <a:endParaRPr lang="en-US" dirty="0">
              <a:latin typeface="DIN Pro Cond Bold" panose="020B0806020101010102" pitchFamily="34" charset="0"/>
              <a:cs typeface="DIN Pro Cond Bold" panose="020B0806020101010102"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effectLst/>
                <a:latin typeface="Calibri" panose="020F0502020204030204" pitchFamily="34" charset="0"/>
                <a:ea typeface="Calibri" panose="020F0502020204030204" pitchFamily="34" charset="0"/>
              </a:rPr>
              <a:t>*Providers can register additional NPI numbers , locations and/or Provider types into their existing Atrezzo Provider Portal Account. This function can </a:t>
            </a:r>
            <a:r>
              <a:rPr lang="en-US" sz="1800" b="1" i="1" dirty="0">
                <a:solidFill>
                  <a:srgbClr val="FF0000"/>
                </a:solidFill>
                <a:effectLst/>
                <a:latin typeface="Calibri" panose="020F0502020204030204" pitchFamily="34" charset="0"/>
                <a:ea typeface="Calibri" panose="020F0502020204030204" pitchFamily="34" charset="0"/>
              </a:rPr>
              <a:t>ONLY</a:t>
            </a:r>
            <a:r>
              <a:rPr lang="en-US" sz="1800" dirty="0">
                <a:solidFill>
                  <a:srgbClr val="FF0000"/>
                </a:solidFill>
                <a:effectLst/>
                <a:latin typeface="Calibri" panose="020F0502020204030204" pitchFamily="34" charset="0"/>
                <a:ea typeface="Calibri" panose="020F0502020204030204" pitchFamily="34" charset="0"/>
              </a:rPr>
              <a:t> be completed by the Account Administrator. * A Registration code will need to be requested for each subsequent address/location added. </a:t>
            </a:r>
            <a:endParaRPr lang="en-US" sz="1800" dirty="0">
              <a:effectLst/>
              <a:latin typeface="Calibri" panose="020F0502020204030204" pitchFamily="34" charset="0"/>
              <a:ea typeface="Calibri" panose="020F0502020204030204" pitchFamily="34" charset="0"/>
            </a:endParaRPr>
          </a:p>
          <a:p>
            <a:pPr>
              <a:buFont typeface="Arial" panose="020B0604020202020204" pitchFamily="34" charset="0"/>
              <a:buChar char="•"/>
            </a:pPr>
            <a:endParaRPr lang="en-US" dirty="0">
              <a:latin typeface="DIN Pro Cond Bold" panose="020B0806020101010102" pitchFamily="34" charset="0"/>
              <a:cs typeface="DIN Pro Cond Bold" panose="020B0806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DIN Pro Cond Bold" panose="020B0806020101010102" pitchFamily="34" charset="0"/>
              <a:cs typeface="DIN Pro Cond Bold" panose="020B0806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DIN Pro Cond Bold" panose="020B0806020101010102" pitchFamily="34" charset="0"/>
              <a:cs typeface="DIN Pro Cond Bold" panose="020B0806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DIN Pro Cond Bold" panose="020B0806020101010102" pitchFamily="34" charset="0"/>
              <a:cs typeface="DIN Pro Cond Bold" panose="020B0806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DIN Pro Cond Bold" panose="020B0806020101010102" pitchFamily="34" charset="0"/>
              <a:cs typeface="DIN Pro Cond Bold" panose="020B0806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DIN Pro Cond Bold" panose="020B0806020101010102" pitchFamily="34" charset="0"/>
              <a:cs typeface="DIN Pro Cond Bold" panose="020B0806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DIN Pro Cond Bold" panose="020B0806020101010102" pitchFamily="34" charset="0"/>
                <a:cs typeface="DIN Pro Cond Bold" panose="020B0806020101010102" pitchFamily="34" charset="0"/>
              </a:rPr>
              <a:t>ACCOUNT ADMINISTRATOR:</a:t>
            </a:r>
          </a:p>
          <a:p>
            <a:pPr>
              <a:buFont typeface="Arial" panose="020B0604020202020204" pitchFamily="34" charset="0"/>
              <a:buChar char="•"/>
            </a:pPr>
            <a:r>
              <a:rPr lang="en-US" sz="2600" b="0" dirty="0">
                <a:latin typeface="DIN Pro Cond Bold" panose="020B0806020101010102" pitchFamily="34" charset="0"/>
                <a:cs typeface="DIN Pro Cond Bold" panose="020B0806020101010102" pitchFamily="34" charset="0"/>
              </a:rPr>
              <a:t>The individual completing the initial registration will present as the Portal Admin. </a:t>
            </a:r>
          </a:p>
          <a:p>
            <a:pPr>
              <a:buFont typeface="Arial" panose="020B0604020202020204" pitchFamily="34" charset="0"/>
              <a:buChar char="•"/>
            </a:pPr>
            <a:r>
              <a:rPr lang="en-US" sz="2600" b="0" dirty="0">
                <a:latin typeface="DIN Pro Cond Bold" panose="020B0806020101010102" pitchFamily="34" charset="0"/>
                <a:cs typeface="DIN Pro Cond Bold" panose="020B0806020101010102" pitchFamily="34" charset="0"/>
              </a:rPr>
              <a:t>GROUP ADMIN is responsible for managing and creating ALL submitting user accounts for your NPI #</a:t>
            </a:r>
          </a:p>
          <a:p>
            <a:pPr>
              <a:buFont typeface="Arial" panose="020B0604020202020204" pitchFamily="34" charset="0"/>
              <a:buChar char="•"/>
            </a:pPr>
            <a:r>
              <a:rPr lang="en-US" sz="2600" dirty="0">
                <a:latin typeface="DIN Pro Cond Bold" panose="020B0806020101010102" pitchFamily="34" charset="0"/>
                <a:cs typeface="DIN Pro Cond Bold" panose="020B0806020101010102" pitchFamily="34" charset="0"/>
              </a:rPr>
              <a:t>Removing Admins and User Accounts </a:t>
            </a:r>
          </a:p>
          <a:p>
            <a:pPr lvl="3">
              <a:buFontTx/>
              <a:buChar char="-"/>
            </a:pPr>
            <a:r>
              <a:rPr lang="en-US" sz="2600" dirty="0">
                <a:latin typeface="DIN Pro Cond Bold" panose="020B0806020101010102" pitchFamily="34" charset="0"/>
                <a:cs typeface="DIN Pro Cond Bold" panose="020B0806020101010102" pitchFamily="34" charset="0"/>
              </a:rPr>
              <a:t>Set Preferences, i.e. Diagnosis &amp; Procedure codes</a:t>
            </a:r>
          </a:p>
          <a:p>
            <a:pPr lvl="3">
              <a:buFontTx/>
              <a:buChar char="-"/>
            </a:pPr>
            <a:r>
              <a:rPr lang="en-US" sz="2600" dirty="0">
                <a:latin typeface="DIN Pro Cond Bold" panose="020B0806020101010102" pitchFamily="34" charset="0"/>
                <a:cs typeface="DIN Pro Cond Bold" panose="020B0806020101010102" pitchFamily="34" charset="0"/>
              </a:rPr>
              <a:t>Reset Passwords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DIN Pro Cond Bold" panose="020B0806020101010102" pitchFamily="34" charset="0"/>
              <a:cs typeface="DIN Pro Cond Bold" panose="020B0806020101010102" pitchFamily="34" charset="0"/>
            </a:endParaRPr>
          </a:p>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9</a:t>
            </a:fld>
            <a:endParaRPr lang="en-US"/>
          </a:p>
        </p:txBody>
      </p:sp>
    </p:spTree>
    <p:extLst>
      <p:ext uri="{BB962C8B-B14F-4D97-AF65-F5344CB8AC3E}">
        <p14:creationId xmlns:p14="http://schemas.microsoft.com/office/powerpoint/2010/main" val="944584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the MHCP Kepro homepage where you can login and or register an account with Kepro’s Atrezzo provider portal. </a:t>
            </a:r>
          </a:p>
          <a:p>
            <a:pPr marL="171450" indent="-171450">
              <a:buFont typeface="Arial" panose="020B0604020202020204" pitchFamily="34" charset="0"/>
              <a:buChar char="•"/>
            </a:pPr>
            <a:r>
              <a:rPr lang="en-US" dirty="0"/>
              <a:t>On the left-hand side are links to the MHCP manual, trainings, Kepro contact information and more. </a:t>
            </a:r>
          </a:p>
          <a:p>
            <a:pPr marL="171450" indent="-171450">
              <a:buFont typeface="Arial" panose="020B0604020202020204" pitchFamily="34" charset="0"/>
              <a:buChar char="•"/>
            </a:pPr>
            <a:r>
              <a:rPr lang="en-US" dirty="0"/>
              <a:t>This page also has provider updates listed under “Hot Topics” and Announcements </a:t>
            </a:r>
          </a:p>
        </p:txBody>
      </p:sp>
      <p:sp>
        <p:nvSpPr>
          <p:cNvPr id="4" name="Slide Number Placeholder 3"/>
          <p:cNvSpPr>
            <a:spLocks noGrp="1"/>
          </p:cNvSpPr>
          <p:nvPr>
            <p:ph type="sldNum" sz="quarter" idx="5"/>
          </p:nvPr>
        </p:nvSpPr>
        <p:spPr/>
        <p:txBody>
          <a:bodyPr/>
          <a:lstStyle/>
          <a:p>
            <a:fld id="{F139BA10-C5CF-4769-BB45-19E5C126BAC8}" type="slidenum">
              <a:rPr lang="en-US" smtClean="0"/>
              <a:t>10</a:t>
            </a:fld>
            <a:endParaRPr lang="en-US"/>
          </a:p>
        </p:txBody>
      </p:sp>
    </p:spTree>
    <p:extLst>
      <p:ext uri="{BB962C8B-B14F-4D97-AF65-F5344CB8AC3E}">
        <p14:creationId xmlns:p14="http://schemas.microsoft.com/office/powerpoint/2010/main" val="9503039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7465E"/>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6A80D5C-F6B9-46E6-A8BE-B9BF160559CC}"/>
              </a:ext>
            </a:extLst>
          </p:cNvPr>
          <p:cNvCxnSpPr/>
          <p:nvPr userDrawn="1"/>
        </p:nvCxnSpPr>
        <p:spPr>
          <a:xfrm>
            <a:off x="9855200" y="6035040"/>
            <a:ext cx="2336800" cy="0"/>
          </a:xfrm>
          <a:prstGeom prst="line">
            <a:avLst/>
          </a:prstGeom>
          <a:ln w="25400">
            <a:solidFill>
              <a:srgbClr val="D9C973"/>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F7C795F-5433-4A60-99E9-11D6004680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505" y="1808666"/>
            <a:ext cx="3114560" cy="853069"/>
          </a:xfrm>
          <a:prstGeom prst="rect">
            <a:avLst/>
          </a:prstGeom>
        </p:spPr>
      </p:pic>
      <p:cxnSp>
        <p:nvCxnSpPr>
          <p:cNvPr id="10" name="Straight Connector 9">
            <a:extLst>
              <a:ext uri="{FF2B5EF4-FFF2-40B4-BE49-F238E27FC236}">
                <a16:creationId xmlns:a16="http://schemas.microsoft.com/office/drawing/2014/main" id="{88C5DE60-93B0-4498-BD52-9D8AC7046359}"/>
              </a:ext>
            </a:extLst>
          </p:cNvPr>
          <p:cNvCxnSpPr/>
          <p:nvPr userDrawn="1"/>
        </p:nvCxnSpPr>
        <p:spPr>
          <a:xfrm>
            <a:off x="0" y="3098800"/>
            <a:ext cx="4490720" cy="0"/>
          </a:xfrm>
          <a:prstGeom prst="line">
            <a:avLst/>
          </a:prstGeom>
          <a:ln w="25400">
            <a:solidFill>
              <a:srgbClr val="D9C973"/>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2654DA9-A0B0-45D3-B7B8-375262ACB9AB}"/>
              </a:ext>
            </a:extLst>
          </p:cNvPr>
          <p:cNvSpPr>
            <a:spLocks noGrp="1"/>
          </p:cNvSpPr>
          <p:nvPr>
            <p:ph type="ctrTitle" hasCustomPrompt="1"/>
          </p:nvPr>
        </p:nvSpPr>
        <p:spPr>
          <a:xfrm>
            <a:off x="888999" y="3149405"/>
            <a:ext cx="9144000" cy="977313"/>
          </a:xfrm>
          <a:prstGeom prst="rect">
            <a:avLst/>
          </a:prstGeom>
        </p:spPr>
        <p:txBody>
          <a:bodyPr anchor="b">
            <a:noAutofit/>
          </a:bodyPr>
          <a:lstStyle>
            <a:lvl1pPr algn="l">
              <a:defRPr sz="5400" b="0" cap="all" baseline="0">
                <a:solidFill>
                  <a:schemeClr val="bg1"/>
                </a:solidFill>
                <a:latin typeface="Raleway" panose="020B0503030101060003" pitchFamily="34" charset="0"/>
              </a:defRPr>
            </a:lvl1pPr>
          </a:lstStyle>
          <a:p>
            <a:r>
              <a:rPr lang="en-US" dirty="0"/>
              <a:t>PRESENTATION TITLE</a:t>
            </a:r>
          </a:p>
        </p:txBody>
      </p:sp>
      <p:sp>
        <p:nvSpPr>
          <p:cNvPr id="14" name="Subtitle 2">
            <a:extLst>
              <a:ext uri="{FF2B5EF4-FFF2-40B4-BE49-F238E27FC236}">
                <a16:creationId xmlns:a16="http://schemas.microsoft.com/office/drawing/2014/main" id="{20404EE8-B2A5-450E-9A81-6228F56DC48D}"/>
              </a:ext>
            </a:extLst>
          </p:cNvPr>
          <p:cNvSpPr>
            <a:spLocks noGrp="1"/>
          </p:cNvSpPr>
          <p:nvPr>
            <p:ph type="subTitle" idx="1" hasCustomPrompt="1"/>
          </p:nvPr>
        </p:nvSpPr>
        <p:spPr>
          <a:xfrm>
            <a:off x="888999" y="4369290"/>
            <a:ext cx="9144000" cy="376482"/>
          </a:xfrm>
          <a:prstGeom prst="rect">
            <a:avLst/>
          </a:prstGeom>
        </p:spPr>
        <p:txBody>
          <a:bodyPr>
            <a:noAutofit/>
          </a:bodyPr>
          <a:lstStyle>
            <a:lvl1pPr marL="0" indent="0" algn="l">
              <a:buNone/>
              <a:defRPr sz="2400" b="1">
                <a:solidFill>
                  <a:schemeClr val="bg1"/>
                </a:solidFill>
                <a:latin typeface="Raleway SemiBold" panose="020B07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Sub-Headline Title of Presentation</a:t>
            </a:r>
          </a:p>
        </p:txBody>
      </p:sp>
      <p:sp>
        <p:nvSpPr>
          <p:cNvPr id="17" name="Date Placeholder 2">
            <a:extLst>
              <a:ext uri="{FF2B5EF4-FFF2-40B4-BE49-F238E27FC236}">
                <a16:creationId xmlns:a16="http://schemas.microsoft.com/office/drawing/2014/main" id="{4FB084F5-4CD1-40D9-A5B0-5B547857224C}"/>
              </a:ext>
            </a:extLst>
          </p:cNvPr>
          <p:cNvSpPr>
            <a:spLocks noGrp="1"/>
          </p:cNvSpPr>
          <p:nvPr>
            <p:ph type="dt" sz="half" idx="10"/>
          </p:nvPr>
        </p:nvSpPr>
        <p:spPr>
          <a:xfrm>
            <a:off x="10248293" y="6231426"/>
            <a:ext cx="2743200" cy="365125"/>
          </a:xfrm>
          <a:prstGeom prst="rect">
            <a:avLst/>
          </a:prstGeom>
        </p:spPr>
        <p:txBody>
          <a:bodyPr/>
          <a:lstStyle>
            <a:lvl1pPr>
              <a:defRPr sz="1900">
                <a:solidFill>
                  <a:srgbClr val="A1A9B5"/>
                </a:solidFill>
                <a:latin typeface="Raleway Light" panose="020B0403030101060003" pitchFamily="34" charset="0"/>
              </a:defRPr>
            </a:lvl1pPr>
          </a:lstStyle>
          <a:p>
            <a:endParaRPr lang="en-US" dirty="0"/>
          </a:p>
        </p:txBody>
      </p:sp>
    </p:spTree>
    <p:extLst>
      <p:ext uri="{BB962C8B-B14F-4D97-AF65-F5344CB8AC3E}">
        <p14:creationId xmlns:p14="http://schemas.microsoft.com/office/powerpoint/2010/main" val="1218540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Layout V2">
    <p:bg>
      <p:bgPr>
        <a:solidFill>
          <a:schemeClr val="bg1"/>
        </a:solidFill>
        <a:effectLst/>
      </p:bgPr>
    </p:bg>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1FC7A03-B771-44F7-A957-5F46DBDDD00E}"/>
              </a:ext>
            </a:extLst>
          </p:cNvPr>
          <p:cNvSpPr/>
          <p:nvPr userDrawn="1"/>
        </p:nvSpPr>
        <p:spPr>
          <a:xfrm>
            <a:off x="0" y="1"/>
            <a:ext cx="609600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8334DC60-58A1-4D58-BD60-3ACBBF0D3991}"/>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4" name="Footer Placeholder 4">
            <a:extLst>
              <a:ext uri="{FF2B5EF4-FFF2-40B4-BE49-F238E27FC236}">
                <a16:creationId xmlns:a16="http://schemas.microsoft.com/office/drawing/2014/main" id="{563F24B9-1AC7-4031-9986-A553F3DB3BB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
        <p:nvSpPr>
          <p:cNvPr id="32" name="Text Placeholder 2">
            <a:extLst>
              <a:ext uri="{FF2B5EF4-FFF2-40B4-BE49-F238E27FC236}">
                <a16:creationId xmlns:a16="http://schemas.microsoft.com/office/drawing/2014/main" id="{5D01145E-B053-480A-AC30-80B6EAFDD131}"/>
              </a:ext>
            </a:extLst>
          </p:cNvPr>
          <p:cNvSpPr>
            <a:spLocks noGrp="1"/>
          </p:cNvSpPr>
          <p:nvPr>
            <p:ph type="body" idx="1" hasCustomPrompt="1"/>
          </p:nvPr>
        </p:nvSpPr>
        <p:spPr>
          <a:xfrm>
            <a:off x="8081336" y="866751"/>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33" name="Text Placeholder 3">
            <a:extLst>
              <a:ext uri="{FF2B5EF4-FFF2-40B4-BE49-F238E27FC236}">
                <a16:creationId xmlns:a16="http://schemas.microsoft.com/office/drawing/2014/main" id="{13C700EB-6948-4B3D-94F6-E8134ACFAF44}"/>
              </a:ext>
            </a:extLst>
          </p:cNvPr>
          <p:cNvSpPr>
            <a:spLocks noGrp="1"/>
          </p:cNvSpPr>
          <p:nvPr>
            <p:ph type="body" sz="half" idx="17" hasCustomPrompt="1"/>
          </p:nvPr>
        </p:nvSpPr>
        <p:spPr>
          <a:xfrm>
            <a:off x="8081335" y="1390812"/>
            <a:ext cx="3234365" cy="865178"/>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34" name="Title 1">
            <a:extLst>
              <a:ext uri="{FF2B5EF4-FFF2-40B4-BE49-F238E27FC236}">
                <a16:creationId xmlns:a16="http://schemas.microsoft.com/office/drawing/2014/main" id="{8DD9F2ED-217E-4B67-9033-DE6438424A71}"/>
              </a:ext>
            </a:extLst>
          </p:cNvPr>
          <p:cNvSpPr>
            <a:spLocks noGrp="1"/>
          </p:cNvSpPr>
          <p:nvPr>
            <p:ph type="title" hasCustomPrompt="1"/>
          </p:nvPr>
        </p:nvSpPr>
        <p:spPr>
          <a:xfrm>
            <a:off x="890246" y="2167694"/>
            <a:ext cx="4701511"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35" name="Straight Connector 34">
            <a:extLst>
              <a:ext uri="{FF2B5EF4-FFF2-40B4-BE49-F238E27FC236}">
                <a16:creationId xmlns:a16="http://schemas.microsoft.com/office/drawing/2014/main" id="{36B0C9AD-E92F-4AE1-86D9-6F8EBB8C6764}"/>
              </a:ext>
            </a:extLst>
          </p:cNvPr>
          <p:cNvCxnSpPr>
            <a:cxnSpLocks/>
          </p:cNvCxnSpPr>
          <p:nvPr userDrawn="1"/>
        </p:nvCxnSpPr>
        <p:spPr>
          <a:xfrm>
            <a:off x="876300" y="288839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656179F8-BAF4-48F4-9FFE-965E3014F937}"/>
              </a:ext>
            </a:extLst>
          </p:cNvPr>
          <p:cNvSpPr>
            <a:spLocks noGrp="1"/>
          </p:cNvSpPr>
          <p:nvPr>
            <p:ph type="body" sz="half" idx="24" hasCustomPrompt="1"/>
          </p:nvPr>
        </p:nvSpPr>
        <p:spPr>
          <a:xfrm>
            <a:off x="876300" y="3168629"/>
            <a:ext cx="4391025" cy="3003568"/>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38" name="Text Placeholder 2">
            <a:extLst>
              <a:ext uri="{FF2B5EF4-FFF2-40B4-BE49-F238E27FC236}">
                <a16:creationId xmlns:a16="http://schemas.microsoft.com/office/drawing/2014/main" id="{D0D4EEA6-826F-4CAA-939B-33482E00159D}"/>
              </a:ext>
            </a:extLst>
          </p:cNvPr>
          <p:cNvSpPr>
            <a:spLocks noGrp="1"/>
          </p:cNvSpPr>
          <p:nvPr>
            <p:ph type="body" idx="25" hasCustomPrompt="1"/>
          </p:nvPr>
        </p:nvSpPr>
        <p:spPr>
          <a:xfrm>
            <a:off x="8081336" y="2734378"/>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39" name="Text Placeholder 3">
            <a:extLst>
              <a:ext uri="{FF2B5EF4-FFF2-40B4-BE49-F238E27FC236}">
                <a16:creationId xmlns:a16="http://schemas.microsoft.com/office/drawing/2014/main" id="{CD5A9EB1-F0A1-4437-9B7B-2F28D46647C7}"/>
              </a:ext>
            </a:extLst>
          </p:cNvPr>
          <p:cNvSpPr>
            <a:spLocks noGrp="1"/>
          </p:cNvSpPr>
          <p:nvPr>
            <p:ph type="body" sz="half" idx="26" hasCustomPrompt="1"/>
          </p:nvPr>
        </p:nvSpPr>
        <p:spPr>
          <a:xfrm>
            <a:off x="8081335" y="3258438"/>
            <a:ext cx="3234365" cy="865181"/>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40" name="Text Placeholder 2">
            <a:extLst>
              <a:ext uri="{FF2B5EF4-FFF2-40B4-BE49-F238E27FC236}">
                <a16:creationId xmlns:a16="http://schemas.microsoft.com/office/drawing/2014/main" id="{E7520CDE-5603-4BA4-AC0E-C1BF28DEA28D}"/>
              </a:ext>
            </a:extLst>
          </p:cNvPr>
          <p:cNvSpPr>
            <a:spLocks noGrp="1"/>
          </p:cNvSpPr>
          <p:nvPr>
            <p:ph type="body" idx="27" hasCustomPrompt="1"/>
          </p:nvPr>
        </p:nvSpPr>
        <p:spPr>
          <a:xfrm>
            <a:off x="8081336" y="4602006"/>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41" name="Text Placeholder 3">
            <a:extLst>
              <a:ext uri="{FF2B5EF4-FFF2-40B4-BE49-F238E27FC236}">
                <a16:creationId xmlns:a16="http://schemas.microsoft.com/office/drawing/2014/main" id="{1B7C59E7-1631-4BB3-BF24-86857618381B}"/>
              </a:ext>
            </a:extLst>
          </p:cNvPr>
          <p:cNvSpPr>
            <a:spLocks noGrp="1"/>
          </p:cNvSpPr>
          <p:nvPr>
            <p:ph type="body" sz="half" idx="28" hasCustomPrompt="1"/>
          </p:nvPr>
        </p:nvSpPr>
        <p:spPr>
          <a:xfrm>
            <a:off x="8081335" y="5126067"/>
            <a:ext cx="3234365" cy="865182"/>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18" name="Oval 17">
            <a:extLst>
              <a:ext uri="{FF2B5EF4-FFF2-40B4-BE49-F238E27FC236}">
                <a16:creationId xmlns:a16="http://schemas.microsoft.com/office/drawing/2014/main" id="{FFE83558-0D23-4184-A4C6-5A304A0846B6}"/>
              </a:ext>
            </a:extLst>
          </p:cNvPr>
          <p:cNvSpPr/>
          <p:nvPr userDrawn="1"/>
        </p:nvSpPr>
        <p:spPr>
          <a:xfrm>
            <a:off x="6628496" y="866751"/>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1102BCF-7E6C-40DB-B6CA-637C150CF8F9}"/>
              </a:ext>
            </a:extLst>
          </p:cNvPr>
          <p:cNvSpPr/>
          <p:nvPr userDrawn="1"/>
        </p:nvSpPr>
        <p:spPr>
          <a:xfrm>
            <a:off x="6628496" y="2734378"/>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DD7EDF-1C8B-4D47-B7E0-C3576BB34DFE}"/>
              </a:ext>
            </a:extLst>
          </p:cNvPr>
          <p:cNvSpPr/>
          <p:nvPr userDrawn="1"/>
        </p:nvSpPr>
        <p:spPr>
          <a:xfrm>
            <a:off x="6642156" y="4602005"/>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7DF80C2-1B61-4A83-9111-0C1A4A947B7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Tree>
    <p:extLst>
      <p:ext uri="{BB962C8B-B14F-4D97-AF65-F5344CB8AC3E}">
        <p14:creationId xmlns:p14="http://schemas.microsoft.com/office/powerpoint/2010/main" val="309016568"/>
      </p:ext>
    </p:extLst>
  </p:cSld>
  <p:clrMapOvr>
    <a:masterClrMapping/>
  </p:clrMapOvr>
  <p:extLst>
    <p:ext uri="{DCECCB84-F9BA-43D5-87BE-67443E8EF086}">
      <p15:sldGuideLst xmlns:p15="http://schemas.microsoft.com/office/powerpoint/2012/main">
        <p15:guide id="1" orient="horz" pos="2280">
          <p15:clr>
            <a:srgbClr val="FBAE40"/>
          </p15:clr>
        </p15:guide>
        <p15:guide id="2" pos="45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List V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91D1F3E-5E4A-414A-B060-4CF7A1ACDB05}"/>
              </a:ext>
            </a:extLst>
          </p:cNvPr>
          <p:cNvSpPr/>
          <p:nvPr userDrawn="1"/>
        </p:nvSpPr>
        <p:spPr>
          <a:xfrm flipH="1">
            <a:off x="336576" y="345059"/>
            <a:ext cx="3605842" cy="5227605"/>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88BD234D-2B48-4443-8C12-93E45BAD693A}"/>
              </a:ext>
            </a:extLst>
          </p:cNvPr>
          <p:cNvSpPr>
            <a:spLocks noGrp="1"/>
          </p:cNvSpPr>
          <p:nvPr>
            <p:ph type="body" sz="quarter" idx="18" hasCustomPrompt="1"/>
          </p:nvPr>
        </p:nvSpPr>
        <p:spPr>
          <a:xfrm>
            <a:off x="4552211" y="1666928"/>
            <a:ext cx="4827127" cy="1470924"/>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14" name="Title 1">
            <a:extLst>
              <a:ext uri="{FF2B5EF4-FFF2-40B4-BE49-F238E27FC236}">
                <a16:creationId xmlns:a16="http://schemas.microsoft.com/office/drawing/2014/main" id="{D4DE4420-773B-42D0-889B-793AE42B5E27}"/>
              </a:ext>
            </a:extLst>
          </p:cNvPr>
          <p:cNvSpPr>
            <a:spLocks noGrp="1"/>
          </p:cNvSpPr>
          <p:nvPr>
            <p:ph type="title" hasCustomPrompt="1"/>
          </p:nvPr>
        </p:nvSpPr>
        <p:spPr>
          <a:xfrm>
            <a:off x="4533161" y="651666"/>
            <a:ext cx="4860963"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15" name="Straight Connector 14">
            <a:extLst>
              <a:ext uri="{FF2B5EF4-FFF2-40B4-BE49-F238E27FC236}">
                <a16:creationId xmlns:a16="http://schemas.microsoft.com/office/drawing/2014/main" id="{974A409F-165C-43DD-A5AE-01FBB79C252C}"/>
              </a:ext>
            </a:extLst>
          </p:cNvPr>
          <p:cNvCxnSpPr>
            <a:cxnSpLocks/>
          </p:cNvCxnSpPr>
          <p:nvPr userDrawn="1"/>
        </p:nvCxnSpPr>
        <p:spPr>
          <a:xfrm>
            <a:off x="4533161" y="1372368"/>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Picture Placeholder 4">
            <a:extLst>
              <a:ext uri="{FF2B5EF4-FFF2-40B4-BE49-F238E27FC236}">
                <a16:creationId xmlns:a16="http://schemas.microsoft.com/office/drawing/2014/main" id="{BC22C373-1DA0-49A0-A079-15F7E85D834C}"/>
              </a:ext>
            </a:extLst>
          </p:cNvPr>
          <p:cNvSpPr>
            <a:spLocks noGrp="1"/>
          </p:cNvSpPr>
          <p:nvPr>
            <p:ph type="pic" sz="quarter" idx="20"/>
          </p:nvPr>
        </p:nvSpPr>
        <p:spPr>
          <a:xfrm>
            <a:off x="1" y="0"/>
            <a:ext cx="3605842" cy="5227605"/>
          </a:xfrm>
        </p:spPr>
        <p:txBody>
          <a:bodyPr/>
          <a:lstStyle/>
          <a:p>
            <a:endParaRPr lang="en-US" dirty="0"/>
          </a:p>
        </p:txBody>
      </p:sp>
      <p:sp>
        <p:nvSpPr>
          <p:cNvPr id="20" name="Picture Placeholder 4">
            <a:extLst>
              <a:ext uri="{FF2B5EF4-FFF2-40B4-BE49-F238E27FC236}">
                <a16:creationId xmlns:a16="http://schemas.microsoft.com/office/drawing/2014/main" id="{C2E44BBB-6E99-4CD0-A483-B31C175A806B}"/>
              </a:ext>
            </a:extLst>
          </p:cNvPr>
          <p:cNvSpPr>
            <a:spLocks noGrp="1"/>
          </p:cNvSpPr>
          <p:nvPr>
            <p:ph type="pic" sz="quarter" idx="21"/>
          </p:nvPr>
        </p:nvSpPr>
        <p:spPr>
          <a:xfrm>
            <a:off x="10498347" y="1039921"/>
            <a:ext cx="1693654" cy="5099988"/>
          </a:xfrm>
        </p:spPr>
        <p:txBody>
          <a:bodyPr/>
          <a:lstStyle/>
          <a:p>
            <a:endParaRPr lang="en-US" dirty="0"/>
          </a:p>
        </p:txBody>
      </p:sp>
      <p:sp>
        <p:nvSpPr>
          <p:cNvPr id="29" name="Text Placeholder 3">
            <a:extLst>
              <a:ext uri="{FF2B5EF4-FFF2-40B4-BE49-F238E27FC236}">
                <a16:creationId xmlns:a16="http://schemas.microsoft.com/office/drawing/2014/main" id="{59B74C93-8338-43A7-B64A-221A251384B9}"/>
              </a:ext>
            </a:extLst>
          </p:cNvPr>
          <p:cNvSpPr>
            <a:spLocks noGrp="1"/>
          </p:cNvSpPr>
          <p:nvPr>
            <p:ph type="body" sz="half" idx="22" hasCustomPrompt="1"/>
          </p:nvPr>
        </p:nvSpPr>
        <p:spPr>
          <a:xfrm>
            <a:off x="4533067" y="3331050"/>
            <a:ext cx="4861057" cy="280885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22" name="Slide Number Placeholder 5">
            <a:extLst>
              <a:ext uri="{FF2B5EF4-FFF2-40B4-BE49-F238E27FC236}">
                <a16:creationId xmlns:a16="http://schemas.microsoft.com/office/drawing/2014/main" id="{0C531072-8A2C-4786-9F85-EC800E676E9B}"/>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3" name="Footer Placeholder 4">
            <a:extLst>
              <a:ext uri="{FF2B5EF4-FFF2-40B4-BE49-F238E27FC236}">
                <a16:creationId xmlns:a16="http://schemas.microsoft.com/office/drawing/2014/main" id="{E8B2AC3B-3D12-4247-A461-E16432FC051F}"/>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2" name="Picture 11">
            <a:extLst>
              <a:ext uri="{FF2B5EF4-FFF2-40B4-BE49-F238E27FC236}">
                <a16:creationId xmlns:a16="http://schemas.microsoft.com/office/drawing/2014/main" id="{8FEB8FED-CE21-4554-9615-E4F1E1FF01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38650116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5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Layou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EE0A959-8D73-4BFE-A565-839AA1FC7F61}"/>
              </a:ext>
            </a:extLst>
          </p:cNvPr>
          <p:cNvSpPr/>
          <p:nvPr userDrawn="1"/>
        </p:nvSpPr>
        <p:spPr>
          <a:xfrm flipH="1">
            <a:off x="436896" y="3706356"/>
            <a:ext cx="9949132" cy="2605176"/>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4">
            <a:extLst>
              <a:ext uri="{FF2B5EF4-FFF2-40B4-BE49-F238E27FC236}">
                <a16:creationId xmlns:a16="http://schemas.microsoft.com/office/drawing/2014/main" id="{5196AACB-BEA1-40C0-9521-79B238747896}"/>
              </a:ext>
            </a:extLst>
          </p:cNvPr>
          <p:cNvSpPr>
            <a:spLocks noGrp="1"/>
          </p:cNvSpPr>
          <p:nvPr>
            <p:ph type="pic" sz="quarter" idx="19"/>
          </p:nvPr>
        </p:nvSpPr>
        <p:spPr>
          <a:xfrm>
            <a:off x="-470" y="3305934"/>
            <a:ext cx="9949132" cy="2605176"/>
          </a:xfrm>
        </p:spPr>
        <p:txBody>
          <a:bodyPr/>
          <a:lstStyle/>
          <a:p>
            <a:endParaRPr lang="en-US" dirty="0"/>
          </a:p>
        </p:txBody>
      </p:sp>
      <p:sp>
        <p:nvSpPr>
          <p:cNvPr id="27" name="Title 1">
            <a:extLst>
              <a:ext uri="{FF2B5EF4-FFF2-40B4-BE49-F238E27FC236}">
                <a16:creationId xmlns:a16="http://schemas.microsoft.com/office/drawing/2014/main" id="{33D95C46-4D84-452D-8F4E-99CEBC611B63}"/>
              </a:ext>
            </a:extLst>
          </p:cNvPr>
          <p:cNvSpPr>
            <a:spLocks noGrp="1"/>
          </p:cNvSpPr>
          <p:nvPr>
            <p:ph type="title" hasCustomPrompt="1"/>
          </p:nvPr>
        </p:nvSpPr>
        <p:spPr>
          <a:xfrm>
            <a:off x="890246" y="65002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28" name="Straight Connector 27">
            <a:extLst>
              <a:ext uri="{FF2B5EF4-FFF2-40B4-BE49-F238E27FC236}">
                <a16:creationId xmlns:a16="http://schemas.microsoft.com/office/drawing/2014/main" id="{414B26E6-60E4-46D5-A290-F5BA5D7DC899}"/>
              </a:ext>
            </a:extLst>
          </p:cNvPr>
          <p:cNvCxnSpPr>
            <a:cxnSpLocks/>
          </p:cNvCxnSpPr>
          <p:nvPr userDrawn="1"/>
        </p:nvCxnSpPr>
        <p:spPr>
          <a:xfrm>
            <a:off x="876300" y="137072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7E81C031-6C0C-4CEE-8B45-2FB33E0C655D}"/>
              </a:ext>
            </a:extLst>
          </p:cNvPr>
          <p:cNvSpPr>
            <a:spLocks noGrp="1"/>
          </p:cNvSpPr>
          <p:nvPr>
            <p:ph type="body" sz="half" idx="21" hasCustomPrompt="1"/>
          </p:nvPr>
        </p:nvSpPr>
        <p:spPr>
          <a:xfrm>
            <a:off x="876301" y="1650959"/>
            <a:ext cx="4179408" cy="144734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9" name="Text Placeholder 3">
            <a:extLst>
              <a:ext uri="{FF2B5EF4-FFF2-40B4-BE49-F238E27FC236}">
                <a16:creationId xmlns:a16="http://schemas.microsoft.com/office/drawing/2014/main" id="{C18ADA81-69C1-47F6-BC08-5D78A3BC5AD9}"/>
              </a:ext>
            </a:extLst>
          </p:cNvPr>
          <p:cNvSpPr>
            <a:spLocks noGrp="1"/>
          </p:cNvSpPr>
          <p:nvPr>
            <p:ph type="body" sz="half" idx="22" hasCustomPrompt="1"/>
          </p:nvPr>
        </p:nvSpPr>
        <p:spPr>
          <a:xfrm>
            <a:off x="6206620" y="1650959"/>
            <a:ext cx="4179408" cy="144734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3" name="Slide Number Placeholder 5">
            <a:extLst>
              <a:ext uri="{FF2B5EF4-FFF2-40B4-BE49-F238E27FC236}">
                <a16:creationId xmlns:a16="http://schemas.microsoft.com/office/drawing/2014/main" id="{8334DC60-58A1-4D58-BD60-3ACBBF0D3991}"/>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4" name="Footer Placeholder 4">
            <a:extLst>
              <a:ext uri="{FF2B5EF4-FFF2-40B4-BE49-F238E27FC236}">
                <a16:creationId xmlns:a16="http://schemas.microsoft.com/office/drawing/2014/main" id="{563F24B9-1AC7-4031-9986-A553F3DB3BB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2" name="Picture 11">
            <a:extLst>
              <a:ext uri="{FF2B5EF4-FFF2-40B4-BE49-F238E27FC236}">
                <a16:creationId xmlns:a16="http://schemas.microsoft.com/office/drawing/2014/main" id="{08781280-F2F1-4A51-A120-AF12BEEC79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2819557353"/>
      </p:ext>
    </p:extLst>
  </p:cSld>
  <p:clrMapOvr>
    <a:masterClrMapping/>
  </p:clrMapOvr>
  <p:extLst>
    <p:ext uri="{DCECCB84-F9BA-43D5-87BE-67443E8EF086}">
      <p15:sldGuideLst xmlns:p15="http://schemas.microsoft.com/office/powerpoint/2012/main">
        <p15:guide id="1" orient="horz" pos="2280" userDrawn="1">
          <p15:clr>
            <a:srgbClr val="FBAE40"/>
          </p15:clr>
        </p15:guide>
        <p15:guide id="2" pos="55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Us">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8A191A2-1815-4213-BFB6-302359B75777}"/>
              </a:ext>
            </a:extLst>
          </p:cNvPr>
          <p:cNvSpPr/>
          <p:nvPr userDrawn="1"/>
        </p:nvSpPr>
        <p:spPr>
          <a:xfrm>
            <a:off x="9022080" y="1"/>
            <a:ext cx="316992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25" name="Text Placeholder 6">
            <a:extLst>
              <a:ext uri="{FF2B5EF4-FFF2-40B4-BE49-F238E27FC236}">
                <a16:creationId xmlns:a16="http://schemas.microsoft.com/office/drawing/2014/main" id="{114BBCFE-9B60-49F8-B6C5-1ECD65FD8AE8}"/>
              </a:ext>
            </a:extLst>
          </p:cNvPr>
          <p:cNvSpPr>
            <a:spLocks noGrp="1"/>
          </p:cNvSpPr>
          <p:nvPr>
            <p:ph type="body" sz="quarter" idx="18" hasCustomPrompt="1"/>
          </p:nvPr>
        </p:nvSpPr>
        <p:spPr>
          <a:xfrm>
            <a:off x="885824" y="2775578"/>
            <a:ext cx="6506853" cy="3530119"/>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50"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6506847"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6" name="Slide Number Placeholder 5">
            <a:extLst>
              <a:ext uri="{FF2B5EF4-FFF2-40B4-BE49-F238E27FC236}">
                <a16:creationId xmlns:a16="http://schemas.microsoft.com/office/drawing/2014/main" id="{96FC17F8-0335-4251-930B-CF3A5F99C2F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17" name="Footer Placeholder 4">
            <a:extLst>
              <a:ext uri="{FF2B5EF4-FFF2-40B4-BE49-F238E27FC236}">
                <a16:creationId xmlns:a16="http://schemas.microsoft.com/office/drawing/2014/main" id="{212C0771-4AD6-4196-B5B7-4C9EE53A969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Footer   |</a:t>
            </a:r>
            <a:endParaRPr lang="en-US" dirty="0"/>
          </a:p>
        </p:txBody>
      </p:sp>
      <p:pic>
        <p:nvPicPr>
          <p:cNvPr id="10" name="Picture 9">
            <a:extLst>
              <a:ext uri="{FF2B5EF4-FFF2-40B4-BE49-F238E27FC236}">
                <a16:creationId xmlns:a16="http://schemas.microsoft.com/office/drawing/2014/main" id="{42E3B835-467B-4F22-9025-31B0363D3A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328983908"/>
      </p:ext>
    </p:extLst>
  </p:cSld>
  <p:clrMapOvr>
    <a:masterClrMapping/>
  </p:clrMapOvr>
  <p:extLst>
    <p:ext uri="{DCECCB84-F9BA-43D5-87BE-67443E8EF086}">
      <p15:sldGuideLst xmlns:p15="http://schemas.microsoft.com/office/powerpoint/2012/main">
        <p15:guide id="1" orient="horz" pos="3216" userDrawn="1">
          <p15:clr>
            <a:srgbClr val="FBAE40"/>
          </p15:clr>
        </p15:guide>
        <p15:guide id="2"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pro Team V1">
    <p:bg>
      <p:bgPr>
        <a:solidFill>
          <a:srgbClr val="37465E"/>
        </a:solidFill>
        <a:effectLst/>
      </p:bgPr>
    </p:bg>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17249D24-D2C1-4F5C-B073-29A8F13CCEBF}"/>
              </a:ext>
            </a:extLst>
          </p:cNvPr>
          <p:cNvCxnSpPr>
            <a:cxnSpLocks/>
          </p:cNvCxnSpPr>
          <p:nvPr userDrawn="1"/>
        </p:nvCxnSpPr>
        <p:spPr>
          <a:xfrm>
            <a:off x="3431232" y="6099550"/>
            <a:ext cx="3395639"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988D58-1BCE-4995-8384-ED8D03C47E95}"/>
              </a:ext>
            </a:extLst>
          </p:cNvPr>
          <p:cNvCxnSpPr>
            <a:cxnSpLocks/>
          </p:cNvCxnSpPr>
          <p:nvPr userDrawn="1"/>
        </p:nvCxnSpPr>
        <p:spPr>
          <a:xfrm>
            <a:off x="5342453" y="3406966"/>
            <a:ext cx="3129360"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A0ED802-D27C-4ACD-A1E8-92AD5D37FD3C}"/>
              </a:ext>
            </a:extLst>
          </p:cNvPr>
          <p:cNvCxnSpPr>
            <a:cxnSpLocks/>
          </p:cNvCxnSpPr>
          <p:nvPr userDrawn="1"/>
        </p:nvCxnSpPr>
        <p:spPr>
          <a:xfrm>
            <a:off x="4664020" y="4303206"/>
            <a:ext cx="3312160"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F350FF-2607-4AB9-97A8-4723F5BB59D4}"/>
              </a:ext>
            </a:extLst>
          </p:cNvPr>
          <p:cNvCxnSpPr>
            <a:cxnSpLocks/>
          </p:cNvCxnSpPr>
          <p:nvPr userDrawn="1"/>
        </p:nvCxnSpPr>
        <p:spPr>
          <a:xfrm>
            <a:off x="4055093" y="5200786"/>
            <a:ext cx="3175612"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0CF9AC7-6B73-471D-8FF6-205C78455449}"/>
              </a:ext>
            </a:extLst>
          </p:cNvPr>
          <p:cNvCxnSpPr>
            <a:cxnSpLocks/>
          </p:cNvCxnSpPr>
          <p:nvPr userDrawn="1"/>
        </p:nvCxnSpPr>
        <p:spPr>
          <a:xfrm>
            <a:off x="5938674" y="2509170"/>
            <a:ext cx="3142915"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3364FF97-11CC-4B51-8582-912F053A1D6B}"/>
              </a:ext>
            </a:extLst>
          </p:cNvPr>
          <p:cNvSpPr>
            <a:spLocks noGrp="1"/>
          </p:cNvSpPr>
          <p:nvPr>
            <p:ph type="title" hasCustomPrompt="1"/>
          </p:nvPr>
        </p:nvSpPr>
        <p:spPr>
          <a:xfrm>
            <a:off x="866775" y="3012383"/>
            <a:ext cx="4088989"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66775" y="3733085"/>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0D35C5C5-0E78-4829-9195-C2747EE6F52C}"/>
              </a:ext>
            </a:extLst>
          </p:cNvPr>
          <p:cNvSpPr>
            <a:spLocks noGrp="1"/>
          </p:cNvSpPr>
          <p:nvPr>
            <p:ph type="body" idx="21" hasCustomPrompt="1"/>
          </p:nvPr>
        </p:nvSpPr>
        <p:spPr>
          <a:xfrm>
            <a:off x="5938674" y="1793099"/>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22" name="Text Placeholder 2">
            <a:extLst>
              <a:ext uri="{FF2B5EF4-FFF2-40B4-BE49-F238E27FC236}">
                <a16:creationId xmlns:a16="http://schemas.microsoft.com/office/drawing/2014/main" id="{65A16E2A-6533-4F41-8133-E1BD9B46241A}"/>
              </a:ext>
            </a:extLst>
          </p:cNvPr>
          <p:cNvSpPr>
            <a:spLocks noGrp="1"/>
          </p:cNvSpPr>
          <p:nvPr>
            <p:ph type="body" idx="22" hasCustomPrompt="1"/>
          </p:nvPr>
        </p:nvSpPr>
        <p:spPr>
          <a:xfrm>
            <a:off x="5938674" y="2062650"/>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23" name="Text Placeholder 2">
            <a:extLst>
              <a:ext uri="{FF2B5EF4-FFF2-40B4-BE49-F238E27FC236}">
                <a16:creationId xmlns:a16="http://schemas.microsoft.com/office/drawing/2014/main" id="{3BCAE461-EA65-4EE4-B2D2-1C23D2B5721F}"/>
              </a:ext>
            </a:extLst>
          </p:cNvPr>
          <p:cNvSpPr>
            <a:spLocks noGrp="1"/>
          </p:cNvSpPr>
          <p:nvPr>
            <p:ph type="body" idx="23" hasCustomPrompt="1"/>
          </p:nvPr>
        </p:nvSpPr>
        <p:spPr>
          <a:xfrm>
            <a:off x="5342453" y="2697602"/>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24" name="Text Placeholder 2">
            <a:extLst>
              <a:ext uri="{FF2B5EF4-FFF2-40B4-BE49-F238E27FC236}">
                <a16:creationId xmlns:a16="http://schemas.microsoft.com/office/drawing/2014/main" id="{E731E995-4E4C-4DDF-86EA-7751B2B01DE2}"/>
              </a:ext>
            </a:extLst>
          </p:cNvPr>
          <p:cNvSpPr>
            <a:spLocks noGrp="1"/>
          </p:cNvSpPr>
          <p:nvPr>
            <p:ph type="body" idx="24" hasCustomPrompt="1"/>
          </p:nvPr>
        </p:nvSpPr>
        <p:spPr>
          <a:xfrm>
            <a:off x="5342453" y="2967153"/>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25" name="Text Placeholder 2">
            <a:extLst>
              <a:ext uri="{FF2B5EF4-FFF2-40B4-BE49-F238E27FC236}">
                <a16:creationId xmlns:a16="http://schemas.microsoft.com/office/drawing/2014/main" id="{16E86445-706B-4ADF-A168-6B29B4F43444}"/>
              </a:ext>
            </a:extLst>
          </p:cNvPr>
          <p:cNvSpPr>
            <a:spLocks noGrp="1"/>
          </p:cNvSpPr>
          <p:nvPr>
            <p:ph type="body" idx="25" hasCustomPrompt="1"/>
          </p:nvPr>
        </p:nvSpPr>
        <p:spPr>
          <a:xfrm>
            <a:off x="4664020" y="3593021"/>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29" name="Text Placeholder 2">
            <a:extLst>
              <a:ext uri="{FF2B5EF4-FFF2-40B4-BE49-F238E27FC236}">
                <a16:creationId xmlns:a16="http://schemas.microsoft.com/office/drawing/2014/main" id="{0803BED7-65A5-4957-8B17-A7580E47CB5A}"/>
              </a:ext>
            </a:extLst>
          </p:cNvPr>
          <p:cNvSpPr>
            <a:spLocks noGrp="1"/>
          </p:cNvSpPr>
          <p:nvPr>
            <p:ph type="body" idx="26" hasCustomPrompt="1"/>
          </p:nvPr>
        </p:nvSpPr>
        <p:spPr>
          <a:xfrm>
            <a:off x="4664020" y="3862572"/>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30" name="Text Placeholder 2">
            <a:extLst>
              <a:ext uri="{FF2B5EF4-FFF2-40B4-BE49-F238E27FC236}">
                <a16:creationId xmlns:a16="http://schemas.microsoft.com/office/drawing/2014/main" id="{CD226ADA-068E-42CB-B751-FF433D83A4CF}"/>
              </a:ext>
            </a:extLst>
          </p:cNvPr>
          <p:cNvSpPr>
            <a:spLocks noGrp="1"/>
          </p:cNvSpPr>
          <p:nvPr>
            <p:ph type="body" idx="27" hasCustomPrompt="1"/>
          </p:nvPr>
        </p:nvSpPr>
        <p:spPr>
          <a:xfrm>
            <a:off x="4055093" y="4491061"/>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2" name="Text Placeholder 2">
            <a:extLst>
              <a:ext uri="{FF2B5EF4-FFF2-40B4-BE49-F238E27FC236}">
                <a16:creationId xmlns:a16="http://schemas.microsoft.com/office/drawing/2014/main" id="{23BCDEC3-C76A-4F11-8C02-2EF28C05B84C}"/>
              </a:ext>
            </a:extLst>
          </p:cNvPr>
          <p:cNvSpPr>
            <a:spLocks noGrp="1"/>
          </p:cNvSpPr>
          <p:nvPr>
            <p:ph type="body" idx="28" hasCustomPrompt="1"/>
          </p:nvPr>
        </p:nvSpPr>
        <p:spPr>
          <a:xfrm>
            <a:off x="4055093" y="4760612"/>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33" name="Text Placeholder 2">
            <a:extLst>
              <a:ext uri="{FF2B5EF4-FFF2-40B4-BE49-F238E27FC236}">
                <a16:creationId xmlns:a16="http://schemas.microsoft.com/office/drawing/2014/main" id="{8ABADDDC-E9EA-4A72-8BA1-8B543BF5D6B3}"/>
              </a:ext>
            </a:extLst>
          </p:cNvPr>
          <p:cNvSpPr>
            <a:spLocks noGrp="1"/>
          </p:cNvSpPr>
          <p:nvPr>
            <p:ph type="body" idx="29" hasCustomPrompt="1"/>
          </p:nvPr>
        </p:nvSpPr>
        <p:spPr>
          <a:xfrm>
            <a:off x="3431232" y="5388640"/>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4" name="Text Placeholder 2">
            <a:extLst>
              <a:ext uri="{FF2B5EF4-FFF2-40B4-BE49-F238E27FC236}">
                <a16:creationId xmlns:a16="http://schemas.microsoft.com/office/drawing/2014/main" id="{842F86A7-75F9-4C68-99AD-7417A2581656}"/>
              </a:ext>
            </a:extLst>
          </p:cNvPr>
          <p:cNvSpPr>
            <a:spLocks noGrp="1"/>
          </p:cNvSpPr>
          <p:nvPr>
            <p:ph type="body" idx="30" hasCustomPrompt="1"/>
          </p:nvPr>
        </p:nvSpPr>
        <p:spPr>
          <a:xfrm>
            <a:off x="3431232" y="5658191"/>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35" name="Rectangle 52">
            <a:extLst>
              <a:ext uri="{FF2B5EF4-FFF2-40B4-BE49-F238E27FC236}">
                <a16:creationId xmlns:a16="http://schemas.microsoft.com/office/drawing/2014/main" id="{8FD6EE49-2998-43A6-9F2F-B6E247BD4AB9}"/>
              </a:ext>
            </a:extLst>
          </p:cNvPr>
          <p:cNvSpPr/>
          <p:nvPr userDrawn="1"/>
        </p:nvSpPr>
        <p:spPr>
          <a:xfrm flipH="1">
            <a:off x="5717446" y="-74425"/>
            <a:ext cx="6645349" cy="7038753"/>
          </a:xfrm>
          <a:custGeom>
            <a:avLst/>
            <a:gdLst>
              <a:gd name="connsiteX0" fmla="*/ 0 w 4114800"/>
              <a:gd name="connsiteY0" fmla="*/ 0 h 6858000"/>
              <a:gd name="connsiteX1" fmla="*/ 4114800 w 4114800"/>
              <a:gd name="connsiteY1" fmla="*/ 0 h 6858000"/>
              <a:gd name="connsiteX2" fmla="*/ 4114800 w 4114800"/>
              <a:gd name="connsiteY2" fmla="*/ 6858000 h 6858000"/>
              <a:gd name="connsiteX3" fmla="*/ 0 w 4114800"/>
              <a:gd name="connsiteY3" fmla="*/ 6858000 h 6858000"/>
              <a:gd name="connsiteX4" fmla="*/ 0 w 4114800"/>
              <a:gd name="connsiteY4" fmla="*/ 0 h 6858000"/>
              <a:gd name="connsiteX0" fmla="*/ 0 w 4114800"/>
              <a:gd name="connsiteY0" fmla="*/ 31898 h 6889898"/>
              <a:gd name="connsiteX1" fmla="*/ 2668772 w 4114800"/>
              <a:gd name="connsiteY1" fmla="*/ 0 h 6889898"/>
              <a:gd name="connsiteX2" fmla="*/ 4114800 w 4114800"/>
              <a:gd name="connsiteY2" fmla="*/ 6889898 h 6889898"/>
              <a:gd name="connsiteX3" fmla="*/ 0 w 4114800"/>
              <a:gd name="connsiteY3" fmla="*/ 6889898 h 6889898"/>
              <a:gd name="connsiteX4" fmla="*/ 0 w 4114800"/>
              <a:gd name="connsiteY4" fmla="*/ 31898 h 6889898"/>
              <a:gd name="connsiteX0" fmla="*/ 0 w 4114800"/>
              <a:gd name="connsiteY0" fmla="*/ 21265 h 6879265"/>
              <a:gd name="connsiteX1" fmla="*/ 2604977 w 4114800"/>
              <a:gd name="connsiteY1" fmla="*/ 0 h 6879265"/>
              <a:gd name="connsiteX2" fmla="*/ 4114800 w 4114800"/>
              <a:gd name="connsiteY2" fmla="*/ 6879265 h 6879265"/>
              <a:gd name="connsiteX3" fmla="*/ 0 w 4114800"/>
              <a:gd name="connsiteY3" fmla="*/ 6879265 h 6879265"/>
              <a:gd name="connsiteX4" fmla="*/ 0 w 4114800"/>
              <a:gd name="connsiteY4" fmla="*/ 21265 h 6879265"/>
              <a:gd name="connsiteX0" fmla="*/ 0 w 6826102"/>
              <a:gd name="connsiteY0" fmla="*/ 31898 h 6879265"/>
              <a:gd name="connsiteX1" fmla="*/ 5316279 w 6826102"/>
              <a:gd name="connsiteY1" fmla="*/ 0 h 6879265"/>
              <a:gd name="connsiteX2" fmla="*/ 6826102 w 6826102"/>
              <a:gd name="connsiteY2" fmla="*/ 6879265 h 6879265"/>
              <a:gd name="connsiteX3" fmla="*/ 2711302 w 6826102"/>
              <a:gd name="connsiteY3" fmla="*/ 6879265 h 6879265"/>
              <a:gd name="connsiteX4" fmla="*/ 0 w 6826102"/>
              <a:gd name="connsiteY4" fmla="*/ 31898 h 6879265"/>
              <a:gd name="connsiteX0" fmla="*/ 0 w 6826102"/>
              <a:gd name="connsiteY0" fmla="*/ 21266 h 6868633"/>
              <a:gd name="connsiteX1" fmla="*/ 3880883 w 6826102"/>
              <a:gd name="connsiteY1" fmla="*/ 0 h 6868633"/>
              <a:gd name="connsiteX2" fmla="*/ 6826102 w 6826102"/>
              <a:gd name="connsiteY2" fmla="*/ 6868633 h 6868633"/>
              <a:gd name="connsiteX3" fmla="*/ 2711302 w 6826102"/>
              <a:gd name="connsiteY3" fmla="*/ 6868633 h 6868633"/>
              <a:gd name="connsiteX4" fmla="*/ 0 w 6826102"/>
              <a:gd name="connsiteY4" fmla="*/ 21266 h 6868633"/>
              <a:gd name="connsiteX0" fmla="*/ 0 w 7187609"/>
              <a:gd name="connsiteY0" fmla="*/ 21266 h 6889898"/>
              <a:gd name="connsiteX1" fmla="*/ 3880883 w 7187609"/>
              <a:gd name="connsiteY1" fmla="*/ 0 h 6889898"/>
              <a:gd name="connsiteX2" fmla="*/ 7187609 w 7187609"/>
              <a:gd name="connsiteY2" fmla="*/ 6889898 h 6889898"/>
              <a:gd name="connsiteX3" fmla="*/ 2711302 w 7187609"/>
              <a:gd name="connsiteY3" fmla="*/ 6868633 h 6889898"/>
              <a:gd name="connsiteX4" fmla="*/ 0 w 7187609"/>
              <a:gd name="connsiteY4" fmla="*/ 21266 h 6889898"/>
              <a:gd name="connsiteX0" fmla="*/ 0 w 7187609"/>
              <a:gd name="connsiteY0" fmla="*/ 21266 h 6889898"/>
              <a:gd name="connsiteX1" fmla="*/ 3880883 w 7187609"/>
              <a:gd name="connsiteY1" fmla="*/ 0 h 6889898"/>
              <a:gd name="connsiteX2" fmla="*/ 7187609 w 7187609"/>
              <a:gd name="connsiteY2" fmla="*/ 6889898 h 6889898"/>
              <a:gd name="connsiteX3" fmla="*/ 2583712 w 7187609"/>
              <a:gd name="connsiteY3" fmla="*/ 6889898 h 6889898"/>
              <a:gd name="connsiteX4" fmla="*/ 0 w 7187609"/>
              <a:gd name="connsiteY4" fmla="*/ 21266 h 6889898"/>
              <a:gd name="connsiteX0" fmla="*/ 0 w 8729330"/>
              <a:gd name="connsiteY0" fmla="*/ 1 h 6889898"/>
              <a:gd name="connsiteX1" fmla="*/ 5422604 w 8729330"/>
              <a:gd name="connsiteY1" fmla="*/ 0 h 6889898"/>
              <a:gd name="connsiteX2" fmla="*/ 8729330 w 8729330"/>
              <a:gd name="connsiteY2" fmla="*/ 6889898 h 6889898"/>
              <a:gd name="connsiteX3" fmla="*/ 4125433 w 8729330"/>
              <a:gd name="connsiteY3" fmla="*/ 6889898 h 6889898"/>
              <a:gd name="connsiteX4" fmla="*/ 0 w 8729330"/>
              <a:gd name="connsiteY4" fmla="*/ 1 h 6889898"/>
              <a:gd name="connsiteX0" fmla="*/ 0 w 8729330"/>
              <a:gd name="connsiteY0" fmla="*/ 0 h 6889897"/>
              <a:gd name="connsiteX1" fmla="*/ 4274288 w 8729330"/>
              <a:gd name="connsiteY1" fmla="*/ 42530 h 6889897"/>
              <a:gd name="connsiteX2" fmla="*/ 8729330 w 8729330"/>
              <a:gd name="connsiteY2" fmla="*/ 6889897 h 6889897"/>
              <a:gd name="connsiteX3" fmla="*/ 4125433 w 8729330"/>
              <a:gd name="connsiteY3" fmla="*/ 6889897 h 6889897"/>
              <a:gd name="connsiteX4" fmla="*/ 0 w 8729330"/>
              <a:gd name="connsiteY4" fmla="*/ 0 h 6889897"/>
              <a:gd name="connsiteX0" fmla="*/ 0 w 8729330"/>
              <a:gd name="connsiteY0" fmla="*/ 0 h 6889897"/>
              <a:gd name="connsiteX1" fmla="*/ 4625162 w 8729330"/>
              <a:gd name="connsiteY1" fmla="*/ 10632 h 6889897"/>
              <a:gd name="connsiteX2" fmla="*/ 8729330 w 8729330"/>
              <a:gd name="connsiteY2" fmla="*/ 6889897 h 6889897"/>
              <a:gd name="connsiteX3" fmla="*/ 4125433 w 8729330"/>
              <a:gd name="connsiteY3" fmla="*/ 6889897 h 6889897"/>
              <a:gd name="connsiteX4" fmla="*/ 0 w 8729330"/>
              <a:gd name="connsiteY4" fmla="*/ 0 h 6889897"/>
              <a:gd name="connsiteX0" fmla="*/ 0 w 8729330"/>
              <a:gd name="connsiteY0" fmla="*/ 0 h 6889897"/>
              <a:gd name="connsiteX1" fmla="*/ 4625162 w 8729330"/>
              <a:gd name="connsiteY1" fmla="*/ 10632 h 6889897"/>
              <a:gd name="connsiteX2" fmla="*/ 8729330 w 8729330"/>
              <a:gd name="connsiteY2" fmla="*/ 6889897 h 6889897"/>
              <a:gd name="connsiteX3" fmla="*/ 1988289 w 8729330"/>
              <a:gd name="connsiteY3" fmla="*/ 6879265 h 6889897"/>
              <a:gd name="connsiteX4" fmla="*/ 0 w 8729330"/>
              <a:gd name="connsiteY4" fmla="*/ 0 h 6889897"/>
              <a:gd name="connsiteX0" fmla="*/ 0 w 8771861"/>
              <a:gd name="connsiteY0" fmla="*/ 0 h 6943060"/>
              <a:gd name="connsiteX1" fmla="*/ 4625162 w 8771861"/>
              <a:gd name="connsiteY1" fmla="*/ 10632 h 6943060"/>
              <a:gd name="connsiteX2" fmla="*/ 8771861 w 8771861"/>
              <a:gd name="connsiteY2" fmla="*/ 6943060 h 6943060"/>
              <a:gd name="connsiteX3" fmla="*/ 1988289 w 8771861"/>
              <a:gd name="connsiteY3" fmla="*/ 6879265 h 6943060"/>
              <a:gd name="connsiteX4" fmla="*/ 0 w 8771861"/>
              <a:gd name="connsiteY4" fmla="*/ 0 h 6943060"/>
              <a:gd name="connsiteX0" fmla="*/ 0 w 8771861"/>
              <a:gd name="connsiteY0" fmla="*/ 0 h 6974958"/>
              <a:gd name="connsiteX1" fmla="*/ 4625162 w 8771861"/>
              <a:gd name="connsiteY1" fmla="*/ 10632 h 6974958"/>
              <a:gd name="connsiteX2" fmla="*/ 8771861 w 8771861"/>
              <a:gd name="connsiteY2" fmla="*/ 6943060 h 6974958"/>
              <a:gd name="connsiteX3" fmla="*/ 1945759 w 8771861"/>
              <a:gd name="connsiteY3" fmla="*/ 6974958 h 6974958"/>
              <a:gd name="connsiteX4" fmla="*/ 0 w 8771861"/>
              <a:gd name="connsiteY4" fmla="*/ 0 h 6974958"/>
              <a:gd name="connsiteX0" fmla="*/ 0 w 8771861"/>
              <a:gd name="connsiteY0" fmla="*/ 63795 h 7038753"/>
              <a:gd name="connsiteX1" fmla="*/ 4582631 w 8771861"/>
              <a:gd name="connsiteY1" fmla="*/ 0 h 7038753"/>
              <a:gd name="connsiteX2" fmla="*/ 8771861 w 8771861"/>
              <a:gd name="connsiteY2" fmla="*/ 7006855 h 7038753"/>
              <a:gd name="connsiteX3" fmla="*/ 1945759 w 8771861"/>
              <a:gd name="connsiteY3" fmla="*/ 7038753 h 7038753"/>
              <a:gd name="connsiteX4" fmla="*/ 0 w 8771861"/>
              <a:gd name="connsiteY4" fmla="*/ 63795 h 7038753"/>
              <a:gd name="connsiteX0" fmla="*/ 0 w 8771861"/>
              <a:gd name="connsiteY0" fmla="*/ 0 h 7060019"/>
              <a:gd name="connsiteX1" fmla="*/ 4582631 w 8771861"/>
              <a:gd name="connsiteY1" fmla="*/ 21266 h 7060019"/>
              <a:gd name="connsiteX2" fmla="*/ 8771861 w 8771861"/>
              <a:gd name="connsiteY2" fmla="*/ 7028121 h 7060019"/>
              <a:gd name="connsiteX3" fmla="*/ 1945759 w 8771861"/>
              <a:gd name="connsiteY3" fmla="*/ 7060019 h 7060019"/>
              <a:gd name="connsiteX4" fmla="*/ 0 w 8771861"/>
              <a:gd name="connsiteY4" fmla="*/ 0 h 7060019"/>
              <a:gd name="connsiteX0" fmla="*/ 233916 w 6826102"/>
              <a:gd name="connsiteY0" fmla="*/ 0 h 7038754"/>
              <a:gd name="connsiteX1" fmla="*/ 2636872 w 6826102"/>
              <a:gd name="connsiteY1" fmla="*/ 1 h 7038754"/>
              <a:gd name="connsiteX2" fmla="*/ 6826102 w 6826102"/>
              <a:gd name="connsiteY2" fmla="*/ 7006856 h 7038754"/>
              <a:gd name="connsiteX3" fmla="*/ 0 w 6826102"/>
              <a:gd name="connsiteY3" fmla="*/ 7038754 h 7038754"/>
              <a:gd name="connsiteX4" fmla="*/ 233916 w 6826102"/>
              <a:gd name="connsiteY4" fmla="*/ 0 h 7038754"/>
              <a:gd name="connsiteX0" fmla="*/ 1073888 w 6826102"/>
              <a:gd name="connsiteY0" fmla="*/ 21264 h 7038753"/>
              <a:gd name="connsiteX1" fmla="*/ 2636872 w 6826102"/>
              <a:gd name="connsiteY1" fmla="*/ 0 h 7038753"/>
              <a:gd name="connsiteX2" fmla="*/ 6826102 w 6826102"/>
              <a:gd name="connsiteY2" fmla="*/ 7006855 h 7038753"/>
              <a:gd name="connsiteX3" fmla="*/ 0 w 6826102"/>
              <a:gd name="connsiteY3" fmla="*/ 7038753 h 7038753"/>
              <a:gd name="connsiteX4" fmla="*/ 1073888 w 6826102"/>
              <a:gd name="connsiteY4" fmla="*/ 21264 h 7038753"/>
              <a:gd name="connsiteX0" fmla="*/ 180753 w 6826102"/>
              <a:gd name="connsiteY0" fmla="*/ 10632 h 7038753"/>
              <a:gd name="connsiteX1" fmla="*/ 2636872 w 6826102"/>
              <a:gd name="connsiteY1" fmla="*/ 0 h 7038753"/>
              <a:gd name="connsiteX2" fmla="*/ 6826102 w 6826102"/>
              <a:gd name="connsiteY2" fmla="*/ 7006855 h 7038753"/>
              <a:gd name="connsiteX3" fmla="*/ 0 w 6826102"/>
              <a:gd name="connsiteY3" fmla="*/ 7038753 h 7038753"/>
              <a:gd name="connsiteX4" fmla="*/ 180753 w 6826102"/>
              <a:gd name="connsiteY4" fmla="*/ 10632 h 7038753"/>
              <a:gd name="connsiteX0" fmla="*/ 0 w 6645349"/>
              <a:gd name="connsiteY0" fmla="*/ 10632 h 7060018"/>
              <a:gd name="connsiteX1" fmla="*/ 2456119 w 6645349"/>
              <a:gd name="connsiteY1" fmla="*/ 0 h 7060018"/>
              <a:gd name="connsiteX2" fmla="*/ 6645349 w 6645349"/>
              <a:gd name="connsiteY2" fmla="*/ 7006855 h 7060018"/>
              <a:gd name="connsiteX3" fmla="*/ 393405 w 6645349"/>
              <a:gd name="connsiteY3" fmla="*/ 7060018 h 7060018"/>
              <a:gd name="connsiteX4" fmla="*/ 0 w 6645349"/>
              <a:gd name="connsiteY4" fmla="*/ 10632 h 7060018"/>
              <a:gd name="connsiteX0" fmla="*/ 0 w 6645349"/>
              <a:gd name="connsiteY0" fmla="*/ 10632 h 7038753"/>
              <a:gd name="connsiteX1" fmla="*/ 2456119 w 6645349"/>
              <a:gd name="connsiteY1" fmla="*/ 0 h 7038753"/>
              <a:gd name="connsiteX2" fmla="*/ 6645349 w 6645349"/>
              <a:gd name="connsiteY2" fmla="*/ 7006855 h 7038753"/>
              <a:gd name="connsiteX3" fmla="*/ 74428 w 6645349"/>
              <a:gd name="connsiteY3" fmla="*/ 7038753 h 7038753"/>
              <a:gd name="connsiteX4" fmla="*/ 0 w 6645349"/>
              <a:gd name="connsiteY4" fmla="*/ 10632 h 703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349" h="7038753">
                <a:moveTo>
                  <a:pt x="0" y="10632"/>
                </a:moveTo>
                <a:lnTo>
                  <a:pt x="2456119" y="0"/>
                </a:lnTo>
                <a:lnTo>
                  <a:pt x="6645349" y="7006855"/>
                </a:lnTo>
                <a:lnTo>
                  <a:pt x="74428" y="7038753"/>
                </a:lnTo>
                <a:lnTo>
                  <a:pt x="0" y="10632"/>
                </a:lnTo>
                <a:close/>
              </a:path>
            </a:pathLst>
          </a:cu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5">
            <a:extLst>
              <a:ext uri="{FF2B5EF4-FFF2-40B4-BE49-F238E27FC236}">
                <a16:creationId xmlns:a16="http://schemas.microsoft.com/office/drawing/2014/main" id="{A9376B5C-1C45-433B-85A3-21AC9A10D55F}"/>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40" name="Footer Placeholder 4">
            <a:extLst>
              <a:ext uri="{FF2B5EF4-FFF2-40B4-BE49-F238E27FC236}">
                <a16:creationId xmlns:a16="http://schemas.microsoft.com/office/drawing/2014/main" id="{771BCB29-DF25-491E-87D7-84E44E89B16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
        <p:nvSpPr>
          <p:cNvPr id="45" name="Picture Placeholder 10">
            <a:extLst>
              <a:ext uri="{FF2B5EF4-FFF2-40B4-BE49-F238E27FC236}">
                <a16:creationId xmlns:a16="http://schemas.microsoft.com/office/drawing/2014/main" id="{C27DFE6A-AAAA-4ADE-8F98-E7A256AB5D29}"/>
              </a:ext>
            </a:extLst>
          </p:cNvPr>
          <p:cNvSpPr>
            <a:spLocks noGrp="1"/>
          </p:cNvSpPr>
          <p:nvPr>
            <p:ph type="pic" sz="quarter" idx="33"/>
          </p:nvPr>
        </p:nvSpPr>
        <p:spPr>
          <a:xfrm>
            <a:off x="5654600" y="0"/>
            <a:ext cx="8891257" cy="7004054"/>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dirty="0"/>
          </a:p>
        </p:txBody>
      </p:sp>
      <p:pic>
        <p:nvPicPr>
          <p:cNvPr id="28" name="Picture 27">
            <a:extLst>
              <a:ext uri="{FF2B5EF4-FFF2-40B4-BE49-F238E27FC236}">
                <a16:creationId xmlns:a16="http://schemas.microsoft.com/office/drawing/2014/main" id="{DDFCBE12-0ACC-4251-BF3E-1DEF5048CC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Tree>
    <p:extLst>
      <p:ext uri="{BB962C8B-B14F-4D97-AF65-F5344CB8AC3E}">
        <p14:creationId xmlns:p14="http://schemas.microsoft.com/office/powerpoint/2010/main" val="2207968883"/>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s">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0CE9F18-C711-41E7-975D-9A875091B4A5}"/>
              </a:ext>
            </a:extLst>
          </p:cNvPr>
          <p:cNvSpPr/>
          <p:nvPr userDrawn="1"/>
        </p:nvSpPr>
        <p:spPr>
          <a:xfrm>
            <a:off x="0" y="0"/>
            <a:ext cx="6449438"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3099439"/>
            <a:ext cx="4701511"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3820141"/>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B17A8ED2-12C5-4DB3-8299-1E3163B8DDD6}"/>
              </a:ext>
            </a:extLst>
          </p:cNvPr>
          <p:cNvSpPr>
            <a:spLocks noGrp="1"/>
          </p:cNvSpPr>
          <p:nvPr>
            <p:ph type="body" sz="half" idx="17" hasCustomPrompt="1"/>
          </p:nvPr>
        </p:nvSpPr>
        <p:spPr>
          <a:xfrm>
            <a:off x="7440021" y="1688517"/>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30" name="Text Placeholder 2">
            <a:extLst>
              <a:ext uri="{FF2B5EF4-FFF2-40B4-BE49-F238E27FC236}">
                <a16:creationId xmlns:a16="http://schemas.microsoft.com/office/drawing/2014/main" id="{C5CB2342-FAF8-47E0-BF90-63DCF0FE229F}"/>
              </a:ext>
            </a:extLst>
          </p:cNvPr>
          <p:cNvSpPr>
            <a:spLocks noGrp="1"/>
          </p:cNvSpPr>
          <p:nvPr>
            <p:ph type="body" idx="1" hasCustomPrompt="1"/>
          </p:nvPr>
        </p:nvSpPr>
        <p:spPr>
          <a:xfrm>
            <a:off x="7440021" y="746954"/>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1" name="Text Placeholder 2">
            <a:extLst>
              <a:ext uri="{FF2B5EF4-FFF2-40B4-BE49-F238E27FC236}">
                <a16:creationId xmlns:a16="http://schemas.microsoft.com/office/drawing/2014/main" id="{FFED95E6-2935-49B2-9ED0-38FE345F34D0}"/>
              </a:ext>
            </a:extLst>
          </p:cNvPr>
          <p:cNvSpPr>
            <a:spLocks noGrp="1"/>
          </p:cNvSpPr>
          <p:nvPr>
            <p:ph type="body" idx="20" hasCustomPrompt="1"/>
          </p:nvPr>
        </p:nvSpPr>
        <p:spPr>
          <a:xfrm>
            <a:off x="7440021" y="1133115"/>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Title Line 2</a:t>
            </a:r>
          </a:p>
        </p:txBody>
      </p:sp>
      <p:sp>
        <p:nvSpPr>
          <p:cNvPr id="28" name="Slide Number Placeholder 5">
            <a:extLst>
              <a:ext uri="{FF2B5EF4-FFF2-40B4-BE49-F238E27FC236}">
                <a16:creationId xmlns:a16="http://schemas.microsoft.com/office/drawing/2014/main" id="{6E883BC0-4964-4672-AFEC-5AE371F25A0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32" name="Footer Placeholder 4">
            <a:extLst>
              <a:ext uri="{FF2B5EF4-FFF2-40B4-BE49-F238E27FC236}">
                <a16:creationId xmlns:a16="http://schemas.microsoft.com/office/drawing/2014/main" id="{6FFF2320-D5EF-4FEA-96DA-3BD55675717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
        <p:nvSpPr>
          <p:cNvPr id="3" name="Picture Placeholder 2">
            <a:extLst>
              <a:ext uri="{FF2B5EF4-FFF2-40B4-BE49-F238E27FC236}">
                <a16:creationId xmlns:a16="http://schemas.microsoft.com/office/drawing/2014/main" id="{7596A755-AF97-466F-AD70-7B17BEA95225}"/>
              </a:ext>
            </a:extLst>
          </p:cNvPr>
          <p:cNvSpPr>
            <a:spLocks noGrp="1"/>
          </p:cNvSpPr>
          <p:nvPr>
            <p:ph type="pic" sz="quarter" idx="29"/>
          </p:nvPr>
        </p:nvSpPr>
        <p:spPr>
          <a:xfrm>
            <a:off x="5537378" y="746954"/>
            <a:ext cx="1678179" cy="1674145"/>
          </a:xfrm>
        </p:spPr>
        <p:txBody>
          <a:bodyPr/>
          <a:lstStyle/>
          <a:p>
            <a:endParaRPr lang="en-US"/>
          </a:p>
        </p:txBody>
      </p:sp>
      <p:cxnSp>
        <p:nvCxnSpPr>
          <p:cNvPr id="47" name="Straight Connector 46">
            <a:extLst>
              <a:ext uri="{FF2B5EF4-FFF2-40B4-BE49-F238E27FC236}">
                <a16:creationId xmlns:a16="http://schemas.microsoft.com/office/drawing/2014/main" id="{0F2750E9-4989-4FE8-8BBC-7EA55EAC5F9B}"/>
              </a:ext>
            </a:extLst>
          </p:cNvPr>
          <p:cNvCxnSpPr>
            <a:cxnSpLocks/>
          </p:cNvCxnSpPr>
          <p:nvPr userDrawn="1"/>
        </p:nvCxnSpPr>
        <p:spPr>
          <a:xfrm>
            <a:off x="7437189" y="1620177"/>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48" name="Text Placeholder 3">
            <a:extLst>
              <a:ext uri="{FF2B5EF4-FFF2-40B4-BE49-F238E27FC236}">
                <a16:creationId xmlns:a16="http://schemas.microsoft.com/office/drawing/2014/main" id="{40029F01-4230-4651-8307-A31BFC44E463}"/>
              </a:ext>
            </a:extLst>
          </p:cNvPr>
          <p:cNvSpPr>
            <a:spLocks noGrp="1"/>
          </p:cNvSpPr>
          <p:nvPr>
            <p:ph type="body" sz="half" idx="30" hasCustomPrompt="1"/>
          </p:nvPr>
        </p:nvSpPr>
        <p:spPr>
          <a:xfrm>
            <a:off x="7440021" y="3602867"/>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49" name="Text Placeholder 2">
            <a:extLst>
              <a:ext uri="{FF2B5EF4-FFF2-40B4-BE49-F238E27FC236}">
                <a16:creationId xmlns:a16="http://schemas.microsoft.com/office/drawing/2014/main" id="{975BE64B-7B9A-44C4-B70C-60D54C36506F}"/>
              </a:ext>
            </a:extLst>
          </p:cNvPr>
          <p:cNvSpPr>
            <a:spLocks noGrp="1"/>
          </p:cNvSpPr>
          <p:nvPr>
            <p:ph type="body" idx="31" hasCustomPrompt="1"/>
          </p:nvPr>
        </p:nvSpPr>
        <p:spPr>
          <a:xfrm>
            <a:off x="7440021" y="2661304"/>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50" name="Text Placeholder 2">
            <a:extLst>
              <a:ext uri="{FF2B5EF4-FFF2-40B4-BE49-F238E27FC236}">
                <a16:creationId xmlns:a16="http://schemas.microsoft.com/office/drawing/2014/main" id="{6E3FD2A7-4684-4E96-AEDB-CC4308E58BAF}"/>
              </a:ext>
            </a:extLst>
          </p:cNvPr>
          <p:cNvSpPr>
            <a:spLocks noGrp="1"/>
          </p:cNvSpPr>
          <p:nvPr>
            <p:ph type="body" idx="32" hasCustomPrompt="1"/>
          </p:nvPr>
        </p:nvSpPr>
        <p:spPr>
          <a:xfrm>
            <a:off x="7440021" y="3047465"/>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Title Line 2</a:t>
            </a:r>
          </a:p>
        </p:txBody>
      </p:sp>
      <p:sp>
        <p:nvSpPr>
          <p:cNvPr id="51" name="Picture Placeholder 2">
            <a:extLst>
              <a:ext uri="{FF2B5EF4-FFF2-40B4-BE49-F238E27FC236}">
                <a16:creationId xmlns:a16="http://schemas.microsoft.com/office/drawing/2014/main" id="{24A6929F-E916-45F6-90FF-DBDB8ECCE818}"/>
              </a:ext>
            </a:extLst>
          </p:cNvPr>
          <p:cNvSpPr>
            <a:spLocks noGrp="1"/>
          </p:cNvSpPr>
          <p:nvPr>
            <p:ph type="pic" sz="quarter" idx="33"/>
          </p:nvPr>
        </p:nvSpPr>
        <p:spPr>
          <a:xfrm>
            <a:off x="5537378" y="2661304"/>
            <a:ext cx="1678179" cy="1674145"/>
          </a:xfrm>
        </p:spPr>
        <p:txBody>
          <a:bodyPr/>
          <a:lstStyle/>
          <a:p>
            <a:endParaRPr lang="en-US"/>
          </a:p>
        </p:txBody>
      </p:sp>
      <p:cxnSp>
        <p:nvCxnSpPr>
          <p:cNvPr id="52" name="Straight Connector 51">
            <a:extLst>
              <a:ext uri="{FF2B5EF4-FFF2-40B4-BE49-F238E27FC236}">
                <a16:creationId xmlns:a16="http://schemas.microsoft.com/office/drawing/2014/main" id="{E91969E0-A69E-4A97-A34E-1290D02D2E5C}"/>
              </a:ext>
            </a:extLst>
          </p:cNvPr>
          <p:cNvCxnSpPr>
            <a:cxnSpLocks/>
          </p:cNvCxnSpPr>
          <p:nvPr userDrawn="1"/>
        </p:nvCxnSpPr>
        <p:spPr>
          <a:xfrm>
            <a:off x="7437189" y="3534527"/>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53" name="Text Placeholder 3">
            <a:extLst>
              <a:ext uri="{FF2B5EF4-FFF2-40B4-BE49-F238E27FC236}">
                <a16:creationId xmlns:a16="http://schemas.microsoft.com/office/drawing/2014/main" id="{51AA2991-DC43-4023-AF54-536E5CD61486}"/>
              </a:ext>
            </a:extLst>
          </p:cNvPr>
          <p:cNvSpPr>
            <a:spLocks noGrp="1"/>
          </p:cNvSpPr>
          <p:nvPr>
            <p:ph type="body" sz="half" idx="34" hasCustomPrompt="1"/>
          </p:nvPr>
        </p:nvSpPr>
        <p:spPr>
          <a:xfrm>
            <a:off x="7440021" y="5517528"/>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54" name="Text Placeholder 2">
            <a:extLst>
              <a:ext uri="{FF2B5EF4-FFF2-40B4-BE49-F238E27FC236}">
                <a16:creationId xmlns:a16="http://schemas.microsoft.com/office/drawing/2014/main" id="{B21CACAE-B253-4D26-826E-5C6921075C3E}"/>
              </a:ext>
            </a:extLst>
          </p:cNvPr>
          <p:cNvSpPr>
            <a:spLocks noGrp="1"/>
          </p:cNvSpPr>
          <p:nvPr>
            <p:ph type="body" idx="35" hasCustomPrompt="1"/>
          </p:nvPr>
        </p:nvSpPr>
        <p:spPr>
          <a:xfrm>
            <a:off x="7440021" y="4575965"/>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60" name="Text Placeholder 2">
            <a:extLst>
              <a:ext uri="{FF2B5EF4-FFF2-40B4-BE49-F238E27FC236}">
                <a16:creationId xmlns:a16="http://schemas.microsoft.com/office/drawing/2014/main" id="{F21C99F4-BEC5-4B58-A822-86879E4151DA}"/>
              </a:ext>
            </a:extLst>
          </p:cNvPr>
          <p:cNvSpPr>
            <a:spLocks noGrp="1"/>
          </p:cNvSpPr>
          <p:nvPr>
            <p:ph type="body" idx="36" hasCustomPrompt="1"/>
          </p:nvPr>
        </p:nvSpPr>
        <p:spPr>
          <a:xfrm>
            <a:off x="7440021" y="4962126"/>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Title Line 2</a:t>
            </a:r>
          </a:p>
        </p:txBody>
      </p:sp>
      <p:sp>
        <p:nvSpPr>
          <p:cNvPr id="61" name="Picture Placeholder 2">
            <a:extLst>
              <a:ext uri="{FF2B5EF4-FFF2-40B4-BE49-F238E27FC236}">
                <a16:creationId xmlns:a16="http://schemas.microsoft.com/office/drawing/2014/main" id="{6692CE41-7AEE-4A67-BAF4-D11120870393}"/>
              </a:ext>
            </a:extLst>
          </p:cNvPr>
          <p:cNvSpPr>
            <a:spLocks noGrp="1"/>
          </p:cNvSpPr>
          <p:nvPr>
            <p:ph type="pic" sz="quarter" idx="37"/>
          </p:nvPr>
        </p:nvSpPr>
        <p:spPr>
          <a:xfrm>
            <a:off x="5537378" y="4575965"/>
            <a:ext cx="1678179" cy="1674145"/>
          </a:xfrm>
        </p:spPr>
        <p:txBody>
          <a:bodyPr/>
          <a:lstStyle/>
          <a:p>
            <a:endParaRPr lang="en-US"/>
          </a:p>
        </p:txBody>
      </p:sp>
      <p:cxnSp>
        <p:nvCxnSpPr>
          <p:cNvPr id="62" name="Straight Connector 61">
            <a:extLst>
              <a:ext uri="{FF2B5EF4-FFF2-40B4-BE49-F238E27FC236}">
                <a16:creationId xmlns:a16="http://schemas.microsoft.com/office/drawing/2014/main" id="{8A2EBFAA-78CE-476D-A112-6276B469DC53}"/>
              </a:ext>
            </a:extLst>
          </p:cNvPr>
          <p:cNvCxnSpPr>
            <a:cxnSpLocks/>
          </p:cNvCxnSpPr>
          <p:nvPr userDrawn="1"/>
        </p:nvCxnSpPr>
        <p:spPr>
          <a:xfrm>
            <a:off x="7437189" y="5449188"/>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3CCE6C9-1437-4B1B-9AEF-92CEAE5A6D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Tree>
    <p:extLst>
      <p:ext uri="{BB962C8B-B14F-4D97-AF65-F5344CB8AC3E}">
        <p14:creationId xmlns:p14="http://schemas.microsoft.com/office/powerpoint/2010/main" val="698239157"/>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pro Team V2">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E54167A7-3F99-4F63-9F2F-42BDB3784404}"/>
              </a:ext>
            </a:extLst>
          </p:cNvPr>
          <p:cNvSpPr/>
          <p:nvPr userDrawn="1"/>
        </p:nvSpPr>
        <p:spPr>
          <a:xfrm>
            <a:off x="866775" y="1866848"/>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FF15677E-9EFB-42CF-A1E7-C65E8818009E}"/>
              </a:ext>
            </a:extLst>
          </p:cNvPr>
          <p:cNvCxnSpPr>
            <a:cxnSpLocks/>
          </p:cNvCxnSpPr>
          <p:nvPr userDrawn="1"/>
        </p:nvCxnSpPr>
        <p:spPr>
          <a:xfrm flipH="1">
            <a:off x="866775" y="1816658"/>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5662852F-5EB3-471F-9ACF-DB231A685401}"/>
              </a:ext>
            </a:extLst>
          </p:cNvPr>
          <p:cNvSpPr>
            <a:spLocks noGrp="1"/>
          </p:cNvSpPr>
          <p:nvPr>
            <p:ph type="body" idx="21" hasCustomPrompt="1"/>
          </p:nvPr>
        </p:nvSpPr>
        <p:spPr>
          <a:xfrm>
            <a:off x="1242474" y="1946882"/>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0" name="Text Placeholder 2">
            <a:extLst>
              <a:ext uri="{FF2B5EF4-FFF2-40B4-BE49-F238E27FC236}">
                <a16:creationId xmlns:a16="http://schemas.microsoft.com/office/drawing/2014/main" id="{67C6D42F-54F9-4E8D-96C2-C34758BEB3C0}"/>
              </a:ext>
            </a:extLst>
          </p:cNvPr>
          <p:cNvSpPr>
            <a:spLocks noGrp="1"/>
          </p:cNvSpPr>
          <p:nvPr>
            <p:ph type="body" idx="22" hasCustomPrompt="1"/>
          </p:nvPr>
        </p:nvSpPr>
        <p:spPr>
          <a:xfrm>
            <a:off x="1242474" y="2175719"/>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91" name="Title 1">
            <a:extLst>
              <a:ext uri="{FF2B5EF4-FFF2-40B4-BE49-F238E27FC236}">
                <a16:creationId xmlns:a16="http://schemas.microsoft.com/office/drawing/2014/main" id="{51606306-14F1-4A26-9D4D-BCCCE1FC085C}"/>
              </a:ext>
            </a:extLst>
          </p:cNvPr>
          <p:cNvSpPr>
            <a:spLocks noGrp="1"/>
          </p:cNvSpPr>
          <p:nvPr>
            <p:ph type="title" hasCustomPrompt="1"/>
          </p:nvPr>
        </p:nvSpPr>
        <p:spPr>
          <a:xfrm>
            <a:off x="866775" y="697798"/>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92" name="Straight Connector 91">
            <a:extLst>
              <a:ext uri="{FF2B5EF4-FFF2-40B4-BE49-F238E27FC236}">
                <a16:creationId xmlns:a16="http://schemas.microsoft.com/office/drawing/2014/main" id="{229C062B-AB26-4D67-AAE2-1C6702C651B0}"/>
              </a:ext>
            </a:extLst>
          </p:cNvPr>
          <p:cNvCxnSpPr>
            <a:cxnSpLocks/>
          </p:cNvCxnSpPr>
          <p:nvPr userDrawn="1"/>
        </p:nvCxnSpPr>
        <p:spPr>
          <a:xfrm>
            <a:off x="866775" y="1418500"/>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59764744-0574-4FA2-8B4F-B7F2DE306DC6}"/>
              </a:ext>
            </a:extLst>
          </p:cNvPr>
          <p:cNvSpPr/>
          <p:nvPr userDrawn="1"/>
        </p:nvSpPr>
        <p:spPr>
          <a:xfrm>
            <a:off x="866775" y="2726334"/>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B165AAAA-5895-4C86-BB9B-868DC239CDD5}"/>
              </a:ext>
            </a:extLst>
          </p:cNvPr>
          <p:cNvCxnSpPr>
            <a:cxnSpLocks/>
          </p:cNvCxnSpPr>
          <p:nvPr userDrawn="1"/>
        </p:nvCxnSpPr>
        <p:spPr>
          <a:xfrm flipH="1">
            <a:off x="866775" y="2676144"/>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99" name="Text Placeholder 2">
            <a:extLst>
              <a:ext uri="{FF2B5EF4-FFF2-40B4-BE49-F238E27FC236}">
                <a16:creationId xmlns:a16="http://schemas.microsoft.com/office/drawing/2014/main" id="{D823A013-910F-4F13-ABA9-267D95B03151}"/>
              </a:ext>
            </a:extLst>
          </p:cNvPr>
          <p:cNvSpPr>
            <a:spLocks noGrp="1"/>
          </p:cNvSpPr>
          <p:nvPr>
            <p:ph type="body" idx="33" hasCustomPrompt="1"/>
          </p:nvPr>
        </p:nvSpPr>
        <p:spPr>
          <a:xfrm>
            <a:off x="1242474" y="2806368"/>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00" name="Text Placeholder 2">
            <a:extLst>
              <a:ext uri="{FF2B5EF4-FFF2-40B4-BE49-F238E27FC236}">
                <a16:creationId xmlns:a16="http://schemas.microsoft.com/office/drawing/2014/main" id="{D2886801-E5FE-406A-883A-D8400818E821}"/>
              </a:ext>
            </a:extLst>
          </p:cNvPr>
          <p:cNvSpPr>
            <a:spLocks noGrp="1"/>
          </p:cNvSpPr>
          <p:nvPr>
            <p:ph type="body" idx="34" hasCustomPrompt="1"/>
          </p:nvPr>
        </p:nvSpPr>
        <p:spPr>
          <a:xfrm>
            <a:off x="1242474" y="3035205"/>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01" name="Rectangle 100">
            <a:extLst>
              <a:ext uri="{FF2B5EF4-FFF2-40B4-BE49-F238E27FC236}">
                <a16:creationId xmlns:a16="http://schemas.microsoft.com/office/drawing/2014/main" id="{EC8D3194-7269-471A-95BF-5AE5984EA47A}"/>
              </a:ext>
            </a:extLst>
          </p:cNvPr>
          <p:cNvSpPr/>
          <p:nvPr userDrawn="1"/>
        </p:nvSpPr>
        <p:spPr>
          <a:xfrm>
            <a:off x="866775" y="3583304"/>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B967DF27-3441-4B6A-B76D-2C3DA64026B5}"/>
              </a:ext>
            </a:extLst>
          </p:cNvPr>
          <p:cNvCxnSpPr>
            <a:cxnSpLocks/>
          </p:cNvCxnSpPr>
          <p:nvPr userDrawn="1"/>
        </p:nvCxnSpPr>
        <p:spPr>
          <a:xfrm flipH="1">
            <a:off x="866775" y="3533114"/>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103" name="Text Placeholder 2">
            <a:extLst>
              <a:ext uri="{FF2B5EF4-FFF2-40B4-BE49-F238E27FC236}">
                <a16:creationId xmlns:a16="http://schemas.microsoft.com/office/drawing/2014/main" id="{A211AB86-807B-4403-A5BA-D47B152D8441}"/>
              </a:ext>
            </a:extLst>
          </p:cNvPr>
          <p:cNvSpPr>
            <a:spLocks noGrp="1"/>
          </p:cNvSpPr>
          <p:nvPr>
            <p:ph type="body" idx="35" hasCustomPrompt="1"/>
          </p:nvPr>
        </p:nvSpPr>
        <p:spPr>
          <a:xfrm>
            <a:off x="1242474" y="3663338"/>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04" name="Text Placeholder 2">
            <a:extLst>
              <a:ext uri="{FF2B5EF4-FFF2-40B4-BE49-F238E27FC236}">
                <a16:creationId xmlns:a16="http://schemas.microsoft.com/office/drawing/2014/main" id="{F6D71084-ACBC-4F57-A0D8-A8A105477E25}"/>
              </a:ext>
            </a:extLst>
          </p:cNvPr>
          <p:cNvSpPr>
            <a:spLocks noGrp="1"/>
          </p:cNvSpPr>
          <p:nvPr>
            <p:ph type="body" idx="36" hasCustomPrompt="1"/>
          </p:nvPr>
        </p:nvSpPr>
        <p:spPr>
          <a:xfrm>
            <a:off x="1242474" y="3892175"/>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05" name="Rectangle 104">
            <a:extLst>
              <a:ext uri="{FF2B5EF4-FFF2-40B4-BE49-F238E27FC236}">
                <a16:creationId xmlns:a16="http://schemas.microsoft.com/office/drawing/2014/main" id="{826BDF39-21DB-435C-A269-A9B1D96C0843}"/>
              </a:ext>
            </a:extLst>
          </p:cNvPr>
          <p:cNvSpPr/>
          <p:nvPr userDrawn="1"/>
        </p:nvSpPr>
        <p:spPr>
          <a:xfrm>
            <a:off x="866775" y="4453986"/>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B7FEE65A-D356-4A0C-AFFA-EBBA05405385}"/>
              </a:ext>
            </a:extLst>
          </p:cNvPr>
          <p:cNvCxnSpPr>
            <a:cxnSpLocks/>
          </p:cNvCxnSpPr>
          <p:nvPr userDrawn="1"/>
        </p:nvCxnSpPr>
        <p:spPr>
          <a:xfrm flipH="1">
            <a:off x="866775" y="4403796"/>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A29D6B79-5167-469D-A55E-4CC73CACC188}"/>
              </a:ext>
            </a:extLst>
          </p:cNvPr>
          <p:cNvSpPr>
            <a:spLocks noGrp="1"/>
          </p:cNvSpPr>
          <p:nvPr>
            <p:ph type="body" idx="37" hasCustomPrompt="1"/>
          </p:nvPr>
        </p:nvSpPr>
        <p:spPr>
          <a:xfrm>
            <a:off x="1242474" y="4534020"/>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08" name="Text Placeholder 2">
            <a:extLst>
              <a:ext uri="{FF2B5EF4-FFF2-40B4-BE49-F238E27FC236}">
                <a16:creationId xmlns:a16="http://schemas.microsoft.com/office/drawing/2014/main" id="{E94076F6-BF24-414D-AC2A-211E24B7A988}"/>
              </a:ext>
            </a:extLst>
          </p:cNvPr>
          <p:cNvSpPr>
            <a:spLocks noGrp="1"/>
          </p:cNvSpPr>
          <p:nvPr>
            <p:ph type="body" idx="38" hasCustomPrompt="1"/>
          </p:nvPr>
        </p:nvSpPr>
        <p:spPr>
          <a:xfrm>
            <a:off x="1242474" y="4762857"/>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09" name="Rectangle 108">
            <a:extLst>
              <a:ext uri="{FF2B5EF4-FFF2-40B4-BE49-F238E27FC236}">
                <a16:creationId xmlns:a16="http://schemas.microsoft.com/office/drawing/2014/main" id="{55524A6D-BE8A-42F5-A9E2-6E760D2BA567}"/>
              </a:ext>
            </a:extLst>
          </p:cNvPr>
          <p:cNvSpPr/>
          <p:nvPr userDrawn="1"/>
        </p:nvSpPr>
        <p:spPr>
          <a:xfrm>
            <a:off x="866775" y="5308719"/>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2C520F7E-6CFD-4FE1-8D69-7CA768078F0D}"/>
              </a:ext>
            </a:extLst>
          </p:cNvPr>
          <p:cNvCxnSpPr>
            <a:cxnSpLocks/>
          </p:cNvCxnSpPr>
          <p:nvPr userDrawn="1"/>
        </p:nvCxnSpPr>
        <p:spPr>
          <a:xfrm flipH="1">
            <a:off x="866775" y="5267238"/>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111" name="Text Placeholder 2">
            <a:extLst>
              <a:ext uri="{FF2B5EF4-FFF2-40B4-BE49-F238E27FC236}">
                <a16:creationId xmlns:a16="http://schemas.microsoft.com/office/drawing/2014/main" id="{C6583F1F-EDFA-4DA8-A08E-56A86DCD10F0}"/>
              </a:ext>
            </a:extLst>
          </p:cNvPr>
          <p:cNvSpPr>
            <a:spLocks noGrp="1"/>
          </p:cNvSpPr>
          <p:nvPr>
            <p:ph type="body" idx="39" hasCustomPrompt="1"/>
          </p:nvPr>
        </p:nvSpPr>
        <p:spPr>
          <a:xfrm>
            <a:off x="1242473" y="5397462"/>
            <a:ext cx="3948651"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12" name="Text Placeholder 2">
            <a:extLst>
              <a:ext uri="{FF2B5EF4-FFF2-40B4-BE49-F238E27FC236}">
                <a16:creationId xmlns:a16="http://schemas.microsoft.com/office/drawing/2014/main" id="{A6A58FFF-152D-4E6F-93E4-3105429001DB}"/>
              </a:ext>
            </a:extLst>
          </p:cNvPr>
          <p:cNvSpPr>
            <a:spLocks noGrp="1"/>
          </p:cNvSpPr>
          <p:nvPr>
            <p:ph type="body" idx="40" hasCustomPrompt="1"/>
          </p:nvPr>
        </p:nvSpPr>
        <p:spPr>
          <a:xfrm>
            <a:off x="1242473" y="5626299"/>
            <a:ext cx="3948651"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13" name="Rectangle 112">
            <a:extLst>
              <a:ext uri="{FF2B5EF4-FFF2-40B4-BE49-F238E27FC236}">
                <a16:creationId xmlns:a16="http://schemas.microsoft.com/office/drawing/2014/main" id="{1CFCE145-4778-4F1E-AD4F-FC1F155BDFC5}"/>
              </a:ext>
            </a:extLst>
          </p:cNvPr>
          <p:cNvSpPr/>
          <p:nvPr userDrawn="1"/>
        </p:nvSpPr>
        <p:spPr>
          <a:xfrm flipH="1">
            <a:off x="8077200" y="0"/>
            <a:ext cx="4114800" cy="6858000"/>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Picture Placeholder 1">
            <a:extLst>
              <a:ext uri="{FF2B5EF4-FFF2-40B4-BE49-F238E27FC236}">
                <a16:creationId xmlns:a16="http://schemas.microsoft.com/office/drawing/2014/main" id="{5D6DB454-9F7B-4E55-9BB8-A1ADD4FB3795}"/>
              </a:ext>
            </a:extLst>
          </p:cNvPr>
          <p:cNvSpPr>
            <a:spLocks noGrp="1"/>
          </p:cNvSpPr>
          <p:nvPr>
            <p:ph type="pic" sz="quarter" idx="10"/>
          </p:nvPr>
        </p:nvSpPr>
        <p:spPr>
          <a:xfrm>
            <a:off x="6861693" y="697798"/>
            <a:ext cx="4314422" cy="5462403"/>
          </a:xfrm>
        </p:spPr>
      </p:sp>
      <p:sp>
        <p:nvSpPr>
          <p:cNvPr id="117" name="Slide Number Placeholder 5">
            <a:extLst>
              <a:ext uri="{FF2B5EF4-FFF2-40B4-BE49-F238E27FC236}">
                <a16:creationId xmlns:a16="http://schemas.microsoft.com/office/drawing/2014/main" id="{13319D04-E894-4DF8-9C76-9861D50FEDFE}"/>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118" name="Footer Placeholder 4">
            <a:extLst>
              <a:ext uri="{FF2B5EF4-FFF2-40B4-BE49-F238E27FC236}">
                <a16:creationId xmlns:a16="http://schemas.microsoft.com/office/drawing/2014/main" id="{2F549E84-3CF2-4B19-9193-EFAD3A70E6E0}"/>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Footer   |</a:t>
            </a:r>
            <a:endParaRPr lang="en-US" dirty="0"/>
          </a:p>
        </p:txBody>
      </p:sp>
      <p:pic>
        <p:nvPicPr>
          <p:cNvPr id="29" name="Picture 28">
            <a:extLst>
              <a:ext uri="{FF2B5EF4-FFF2-40B4-BE49-F238E27FC236}">
                <a16:creationId xmlns:a16="http://schemas.microsoft.com/office/drawing/2014/main" id="{F4B0361E-27EA-47B5-813B-29FD33CCD5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988794544"/>
      </p:ext>
    </p:extLst>
  </p:cSld>
  <p:clrMapOvr>
    <a:masterClrMapping/>
  </p:clrMapOvr>
  <p:extLst>
    <p:ext uri="{DCECCB84-F9BA-43D5-87BE-67443E8EF086}">
      <p15:sldGuideLst xmlns:p15="http://schemas.microsoft.com/office/powerpoint/2012/main">
        <p15:guide id="1" orient="horz" pos="3216">
          <p15:clr>
            <a:srgbClr val="FBAE40"/>
          </p15:clr>
        </p15:guide>
        <p15:guide id="2" pos="59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llars">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DB020D4-B9E0-4B56-9915-99C4912B22DD}"/>
              </a:ext>
            </a:extLst>
          </p:cNvPr>
          <p:cNvSpPr/>
          <p:nvPr userDrawn="1"/>
        </p:nvSpPr>
        <p:spPr>
          <a:xfrm>
            <a:off x="0" y="1584959"/>
            <a:ext cx="4072988" cy="4720735"/>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FAA0BA5-8D8D-4F26-81D4-5F1F5F571ACC}"/>
              </a:ext>
            </a:extLst>
          </p:cNvPr>
          <p:cNvSpPr/>
          <p:nvPr userDrawn="1"/>
        </p:nvSpPr>
        <p:spPr>
          <a:xfrm>
            <a:off x="4072987" y="1584953"/>
            <a:ext cx="4059506" cy="4720736"/>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7D0154B5-91CA-4D40-B2C8-274719D9004D}"/>
              </a:ext>
            </a:extLst>
          </p:cNvPr>
          <p:cNvSpPr/>
          <p:nvPr userDrawn="1"/>
        </p:nvSpPr>
        <p:spPr>
          <a:xfrm>
            <a:off x="8132494" y="1584942"/>
            <a:ext cx="4059506" cy="4720736"/>
          </a:xfrm>
          <a:prstGeom prst="rect">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C4E3B39F-E016-446B-9DDB-5E4D2B9C0FA1}"/>
              </a:ext>
            </a:extLst>
          </p:cNvPr>
          <p:cNvSpPr>
            <a:spLocks noGrp="1"/>
          </p:cNvSpPr>
          <p:nvPr userDrawn="1">
            <p:ph type="title" hasCustomPrompt="1"/>
          </p:nvPr>
        </p:nvSpPr>
        <p:spPr>
          <a:xfrm>
            <a:off x="3745244" y="366237"/>
            <a:ext cx="4701511" cy="436093"/>
          </a:xfrm>
          <a:prstGeom prst="rect">
            <a:avLst/>
          </a:prstGeom>
        </p:spPr>
        <p:txBody>
          <a:bodyPr lIns="0">
            <a:noAutofit/>
          </a:bodyPr>
          <a:lstStyle>
            <a:lvl1pPr algn="ctr">
              <a:defRPr sz="3600" b="1">
                <a:solidFill>
                  <a:srgbClr val="37465E"/>
                </a:solidFill>
                <a:latin typeface="Raleway" panose="020B0503030101060003" pitchFamily="34" charset="0"/>
              </a:defRPr>
            </a:lvl1pPr>
          </a:lstStyle>
          <a:p>
            <a:r>
              <a:rPr lang="en-US" dirty="0"/>
              <a:t>Content Headline</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4852765" y="1086939"/>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6AAC8EBB-713E-4854-8065-BBE3A031CB8C}"/>
              </a:ext>
            </a:extLst>
          </p:cNvPr>
          <p:cNvSpPr>
            <a:spLocks noGrp="1"/>
          </p:cNvSpPr>
          <p:nvPr userDrawn="1">
            <p:ph type="body" idx="1" hasCustomPrompt="1"/>
          </p:nvPr>
        </p:nvSpPr>
        <p:spPr>
          <a:xfrm>
            <a:off x="1202134" y="3318815"/>
            <a:ext cx="1654278" cy="307579"/>
          </a:xfrm>
          <a:prstGeom prst="rect">
            <a:avLst/>
          </a:prstGeom>
        </p:spPr>
        <p:txBody>
          <a:bodyPr lIns="0" rIns="0" anchor="t" anchorCtr="0">
            <a:noAutofit/>
          </a:bodyPr>
          <a:lstStyle>
            <a:lvl1pPr marL="0" indent="0" algn="ctr">
              <a:buNone/>
              <a:defRPr sz="18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1</a:t>
            </a:r>
          </a:p>
        </p:txBody>
      </p:sp>
      <p:sp>
        <p:nvSpPr>
          <p:cNvPr id="32" name="Text Placeholder 3">
            <a:extLst>
              <a:ext uri="{FF2B5EF4-FFF2-40B4-BE49-F238E27FC236}">
                <a16:creationId xmlns:a16="http://schemas.microsoft.com/office/drawing/2014/main" id="{BC190AF0-8B77-4D50-ADF4-6955365DC96A}"/>
              </a:ext>
            </a:extLst>
          </p:cNvPr>
          <p:cNvSpPr>
            <a:spLocks noGrp="1"/>
          </p:cNvSpPr>
          <p:nvPr userDrawn="1">
            <p:ph type="body" sz="half" idx="20" hasCustomPrompt="1"/>
          </p:nvPr>
        </p:nvSpPr>
        <p:spPr>
          <a:xfrm>
            <a:off x="189793" y="4185210"/>
            <a:ext cx="3678962" cy="1467982"/>
          </a:xfrm>
          <a:prstGeom prst="rect">
            <a:avLst/>
          </a:prstGeom>
        </p:spPr>
        <p:txBody>
          <a:bodyPr lIns="0" rIns="0">
            <a:noAutofit/>
          </a:bodyPr>
          <a:lstStyle>
            <a:lvl1pPr marL="0" marR="0" indent="0" algn="ctr" defTabSz="914400" rtl="0" eaLnBrk="1" fontAlgn="auto" latinLnBrk="0" hangingPunct="1">
              <a:lnSpc>
                <a:spcPct val="100000"/>
              </a:lnSpc>
              <a:spcBef>
                <a:spcPts val="0"/>
              </a:spcBef>
              <a:spcAft>
                <a:spcPts val="1200"/>
              </a:spcAft>
              <a:buClr>
                <a:srgbClr val="EF8A44"/>
              </a:buClr>
              <a:buSzTx/>
              <a:buFont typeface="+mj-lt"/>
              <a:buNone/>
              <a:tabLst/>
              <a:defRPr sz="1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Morbi </a:t>
            </a:r>
            <a:r>
              <a:rPr lang="en-US" dirty="0" err="1"/>
              <a:t>ullamcorper</a:t>
            </a:r>
            <a:r>
              <a:rPr lang="en-US" dirty="0"/>
              <a:t> </a:t>
            </a:r>
            <a:r>
              <a:rPr lang="en-US" dirty="0" err="1"/>
              <a:t>nunc</a:t>
            </a:r>
            <a:r>
              <a:rPr lang="en-US" dirty="0"/>
              <a:t> at </a:t>
            </a:r>
            <a:r>
              <a:rPr lang="en-US" dirty="0" err="1"/>
              <a:t>tincidunt</a:t>
            </a:r>
            <a:r>
              <a:rPr lang="en-US" dirty="0"/>
              <a:t> </a:t>
            </a:r>
            <a:r>
              <a:rPr lang="en-US" dirty="0" err="1"/>
              <a:t>tincidunt</a:t>
            </a:r>
            <a:r>
              <a:rPr lang="en-US" dirty="0"/>
              <a:t>.</a:t>
            </a:r>
          </a:p>
          <a:p>
            <a:pPr lvl="0"/>
            <a:r>
              <a:rPr lang="en-US" dirty="0"/>
              <a:t>Ut </a:t>
            </a:r>
            <a:r>
              <a:rPr lang="en-US" dirty="0" err="1"/>
              <a:t>dapibus</a:t>
            </a:r>
            <a:r>
              <a:rPr lang="en-US" dirty="0"/>
              <a:t> </a:t>
            </a:r>
            <a:r>
              <a:rPr lang="en-US" dirty="0" err="1"/>
              <a:t>eros</a:t>
            </a:r>
            <a:r>
              <a:rPr lang="en-US" dirty="0"/>
              <a:t> a mi maximus </a:t>
            </a:r>
            <a:r>
              <a:rPr lang="en-US" dirty="0" err="1"/>
              <a:t>aliquam</a:t>
            </a:r>
            <a:r>
              <a:rPr lang="en-US" dirty="0"/>
              <a:t>.</a:t>
            </a:r>
          </a:p>
          <a:p>
            <a:pPr lvl="0"/>
            <a:r>
              <a:rPr lang="en-US" dirty="0" err="1"/>
              <a:t>Curabitur</a:t>
            </a:r>
            <a:r>
              <a:rPr lang="en-US" dirty="0"/>
              <a:t> id ex </a:t>
            </a:r>
            <a:r>
              <a:rPr lang="en-US" dirty="0" err="1"/>
              <a:t>tincidunt</a:t>
            </a:r>
            <a:r>
              <a:rPr lang="en-US" dirty="0"/>
              <a:t>, </a:t>
            </a:r>
            <a:r>
              <a:rPr lang="en-US" dirty="0" err="1"/>
              <a:t>luctus</a:t>
            </a:r>
            <a:r>
              <a:rPr lang="en-US" dirty="0"/>
              <a:t> </a:t>
            </a:r>
            <a:r>
              <a:rPr lang="en-US" dirty="0" err="1"/>
              <a:t>turpis</a:t>
            </a:r>
            <a:r>
              <a:rPr lang="en-US" dirty="0"/>
              <a:t> in, </a:t>
            </a:r>
            <a:r>
              <a:rPr lang="en-US" dirty="0" err="1"/>
              <a:t>pretium</a:t>
            </a:r>
            <a:r>
              <a:rPr lang="en-US" dirty="0"/>
              <a:t> </a:t>
            </a:r>
            <a:r>
              <a:rPr lang="en-US" dirty="0" err="1"/>
              <a:t>tellus</a:t>
            </a:r>
            <a:r>
              <a:rPr lang="en-US" dirty="0"/>
              <a:t>.</a:t>
            </a:r>
          </a:p>
        </p:txBody>
      </p:sp>
      <p:cxnSp>
        <p:nvCxnSpPr>
          <p:cNvPr id="34" name="Straight Connector 33">
            <a:extLst>
              <a:ext uri="{FF2B5EF4-FFF2-40B4-BE49-F238E27FC236}">
                <a16:creationId xmlns:a16="http://schemas.microsoft.com/office/drawing/2014/main" id="{189D7F11-550C-45B0-9A23-3426F2B224AB}"/>
              </a:ext>
            </a:extLst>
          </p:cNvPr>
          <p:cNvCxnSpPr>
            <a:cxnSpLocks/>
          </p:cNvCxnSpPr>
          <p:nvPr userDrawn="1"/>
        </p:nvCxnSpPr>
        <p:spPr>
          <a:xfrm flipH="1">
            <a:off x="-87086" y="1584942"/>
            <a:ext cx="4160074" cy="0"/>
          </a:xfrm>
          <a:prstGeom prst="line">
            <a:avLst/>
          </a:prstGeom>
          <a:ln w="98425">
            <a:solidFill>
              <a:srgbClr val="BDE3E8"/>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a16="http://schemas.microsoft.com/office/drawing/2014/main" id="{5D16C46F-8C34-467C-A486-08610D321D5F}"/>
              </a:ext>
            </a:extLst>
          </p:cNvPr>
          <p:cNvSpPr>
            <a:spLocks noGrp="1"/>
          </p:cNvSpPr>
          <p:nvPr userDrawn="1">
            <p:ph type="body" idx="21" hasCustomPrompt="1"/>
          </p:nvPr>
        </p:nvSpPr>
        <p:spPr>
          <a:xfrm>
            <a:off x="5286766" y="3318719"/>
            <a:ext cx="1629152" cy="307579"/>
          </a:xfrm>
          <a:prstGeom prst="rect">
            <a:avLst/>
          </a:prstGeom>
        </p:spPr>
        <p:txBody>
          <a:bodyPr lIns="0" rIns="0" anchor="t" anchorCtr="0">
            <a:noAutofit/>
          </a:bodyPr>
          <a:lstStyle>
            <a:lvl1pPr marL="0" indent="0" algn="ctr">
              <a:buNone/>
              <a:defRPr sz="18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2</a:t>
            </a:r>
          </a:p>
        </p:txBody>
      </p:sp>
      <p:sp>
        <p:nvSpPr>
          <p:cNvPr id="37" name="Text Placeholder 3">
            <a:extLst>
              <a:ext uri="{FF2B5EF4-FFF2-40B4-BE49-F238E27FC236}">
                <a16:creationId xmlns:a16="http://schemas.microsoft.com/office/drawing/2014/main" id="{AF5DF698-3519-493E-A397-9C623AF8C5EE}"/>
              </a:ext>
            </a:extLst>
          </p:cNvPr>
          <p:cNvSpPr>
            <a:spLocks noGrp="1"/>
          </p:cNvSpPr>
          <p:nvPr userDrawn="1">
            <p:ph type="body" sz="half" idx="22" hasCustomPrompt="1"/>
          </p:nvPr>
        </p:nvSpPr>
        <p:spPr>
          <a:xfrm>
            <a:off x="4277220" y="4185210"/>
            <a:ext cx="3637560" cy="1467982"/>
          </a:xfrm>
          <a:prstGeom prst="rect">
            <a:avLst/>
          </a:prstGeom>
        </p:spPr>
        <p:txBody>
          <a:bodyPr lIns="0" rIns="0">
            <a:noAutofit/>
          </a:bodyPr>
          <a:lstStyle>
            <a:lvl1pPr marL="0" marR="0" indent="0" algn="ctr" defTabSz="914400" rtl="0" eaLnBrk="1" fontAlgn="auto" latinLnBrk="0" hangingPunct="1">
              <a:lnSpc>
                <a:spcPct val="100000"/>
              </a:lnSpc>
              <a:spcBef>
                <a:spcPts val="0"/>
              </a:spcBef>
              <a:spcAft>
                <a:spcPts val="1200"/>
              </a:spcAft>
              <a:buClr>
                <a:srgbClr val="EF8A44"/>
              </a:buClr>
              <a:buSzTx/>
              <a:buFont typeface="+mj-lt"/>
              <a:buNone/>
              <a:tabLst/>
              <a:defRPr sz="1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Morbi </a:t>
            </a:r>
            <a:r>
              <a:rPr lang="en-US" dirty="0" err="1"/>
              <a:t>ullamcorper</a:t>
            </a:r>
            <a:r>
              <a:rPr lang="en-US" dirty="0"/>
              <a:t> </a:t>
            </a:r>
            <a:r>
              <a:rPr lang="en-US" dirty="0" err="1"/>
              <a:t>nunc</a:t>
            </a:r>
            <a:r>
              <a:rPr lang="en-US" dirty="0"/>
              <a:t> at </a:t>
            </a:r>
            <a:r>
              <a:rPr lang="en-US" dirty="0" err="1"/>
              <a:t>tincidunt</a:t>
            </a:r>
            <a:r>
              <a:rPr lang="en-US" dirty="0"/>
              <a:t> </a:t>
            </a:r>
            <a:r>
              <a:rPr lang="en-US" dirty="0" err="1"/>
              <a:t>tincidunt</a:t>
            </a:r>
            <a:r>
              <a:rPr lang="en-US" dirty="0"/>
              <a:t>.</a:t>
            </a:r>
          </a:p>
          <a:p>
            <a:pPr lvl="0"/>
            <a:r>
              <a:rPr lang="en-US" dirty="0"/>
              <a:t>Ut </a:t>
            </a:r>
            <a:r>
              <a:rPr lang="en-US" dirty="0" err="1"/>
              <a:t>dapibus</a:t>
            </a:r>
            <a:r>
              <a:rPr lang="en-US" dirty="0"/>
              <a:t> </a:t>
            </a:r>
            <a:r>
              <a:rPr lang="en-US" dirty="0" err="1"/>
              <a:t>eros</a:t>
            </a:r>
            <a:r>
              <a:rPr lang="en-US" dirty="0"/>
              <a:t> a mi maximus </a:t>
            </a:r>
            <a:r>
              <a:rPr lang="en-US" dirty="0" err="1"/>
              <a:t>aliquam</a:t>
            </a:r>
            <a:r>
              <a:rPr lang="en-US" dirty="0"/>
              <a:t>.</a:t>
            </a:r>
          </a:p>
          <a:p>
            <a:pPr lvl="0"/>
            <a:r>
              <a:rPr lang="en-US" dirty="0" err="1"/>
              <a:t>Curabitur</a:t>
            </a:r>
            <a:r>
              <a:rPr lang="en-US" dirty="0"/>
              <a:t> id ex </a:t>
            </a:r>
            <a:r>
              <a:rPr lang="en-US" dirty="0" err="1"/>
              <a:t>tincidunt</a:t>
            </a:r>
            <a:r>
              <a:rPr lang="en-US" dirty="0"/>
              <a:t>, </a:t>
            </a:r>
            <a:r>
              <a:rPr lang="en-US" dirty="0" err="1"/>
              <a:t>luctus</a:t>
            </a:r>
            <a:r>
              <a:rPr lang="en-US" dirty="0"/>
              <a:t> </a:t>
            </a:r>
            <a:r>
              <a:rPr lang="en-US" dirty="0" err="1"/>
              <a:t>turpis</a:t>
            </a:r>
            <a:r>
              <a:rPr lang="en-US" dirty="0"/>
              <a:t> in, </a:t>
            </a:r>
            <a:r>
              <a:rPr lang="en-US" dirty="0" err="1"/>
              <a:t>pretium</a:t>
            </a:r>
            <a:r>
              <a:rPr lang="en-US" dirty="0"/>
              <a:t> </a:t>
            </a:r>
            <a:r>
              <a:rPr lang="en-US" dirty="0" err="1"/>
              <a:t>tellus</a:t>
            </a:r>
            <a:r>
              <a:rPr lang="en-US" dirty="0"/>
              <a:t>.</a:t>
            </a:r>
          </a:p>
        </p:txBody>
      </p:sp>
      <p:cxnSp>
        <p:nvCxnSpPr>
          <p:cNvPr id="38" name="Straight Connector 37">
            <a:extLst>
              <a:ext uri="{FF2B5EF4-FFF2-40B4-BE49-F238E27FC236}">
                <a16:creationId xmlns:a16="http://schemas.microsoft.com/office/drawing/2014/main" id="{4171056F-F6E0-46D8-B17F-EE0B76F2BA5F}"/>
              </a:ext>
            </a:extLst>
          </p:cNvPr>
          <p:cNvCxnSpPr>
            <a:cxnSpLocks/>
          </p:cNvCxnSpPr>
          <p:nvPr userDrawn="1"/>
        </p:nvCxnSpPr>
        <p:spPr>
          <a:xfrm flipH="1">
            <a:off x="4072989" y="1584942"/>
            <a:ext cx="4059504"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45" name="Text Placeholder 2">
            <a:extLst>
              <a:ext uri="{FF2B5EF4-FFF2-40B4-BE49-F238E27FC236}">
                <a16:creationId xmlns:a16="http://schemas.microsoft.com/office/drawing/2014/main" id="{D8BE2765-570C-4D2C-9816-A5F2432D8CE8}"/>
              </a:ext>
            </a:extLst>
          </p:cNvPr>
          <p:cNvSpPr>
            <a:spLocks noGrp="1"/>
          </p:cNvSpPr>
          <p:nvPr userDrawn="1">
            <p:ph type="body" idx="23" hasCustomPrompt="1"/>
          </p:nvPr>
        </p:nvSpPr>
        <p:spPr>
          <a:xfrm>
            <a:off x="8814457" y="3318815"/>
            <a:ext cx="2695575" cy="307579"/>
          </a:xfrm>
          <a:prstGeom prst="rect">
            <a:avLst/>
          </a:prstGeom>
        </p:spPr>
        <p:txBody>
          <a:bodyPr lIns="0" rIns="0" anchor="t" anchorCtr="0">
            <a:noAutofit/>
          </a:bodyPr>
          <a:lstStyle>
            <a:lvl1pPr marL="0" indent="0" algn="ctr">
              <a:buNone/>
              <a:defRPr sz="18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3</a:t>
            </a:r>
          </a:p>
        </p:txBody>
      </p:sp>
      <p:sp>
        <p:nvSpPr>
          <p:cNvPr id="46" name="Text Placeholder 3">
            <a:extLst>
              <a:ext uri="{FF2B5EF4-FFF2-40B4-BE49-F238E27FC236}">
                <a16:creationId xmlns:a16="http://schemas.microsoft.com/office/drawing/2014/main" id="{11D0D556-D1A7-407F-8771-90DAA129969C}"/>
              </a:ext>
            </a:extLst>
          </p:cNvPr>
          <p:cNvSpPr>
            <a:spLocks noGrp="1"/>
          </p:cNvSpPr>
          <p:nvPr userDrawn="1">
            <p:ph type="body" sz="half" idx="24" hasCustomPrompt="1"/>
          </p:nvPr>
        </p:nvSpPr>
        <p:spPr>
          <a:xfrm>
            <a:off x="8350206" y="4185210"/>
            <a:ext cx="3624080" cy="1467982"/>
          </a:xfrm>
          <a:prstGeom prst="rect">
            <a:avLst/>
          </a:prstGeom>
        </p:spPr>
        <p:txBody>
          <a:bodyPr lIns="0" rIns="0">
            <a:noAutofit/>
          </a:bodyPr>
          <a:lstStyle>
            <a:lvl1pPr marL="0" marR="0" indent="0" algn="ctr" defTabSz="914400" rtl="0" eaLnBrk="1" fontAlgn="auto" latinLnBrk="0" hangingPunct="1">
              <a:lnSpc>
                <a:spcPct val="100000"/>
              </a:lnSpc>
              <a:spcBef>
                <a:spcPts val="0"/>
              </a:spcBef>
              <a:spcAft>
                <a:spcPts val="1200"/>
              </a:spcAft>
              <a:buClr>
                <a:srgbClr val="EF8A44"/>
              </a:buClr>
              <a:buSzTx/>
              <a:buFont typeface="+mj-lt"/>
              <a:buNone/>
              <a:tabLst/>
              <a:defRPr sz="1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Morbi </a:t>
            </a:r>
            <a:r>
              <a:rPr lang="en-US" dirty="0" err="1"/>
              <a:t>ullamcorper</a:t>
            </a:r>
            <a:r>
              <a:rPr lang="en-US" dirty="0"/>
              <a:t> </a:t>
            </a:r>
            <a:r>
              <a:rPr lang="en-US" dirty="0" err="1"/>
              <a:t>nunc</a:t>
            </a:r>
            <a:r>
              <a:rPr lang="en-US" dirty="0"/>
              <a:t> at </a:t>
            </a:r>
            <a:r>
              <a:rPr lang="en-US" dirty="0" err="1"/>
              <a:t>tincidunt</a:t>
            </a:r>
            <a:r>
              <a:rPr lang="en-US" dirty="0"/>
              <a:t> </a:t>
            </a:r>
            <a:r>
              <a:rPr lang="en-US" dirty="0" err="1"/>
              <a:t>tincidunt</a:t>
            </a:r>
            <a:r>
              <a:rPr lang="en-US" dirty="0"/>
              <a:t>.</a:t>
            </a:r>
          </a:p>
          <a:p>
            <a:pPr lvl="0"/>
            <a:r>
              <a:rPr lang="en-US" dirty="0"/>
              <a:t>Ut </a:t>
            </a:r>
            <a:r>
              <a:rPr lang="en-US" dirty="0" err="1"/>
              <a:t>dapibus</a:t>
            </a:r>
            <a:r>
              <a:rPr lang="en-US" dirty="0"/>
              <a:t> </a:t>
            </a:r>
            <a:r>
              <a:rPr lang="en-US" dirty="0" err="1"/>
              <a:t>eros</a:t>
            </a:r>
            <a:r>
              <a:rPr lang="en-US" dirty="0"/>
              <a:t> a mi maximus </a:t>
            </a:r>
            <a:r>
              <a:rPr lang="en-US" dirty="0" err="1"/>
              <a:t>aliquam</a:t>
            </a:r>
            <a:r>
              <a:rPr lang="en-US" dirty="0"/>
              <a:t>.</a:t>
            </a:r>
          </a:p>
          <a:p>
            <a:pPr lvl="0"/>
            <a:r>
              <a:rPr lang="en-US" dirty="0" err="1"/>
              <a:t>Curabitur</a:t>
            </a:r>
            <a:r>
              <a:rPr lang="en-US" dirty="0"/>
              <a:t> id ex </a:t>
            </a:r>
            <a:r>
              <a:rPr lang="en-US" dirty="0" err="1"/>
              <a:t>tincidunt</a:t>
            </a:r>
            <a:r>
              <a:rPr lang="en-US" dirty="0"/>
              <a:t>, </a:t>
            </a:r>
            <a:r>
              <a:rPr lang="en-US" dirty="0" err="1"/>
              <a:t>luctus</a:t>
            </a:r>
            <a:r>
              <a:rPr lang="en-US" dirty="0"/>
              <a:t> </a:t>
            </a:r>
            <a:r>
              <a:rPr lang="en-US" dirty="0" err="1"/>
              <a:t>turpis</a:t>
            </a:r>
            <a:r>
              <a:rPr lang="en-US" dirty="0"/>
              <a:t> in, </a:t>
            </a:r>
            <a:r>
              <a:rPr lang="en-US" dirty="0" err="1"/>
              <a:t>pretium</a:t>
            </a:r>
            <a:r>
              <a:rPr lang="en-US" dirty="0"/>
              <a:t> </a:t>
            </a:r>
            <a:r>
              <a:rPr lang="en-US" dirty="0" err="1"/>
              <a:t>tellus</a:t>
            </a:r>
            <a:r>
              <a:rPr lang="en-US" dirty="0"/>
              <a:t>.</a:t>
            </a:r>
          </a:p>
        </p:txBody>
      </p:sp>
      <p:cxnSp>
        <p:nvCxnSpPr>
          <p:cNvPr id="47" name="Straight Connector 46">
            <a:extLst>
              <a:ext uri="{FF2B5EF4-FFF2-40B4-BE49-F238E27FC236}">
                <a16:creationId xmlns:a16="http://schemas.microsoft.com/office/drawing/2014/main" id="{2F49F00E-0AFC-4F21-9F6B-E504E9188D26}"/>
              </a:ext>
            </a:extLst>
          </p:cNvPr>
          <p:cNvCxnSpPr>
            <a:cxnSpLocks/>
          </p:cNvCxnSpPr>
          <p:nvPr userDrawn="1"/>
        </p:nvCxnSpPr>
        <p:spPr>
          <a:xfrm flipH="1">
            <a:off x="8132493" y="1584942"/>
            <a:ext cx="4059508" cy="0"/>
          </a:xfrm>
          <a:prstGeom prst="line">
            <a:avLst/>
          </a:prstGeom>
          <a:ln w="98425">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13DCE2-9520-4777-B2E5-2C0FF4E81775}"/>
              </a:ext>
            </a:extLst>
          </p:cNvPr>
          <p:cNvCxnSpPr>
            <a:cxnSpLocks/>
          </p:cNvCxnSpPr>
          <p:nvPr userDrawn="1"/>
        </p:nvCxnSpPr>
        <p:spPr>
          <a:xfrm>
            <a:off x="5189522" y="3958128"/>
            <a:ext cx="1812955" cy="0"/>
          </a:xfrm>
          <a:prstGeom prst="line">
            <a:avLst/>
          </a:prstGeom>
          <a:ln w="28575">
            <a:solidFill>
              <a:srgbClr val="54698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3DDAD6-BF7A-4881-9D6C-E08EB575D86A}"/>
              </a:ext>
            </a:extLst>
          </p:cNvPr>
          <p:cNvCxnSpPr>
            <a:cxnSpLocks/>
          </p:cNvCxnSpPr>
          <p:nvPr userDrawn="1"/>
        </p:nvCxnSpPr>
        <p:spPr>
          <a:xfrm>
            <a:off x="1160897" y="3958128"/>
            <a:ext cx="1812955" cy="0"/>
          </a:xfrm>
          <a:prstGeom prst="line">
            <a:avLst/>
          </a:prstGeom>
          <a:ln w="28575">
            <a:solidFill>
              <a:srgbClr val="BDE3E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A26CE91-7363-4D07-91B5-DB3CB01291C6}"/>
              </a:ext>
            </a:extLst>
          </p:cNvPr>
          <p:cNvCxnSpPr>
            <a:cxnSpLocks/>
          </p:cNvCxnSpPr>
          <p:nvPr userDrawn="1"/>
        </p:nvCxnSpPr>
        <p:spPr>
          <a:xfrm>
            <a:off x="9274819" y="3958128"/>
            <a:ext cx="1812955" cy="0"/>
          </a:xfrm>
          <a:prstGeom prst="line">
            <a:avLst/>
          </a:prstGeom>
          <a:ln w="28575">
            <a:solidFill>
              <a:srgbClr val="F2F2F2"/>
            </a:solidFill>
          </a:ln>
        </p:spPr>
        <p:style>
          <a:lnRef idx="1">
            <a:schemeClr val="accent1"/>
          </a:lnRef>
          <a:fillRef idx="0">
            <a:schemeClr val="accent1"/>
          </a:fillRef>
          <a:effectRef idx="0">
            <a:schemeClr val="accent1"/>
          </a:effectRef>
          <a:fontRef idx="minor">
            <a:schemeClr val="tx1"/>
          </a:fontRef>
        </p:style>
      </p:cxnSp>
      <p:sp>
        <p:nvSpPr>
          <p:cNvPr id="39" name="Slide Number Placeholder 5">
            <a:extLst>
              <a:ext uri="{FF2B5EF4-FFF2-40B4-BE49-F238E27FC236}">
                <a16:creationId xmlns:a16="http://schemas.microsoft.com/office/drawing/2014/main" id="{5467906F-2E50-4596-A9B9-E8F2B67377EA}"/>
              </a:ext>
            </a:extLst>
          </p:cNvPr>
          <p:cNvSpPr>
            <a:spLocks noGrp="1"/>
          </p:cNvSpPr>
          <p:nvPr userDrawn="1">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40" name="Footer Placeholder 4">
            <a:extLst>
              <a:ext uri="{FF2B5EF4-FFF2-40B4-BE49-F238E27FC236}">
                <a16:creationId xmlns:a16="http://schemas.microsoft.com/office/drawing/2014/main" id="{54AB913A-6D79-4CA9-BFC6-0E021B581985}"/>
              </a:ext>
            </a:extLst>
          </p:cNvPr>
          <p:cNvSpPr>
            <a:spLocks noGrp="1"/>
          </p:cNvSpPr>
          <p:nvPr userDrawn="1">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22" name="Picture 21">
            <a:extLst>
              <a:ext uri="{FF2B5EF4-FFF2-40B4-BE49-F238E27FC236}">
                <a16:creationId xmlns:a16="http://schemas.microsoft.com/office/drawing/2014/main" id="{92A3C6C6-B68E-46AE-BF6D-C95022A2BB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2885430114"/>
      </p:ext>
    </p:extLst>
  </p:cSld>
  <p:clrMapOvr>
    <a:masterClrMapping/>
  </p:clrMapOvr>
  <p:extLst>
    <p:ext uri="{DCECCB84-F9BA-43D5-87BE-67443E8EF086}">
      <p15:sldGuideLst xmlns:p15="http://schemas.microsoft.com/office/powerpoint/2012/main">
        <p15:guide id="1" orient="horz" pos="3216">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p">
    <p:bg>
      <p:bgPr>
        <a:solidFill>
          <a:schemeClr val="bg1"/>
        </a:solidFill>
        <a:effectLst/>
      </p:bgPr>
    </p:bg>
    <p:spTree>
      <p:nvGrpSpPr>
        <p:cNvPr id="1" name=""/>
        <p:cNvGrpSpPr/>
        <p:nvPr/>
      </p:nvGrpSpPr>
      <p:grpSpPr>
        <a:xfrm>
          <a:off x="0" y="0"/>
          <a:ext cx="0" cy="0"/>
          <a:chOff x="0" y="0"/>
          <a:chExt cx="0" cy="0"/>
        </a:xfrm>
      </p:grpSpPr>
      <p:sp>
        <p:nvSpPr>
          <p:cNvPr id="151" name="Rectangle 150">
            <a:extLst>
              <a:ext uri="{FF2B5EF4-FFF2-40B4-BE49-F238E27FC236}">
                <a16:creationId xmlns:a16="http://schemas.microsoft.com/office/drawing/2014/main" id="{0BE6CFDC-24D8-4D20-B6E7-4AA09B4979CA}"/>
              </a:ext>
            </a:extLst>
          </p:cNvPr>
          <p:cNvSpPr/>
          <p:nvPr userDrawn="1"/>
        </p:nvSpPr>
        <p:spPr>
          <a:xfrm>
            <a:off x="9639299" y="3772605"/>
            <a:ext cx="2552699" cy="312300"/>
          </a:xfrm>
          <a:prstGeom prst="rect">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FD29E683-4719-48F8-87E8-5C2561E62183}"/>
              </a:ext>
            </a:extLst>
          </p:cNvPr>
          <p:cNvSpPr/>
          <p:nvPr userDrawn="1"/>
        </p:nvSpPr>
        <p:spPr>
          <a:xfrm>
            <a:off x="9639299" y="1893629"/>
            <a:ext cx="2552699" cy="312300"/>
          </a:xfrm>
          <a:prstGeom prst="rect">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3364FF97-11CC-4B51-8582-912F053A1D6B}"/>
              </a:ext>
            </a:extLst>
          </p:cNvPr>
          <p:cNvSpPr>
            <a:spLocks noGrp="1"/>
          </p:cNvSpPr>
          <p:nvPr>
            <p:ph type="title" hasCustomPrompt="1"/>
          </p:nvPr>
        </p:nvSpPr>
        <p:spPr>
          <a:xfrm>
            <a:off x="866775" y="593321"/>
            <a:ext cx="11020425"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66775" y="1314023"/>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33" name="Text Placeholder 2">
            <a:extLst>
              <a:ext uri="{FF2B5EF4-FFF2-40B4-BE49-F238E27FC236}">
                <a16:creationId xmlns:a16="http://schemas.microsoft.com/office/drawing/2014/main" id="{1CDE9D4F-03C1-4E38-83AE-DEDBDF7E3F78}"/>
              </a:ext>
            </a:extLst>
          </p:cNvPr>
          <p:cNvSpPr>
            <a:spLocks noGrp="1"/>
          </p:cNvSpPr>
          <p:nvPr>
            <p:ph type="body" idx="1" hasCustomPrompt="1"/>
          </p:nvPr>
        </p:nvSpPr>
        <p:spPr>
          <a:xfrm>
            <a:off x="9715054" y="1893629"/>
            <a:ext cx="2360988" cy="307579"/>
          </a:xfrm>
          <a:prstGeom prst="rect">
            <a:avLst/>
          </a:prstGeom>
        </p:spPr>
        <p:txBody>
          <a:bodyPr lIns="0" anchor="ctr">
            <a:norm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Legend</a:t>
            </a:r>
          </a:p>
        </p:txBody>
      </p:sp>
      <p:sp>
        <p:nvSpPr>
          <p:cNvPr id="134" name="Text Placeholder 2">
            <a:extLst>
              <a:ext uri="{FF2B5EF4-FFF2-40B4-BE49-F238E27FC236}">
                <a16:creationId xmlns:a16="http://schemas.microsoft.com/office/drawing/2014/main" id="{CD401167-7CDB-4E85-A239-8CF7E26CABEC}"/>
              </a:ext>
            </a:extLst>
          </p:cNvPr>
          <p:cNvSpPr>
            <a:spLocks noGrp="1"/>
          </p:cNvSpPr>
          <p:nvPr>
            <p:ph type="body" idx="20" hasCustomPrompt="1"/>
          </p:nvPr>
        </p:nvSpPr>
        <p:spPr>
          <a:xfrm>
            <a:off x="10251330" y="2328794"/>
            <a:ext cx="1824711"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1</a:t>
            </a:r>
          </a:p>
        </p:txBody>
      </p:sp>
      <p:sp>
        <p:nvSpPr>
          <p:cNvPr id="135" name="Text Placeholder 2">
            <a:extLst>
              <a:ext uri="{FF2B5EF4-FFF2-40B4-BE49-F238E27FC236}">
                <a16:creationId xmlns:a16="http://schemas.microsoft.com/office/drawing/2014/main" id="{E897A509-FDC8-4934-91B3-08AD742868CE}"/>
              </a:ext>
            </a:extLst>
          </p:cNvPr>
          <p:cNvSpPr>
            <a:spLocks noGrp="1"/>
          </p:cNvSpPr>
          <p:nvPr>
            <p:ph type="body" idx="21" hasCustomPrompt="1"/>
          </p:nvPr>
        </p:nvSpPr>
        <p:spPr>
          <a:xfrm>
            <a:off x="10251330" y="2700654"/>
            <a:ext cx="1824711"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2</a:t>
            </a:r>
          </a:p>
        </p:txBody>
      </p:sp>
      <p:sp>
        <p:nvSpPr>
          <p:cNvPr id="138" name="Text Placeholder 2">
            <a:extLst>
              <a:ext uri="{FF2B5EF4-FFF2-40B4-BE49-F238E27FC236}">
                <a16:creationId xmlns:a16="http://schemas.microsoft.com/office/drawing/2014/main" id="{0875FB61-4446-459A-B3F1-188187E44584}"/>
              </a:ext>
            </a:extLst>
          </p:cNvPr>
          <p:cNvSpPr>
            <a:spLocks noGrp="1"/>
          </p:cNvSpPr>
          <p:nvPr>
            <p:ph type="body" idx="22" hasCustomPrompt="1"/>
          </p:nvPr>
        </p:nvSpPr>
        <p:spPr>
          <a:xfrm>
            <a:off x="10251330" y="3067496"/>
            <a:ext cx="1824711"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3</a:t>
            </a:r>
          </a:p>
        </p:txBody>
      </p:sp>
      <p:sp>
        <p:nvSpPr>
          <p:cNvPr id="143" name="Text Placeholder 2">
            <a:extLst>
              <a:ext uri="{FF2B5EF4-FFF2-40B4-BE49-F238E27FC236}">
                <a16:creationId xmlns:a16="http://schemas.microsoft.com/office/drawing/2014/main" id="{D307578B-6DB6-4929-ACF8-7DEBEFFEDC1D}"/>
              </a:ext>
            </a:extLst>
          </p:cNvPr>
          <p:cNvSpPr>
            <a:spLocks noGrp="1"/>
          </p:cNvSpPr>
          <p:nvPr>
            <p:ph type="body" idx="23" hasCustomPrompt="1"/>
          </p:nvPr>
        </p:nvSpPr>
        <p:spPr>
          <a:xfrm>
            <a:off x="9715053" y="3771707"/>
            <a:ext cx="2360989" cy="307579"/>
          </a:xfrm>
          <a:prstGeom prst="rect">
            <a:avLst/>
          </a:prstGeom>
        </p:spPr>
        <p:txBody>
          <a:bodyPr lIns="0" anchor="ctr">
            <a:norm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Services</a:t>
            </a:r>
          </a:p>
        </p:txBody>
      </p:sp>
      <p:sp>
        <p:nvSpPr>
          <p:cNvPr id="144" name="Text Placeholder 2">
            <a:extLst>
              <a:ext uri="{FF2B5EF4-FFF2-40B4-BE49-F238E27FC236}">
                <a16:creationId xmlns:a16="http://schemas.microsoft.com/office/drawing/2014/main" id="{6BF0E3D2-5096-4EA1-ABDE-47AF470E189E}"/>
              </a:ext>
            </a:extLst>
          </p:cNvPr>
          <p:cNvSpPr>
            <a:spLocks noGrp="1"/>
          </p:cNvSpPr>
          <p:nvPr>
            <p:ph type="body" idx="24" hasCustomPrompt="1"/>
          </p:nvPr>
        </p:nvSpPr>
        <p:spPr>
          <a:xfrm>
            <a:off x="10251330" y="4206872"/>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1</a:t>
            </a:r>
          </a:p>
        </p:txBody>
      </p:sp>
      <p:sp>
        <p:nvSpPr>
          <p:cNvPr id="145" name="Text Placeholder 2">
            <a:extLst>
              <a:ext uri="{FF2B5EF4-FFF2-40B4-BE49-F238E27FC236}">
                <a16:creationId xmlns:a16="http://schemas.microsoft.com/office/drawing/2014/main" id="{180E0CB5-8BE7-44E1-9283-FD4860EF9139}"/>
              </a:ext>
            </a:extLst>
          </p:cNvPr>
          <p:cNvSpPr>
            <a:spLocks noGrp="1"/>
          </p:cNvSpPr>
          <p:nvPr>
            <p:ph type="body" idx="25" hasCustomPrompt="1"/>
          </p:nvPr>
        </p:nvSpPr>
        <p:spPr>
          <a:xfrm>
            <a:off x="10251330" y="4578732"/>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2</a:t>
            </a:r>
          </a:p>
        </p:txBody>
      </p:sp>
      <p:sp>
        <p:nvSpPr>
          <p:cNvPr id="148" name="Text Placeholder 2">
            <a:extLst>
              <a:ext uri="{FF2B5EF4-FFF2-40B4-BE49-F238E27FC236}">
                <a16:creationId xmlns:a16="http://schemas.microsoft.com/office/drawing/2014/main" id="{3A78532F-B469-49D7-BDBB-CFE12C2D71E9}"/>
              </a:ext>
            </a:extLst>
          </p:cNvPr>
          <p:cNvSpPr>
            <a:spLocks noGrp="1"/>
          </p:cNvSpPr>
          <p:nvPr>
            <p:ph type="body" idx="26" hasCustomPrompt="1"/>
          </p:nvPr>
        </p:nvSpPr>
        <p:spPr>
          <a:xfrm>
            <a:off x="10251330" y="4945574"/>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3</a:t>
            </a:r>
          </a:p>
        </p:txBody>
      </p:sp>
      <p:sp>
        <p:nvSpPr>
          <p:cNvPr id="152" name="Text Placeholder 2">
            <a:extLst>
              <a:ext uri="{FF2B5EF4-FFF2-40B4-BE49-F238E27FC236}">
                <a16:creationId xmlns:a16="http://schemas.microsoft.com/office/drawing/2014/main" id="{C2D58BA1-A8C7-4012-8B74-EAE98FB8E963}"/>
              </a:ext>
            </a:extLst>
          </p:cNvPr>
          <p:cNvSpPr>
            <a:spLocks noGrp="1"/>
          </p:cNvSpPr>
          <p:nvPr>
            <p:ph type="body" idx="27" hasCustomPrompt="1"/>
          </p:nvPr>
        </p:nvSpPr>
        <p:spPr>
          <a:xfrm>
            <a:off x="10251330" y="5319827"/>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4</a:t>
            </a:r>
          </a:p>
        </p:txBody>
      </p:sp>
      <p:sp>
        <p:nvSpPr>
          <p:cNvPr id="153" name="Text Placeholder 2">
            <a:extLst>
              <a:ext uri="{FF2B5EF4-FFF2-40B4-BE49-F238E27FC236}">
                <a16:creationId xmlns:a16="http://schemas.microsoft.com/office/drawing/2014/main" id="{D2C467C2-96B5-4426-929B-A075F0F429A1}"/>
              </a:ext>
            </a:extLst>
          </p:cNvPr>
          <p:cNvSpPr>
            <a:spLocks noGrp="1"/>
          </p:cNvSpPr>
          <p:nvPr>
            <p:ph type="body" idx="28" hasCustomPrompt="1"/>
          </p:nvPr>
        </p:nvSpPr>
        <p:spPr>
          <a:xfrm>
            <a:off x="10251330" y="5686668"/>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5</a:t>
            </a:r>
          </a:p>
        </p:txBody>
      </p:sp>
      <p:sp>
        <p:nvSpPr>
          <p:cNvPr id="21" name="Slide Number Placeholder 5">
            <a:extLst>
              <a:ext uri="{FF2B5EF4-FFF2-40B4-BE49-F238E27FC236}">
                <a16:creationId xmlns:a16="http://schemas.microsoft.com/office/drawing/2014/main" id="{0288829D-8FF5-4F17-B3ED-49C92FF9595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2" name="Footer Placeholder 4">
            <a:extLst>
              <a:ext uri="{FF2B5EF4-FFF2-40B4-BE49-F238E27FC236}">
                <a16:creationId xmlns:a16="http://schemas.microsoft.com/office/drawing/2014/main" id="{DF6D42A6-5D53-42CB-BC88-DCCAC243327B}"/>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9" name="Picture 18">
            <a:extLst>
              <a:ext uri="{FF2B5EF4-FFF2-40B4-BE49-F238E27FC236}">
                <a16:creationId xmlns:a16="http://schemas.microsoft.com/office/drawing/2014/main" id="{14236269-194B-494D-9C0C-C58F32CAD2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2049081030"/>
      </p:ext>
    </p:extLst>
  </p:cSld>
  <p:clrMapOvr>
    <a:masterClrMapping/>
  </p:clrMapOvr>
  <p:extLst>
    <p:ext uri="{DCECCB84-F9BA-43D5-87BE-67443E8EF086}">
      <p15:sldGuideLst xmlns:p15="http://schemas.microsoft.com/office/powerpoint/2012/main">
        <p15:guide id="1" orient="horz" pos="3192" userDrawn="1">
          <p15:clr>
            <a:srgbClr val="FBAE40"/>
          </p15:clr>
        </p15:guide>
        <p15:guide id="2" pos="5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24" name="Freeform 2">
            <a:extLst>
              <a:ext uri="{FF2B5EF4-FFF2-40B4-BE49-F238E27FC236}">
                <a16:creationId xmlns:a16="http://schemas.microsoft.com/office/drawing/2014/main" id="{ECB76D88-49A0-4154-B911-5E67F28F581E}"/>
              </a:ext>
            </a:extLst>
          </p:cNvPr>
          <p:cNvSpPr/>
          <p:nvPr userDrawn="1"/>
        </p:nvSpPr>
        <p:spPr>
          <a:xfrm>
            <a:off x="-1" y="0"/>
            <a:ext cx="8998086" cy="6858000"/>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Lst>
            <a:ahLst/>
            <a:cxnLst>
              <a:cxn ang="0">
                <a:pos x="connsiteX0" y="connsiteY0"/>
              </a:cxn>
              <a:cxn ang="0">
                <a:pos x="connsiteX1" y="connsiteY1"/>
              </a:cxn>
              <a:cxn ang="0">
                <a:pos x="connsiteX2" y="connsiteY2"/>
              </a:cxn>
              <a:cxn ang="0">
                <a:pos x="connsiteX3" y="connsiteY3"/>
              </a:cxn>
            </a:cxnLst>
            <a:rect l="l" t="t" r="r" b="b"/>
            <a:pathLst>
              <a:path w="667657" h="667657">
                <a:moveTo>
                  <a:pt x="0" y="0"/>
                </a:moveTo>
                <a:lnTo>
                  <a:pt x="667657" y="0"/>
                </a:lnTo>
                <a:lnTo>
                  <a:pt x="667657" y="667657"/>
                </a:lnTo>
                <a:lnTo>
                  <a:pt x="0" y="667657"/>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0">
            <a:extLst>
              <a:ext uri="{FF2B5EF4-FFF2-40B4-BE49-F238E27FC236}">
                <a16:creationId xmlns:a16="http://schemas.microsoft.com/office/drawing/2014/main" id="{3A0C692D-DDDF-41D5-8472-39C1EBAB5504}"/>
              </a:ext>
            </a:extLst>
          </p:cNvPr>
          <p:cNvSpPr>
            <a:spLocks noGrp="1"/>
          </p:cNvSpPr>
          <p:nvPr>
            <p:ph type="pic" sz="quarter" idx="10"/>
          </p:nvPr>
        </p:nvSpPr>
        <p:spPr>
          <a:xfrm>
            <a:off x="4799517" y="0"/>
            <a:ext cx="8705850" cy="6858000"/>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dirty="0"/>
          </a:p>
        </p:txBody>
      </p:sp>
      <p:sp>
        <p:nvSpPr>
          <p:cNvPr id="13" name="Title 1">
            <a:extLst>
              <a:ext uri="{FF2B5EF4-FFF2-40B4-BE49-F238E27FC236}">
                <a16:creationId xmlns:a16="http://schemas.microsoft.com/office/drawing/2014/main" id="{FED3A7C3-250E-4A7B-91DD-87207A62D288}"/>
              </a:ext>
            </a:extLst>
          </p:cNvPr>
          <p:cNvSpPr>
            <a:spLocks noGrp="1"/>
          </p:cNvSpPr>
          <p:nvPr>
            <p:ph type="title" hasCustomPrompt="1"/>
          </p:nvPr>
        </p:nvSpPr>
        <p:spPr>
          <a:xfrm>
            <a:off x="952500" y="1331471"/>
            <a:ext cx="6450623" cy="374287"/>
          </a:xfrm>
          <a:prstGeom prst="rect">
            <a:avLst/>
          </a:prstGeom>
        </p:spPr>
        <p:txBody>
          <a:bodyPr lIns="0">
            <a:noAutofit/>
          </a:bodyPr>
          <a:lstStyle>
            <a:lvl1pPr>
              <a:defRPr sz="4500" b="1">
                <a:solidFill>
                  <a:schemeClr val="bg1"/>
                </a:solidFill>
                <a:latin typeface="Raleway" panose="020B0503030101060003" pitchFamily="34" charset="0"/>
              </a:defRPr>
            </a:lvl1pPr>
          </a:lstStyle>
          <a:p>
            <a:r>
              <a:rPr lang="en-US" dirty="0"/>
              <a:t>Conclusion</a:t>
            </a:r>
          </a:p>
        </p:txBody>
      </p:sp>
      <p:cxnSp>
        <p:nvCxnSpPr>
          <p:cNvPr id="14" name="Straight Connector 13">
            <a:extLst>
              <a:ext uri="{FF2B5EF4-FFF2-40B4-BE49-F238E27FC236}">
                <a16:creationId xmlns:a16="http://schemas.microsoft.com/office/drawing/2014/main" id="{D3D7CAF6-C0A6-4509-97C7-74753EC2DD6A}"/>
              </a:ext>
            </a:extLst>
          </p:cNvPr>
          <p:cNvCxnSpPr>
            <a:cxnSpLocks/>
          </p:cNvCxnSpPr>
          <p:nvPr userDrawn="1"/>
        </p:nvCxnSpPr>
        <p:spPr>
          <a:xfrm>
            <a:off x="952500" y="1990367"/>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7C706521-C2DD-46C1-8D7A-8FC57F200918}"/>
              </a:ext>
            </a:extLst>
          </p:cNvPr>
          <p:cNvSpPr>
            <a:spLocks noGrp="1"/>
          </p:cNvSpPr>
          <p:nvPr>
            <p:ph type="body" idx="1" hasCustomPrompt="1"/>
          </p:nvPr>
        </p:nvSpPr>
        <p:spPr>
          <a:xfrm>
            <a:off x="952500" y="4176905"/>
            <a:ext cx="2771778"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Contact Info</a:t>
            </a:r>
          </a:p>
        </p:txBody>
      </p:sp>
      <p:sp>
        <p:nvSpPr>
          <p:cNvPr id="27" name="Text Placeholder 2">
            <a:extLst>
              <a:ext uri="{FF2B5EF4-FFF2-40B4-BE49-F238E27FC236}">
                <a16:creationId xmlns:a16="http://schemas.microsoft.com/office/drawing/2014/main" id="{A2DC4B6C-6A83-4875-A992-BF8522D4B736}"/>
              </a:ext>
            </a:extLst>
          </p:cNvPr>
          <p:cNvSpPr>
            <a:spLocks noGrp="1"/>
          </p:cNvSpPr>
          <p:nvPr>
            <p:ph type="body" idx="20" hasCustomPrompt="1"/>
          </p:nvPr>
        </p:nvSpPr>
        <p:spPr>
          <a:xfrm>
            <a:off x="1329882" y="4646683"/>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1</a:t>
            </a:r>
          </a:p>
        </p:txBody>
      </p:sp>
      <p:sp>
        <p:nvSpPr>
          <p:cNvPr id="28" name="Text Placeholder 3">
            <a:extLst>
              <a:ext uri="{FF2B5EF4-FFF2-40B4-BE49-F238E27FC236}">
                <a16:creationId xmlns:a16="http://schemas.microsoft.com/office/drawing/2014/main" id="{94D5182A-75AE-49CC-84E5-F1ACBB4E4E69}"/>
              </a:ext>
            </a:extLst>
          </p:cNvPr>
          <p:cNvSpPr>
            <a:spLocks noGrp="1"/>
          </p:cNvSpPr>
          <p:nvPr>
            <p:ph type="body" sz="half" idx="22" hasCustomPrompt="1"/>
          </p:nvPr>
        </p:nvSpPr>
        <p:spPr>
          <a:xfrm>
            <a:off x="952500" y="2369090"/>
            <a:ext cx="4855447" cy="1005111"/>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pic>
        <p:nvPicPr>
          <p:cNvPr id="4" name="Picture 3" descr="A close up of a logo&#10;&#10;Description automatically generated">
            <a:extLst>
              <a:ext uri="{FF2B5EF4-FFF2-40B4-BE49-F238E27FC236}">
                <a16:creationId xmlns:a16="http://schemas.microsoft.com/office/drawing/2014/main" id="{9D4D4B04-5E59-4A26-BD3B-6B5B0EC963B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52500" y="5427923"/>
            <a:ext cx="268810" cy="268810"/>
          </a:xfrm>
          <a:prstGeom prst="rect">
            <a:avLst/>
          </a:prstGeom>
        </p:spPr>
      </p:pic>
      <p:pic>
        <p:nvPicPr>
          <p:cNvPr id="6" name="Picture 5" descr="A close up of a logo&#10;&#10;Description automatically generated">
            <a:extLst>
              <a:ext uri="{FF2B5EF4-FFF2-40B4-BE49-F238E27FC236}">
                <a16:creationId xmlns:a16="http://schemas.microsoft.com/office/drawing/2014/main" id="{6A9D5765-8133-4DBD-A907-093CDA9A2A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2500" y="5037156"/>
            <a:ext cx="268810" cy="268810"/>
          </a:xfrm>
          <a:prstGeom prst="rect">
            <a:avLst/>
          </a:prstGeom>
        </p:spPr>
      </p:pic>
      <p:pic>
        <p:nvPicPr>
          <p:cNvPr id="8" name="Picture 7" descr="A close up of a logo&#10;&#10;Description automatically generated">
            <a:extLst>
              <a:ext uri="{FF2B5EF4-FFF2-40B4-BE49-F238E27FC236}">
                <a16:creationId xmlns:a16="http://schemas.microsoft.com/office/drawing/2014/main" id="{292EB73D-8187-4FD0-93CC-4EAF081287C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52500" y="4641054"/>
            <a:ext cx="268810" cy="268810"/>
          </a:xfrm>
          <a:prstGeom prst="rect">
            <a:avLst/>
          </a:prstGeom>
        </p:spPr>
      </p:pic>
      <p:sp>
        <p:nvSpPr>
          <p:cNvPr id="21" name="Text Placeholder 2">
            <a:extLst>
              <a:ext uri="{FF2B5EF4-FFF2-40B4-BE49-F238E27FC236}">
                <a16:creationId xmlns:a16="http://schemas.microsoft.com/office/drawing/2014/main" id="{6DC26D55-2FF1-4A51-A84E-89EED6F73BD2}"/>
              </a:ext>
            </a:extLst>
          </p:cNvPr>
          <p:cNvSpPr>
            <a:spLocks noGrp="1"/>
          </p:cNvSpPr>
          <p:nvPr>
            <p:ph type="body" idx="23" hasCustomPrompt="1"/>
          </p:nvPr>
        </p:nvSpPr>
        <p:spPr>
          <a:xfrm>
            <a:off x="1329882" y="5047935"/>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2</a:t>
            </a:r>
          </a:p>
        </p:txBody>
      </p:sp>
      <p:sp>
        <p:nvSpPr>
          <p:cNvPr id="22" name="Text Placeholder 2">
            <a:extLst>
              <a:ext uri="{FF2B5EF4-FFF2-40B4-BE49-F238E27FC236}">
                <a16:creationId xmlns:a16="http://schemas.microsoft.com/office/drawing/2014/main" id="{F09FEC57-6488-4623-89D4-20F0C58A384B}"/>
              </a:ext>
            </a:extLst>
          </p:cNvPr>
          <p:cNvSpPr>
            <a:spLocks noGrp="1"/>
          </p:cNvSpPr>
          <p:nvPr>
            <p:ph type="body" idx="24" hasCustomPrompt="1"/>
          </p:nvPr>
        </p:nvSpPr>
        <p:spPr>
          <a:xfrm>
            <a:off x="1329882" y="5444777"/>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3</a:t>
            </a:r>
          </a:p>
        </p:txBody>
      </p:sp>
      <p:sp>
        <p:nvSpPr>
          <p:cNvPr id="23" name="Slide Number Placeholder 5">
            <a:extLst>
              <a:ext uri="{FF2B5EF4-FFF2-40B4-BE49-F238E27FC236}">
                <a16:creationId xmlns:a16="http://schemas.microsoft.com/office/drawing/2014/main" id="{F1A50989-8109-4601-B814-FB899D7F3A4E}"/>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5" name="Footer Placeholder 4">
            <a:extLst>
              <a:ext uri="{FF2B5EF4-FFF2-40B4-BE49-F238E27FC236}">
                <a16:creationId xmlns:a16="http://schemas.microsoft.com/office/drawing/2014/main" id="{509D2860-D7AE-40D9-BDBB-2560FFB69832}"/>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7" name="Picture 16">
            <a:extLst>
              <a:ext uri="{FF2B5EF4-FFF2-40B4-BE49-F238E27FC236}">
                <a16:creationId xmlns:a16="http://schemas.microsoft.com/office/drawing/2014/main" id="{DF638187-2153-481E-84FF-F894ADA7DD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Tree>
    <p:extLst>
      <p:ext uri="{BB962C8B-B14F-4D97-AF65-F5344CB8AC3E}">
        <p14:creationId xmlns:p14="http://schemas.microsoft.com/office/powerpoint/2010/main" val="1306374519"/>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ic Divider V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901D6E-F372-43F2-AA25-C3077B6D1948}"/>
              </a:ext>
            </a:extLst>
          </p:cNvPr>
          <p:cNvSpPr/>
          <p:nvPr userDrawn="1"/>
        </p:nvSpPr>
        <p:spPr>
          <a:xfrm>
            <a:off x="0" y="0"/>
            <a:ext cx="1219200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43B0C05-CEDC-4626-B9B8-0213C1D0E68F}"/>
              </a:ext>
            </a:extLst>
          </p:cNvPr>
          <p:cNvCxnSpPr>
            <a:cxnSpLocks/>
          </p:cNvCxnSpPr>
          <p:nvPr userDrawn="1"/>
        </p:nvCxnSpPr>
        <p:spPr>
          <a:xfrm>
            <a:off x="3673288" y="3593182"/>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6F98708-218A-4031-AF8A-7085A6F67A73}"/>
              </a:ext>
            </a:extLst>
          </p:cNvPr>
          <p:cNvSpPr>
            <a:spLocks noGrp="1"/>
          </p:cNvSpPr>
          <p:nvPr>
            <p:ph type="title" hasCustomPrompt="1"/>
          </p:nvPr>
        </p:nvSpPr>
        <p:spPr>
          <a:xfrm>
            <a:off x="838199" y="2830295"/>
            <a:ext cx="10515600" cy="598705"/>
          </a:xfrm>
          <a:prstGeom prst="rect">
            <a:avLst/>
          </a:prstGeom>
        </p:spPr>
        <p:txBody>
          <a:bodyPr>
            <a:noAutofit/>
          </a:bodyPr>
          <a:lstStyle>
            <a:lvl1pPr algn="ctr">
              <a:defRPr sz="3600" b="0" kern="1200" cap="all" spc="-150" baseline="0">
                <a:solidFill>
                  <a:schemeClr val="bg1"/>
                </a:solidFill>
                <a:latin typeface="Raleway" panose="020B0503030101060003" pitchFamily="34" charset="0"/>
              </a:defRPr>
            </a:lvl1pPr>
          </a:lstStyle>
          <a:p>
            <a:r>
              <a:rPr lang="en-US" dirty="0"/>
              <a:t>PART NUMBER</a:t>
            </a:r>
          </a:p>
        </p:txBody>
      </p:sp>
      <p:sp>
        <p:nvSpPr>
          <p:cNvPr id="28" name="Subtitle 2">
            <a:extLst>
              <a:ext uri="{FF2B5EF4-FFF2-40B4-BE49-F238E27FC236}">
                <a16:creationId xmlns:a16="http://schemas.microsoft.com/office/drawing/2014/main" id="{32632A13-8B42-46CE-913B-A6B5F325878C}"/>
              </a:ext>
            </a:extLst>
          </p:cNvPr>
          <p:cNvSpPr>
            <a:spLocks noGrp="1"/>
          </p:cNvSpPr>
          <p:nvPr>
            <p:ph type="subTitle" idx="1" hasCustomPrompt="1"/>
          </p:nvPr>
        </p:nvSpPr>
        <p:spPr>
          <a:xfrm>
            <a:off x="1523999" y="3861014"/>
            <a:ext cx="9144000" cy="1027111"/>
          </a:xfrm>
          <a:prstGeom prst="rect">
            <a:avLst/>
          </a:prstGeom>
        </p:spPr>
        <p:txBody>
          <a:bodyPr>
            <a:noAutofit/>
          </a:bodyPr>
          <a:lstStyle>
            <a:lvl1pPr marL="0" indent="0" algn="ctr">
              <a:buNone/>
              <a:defRPr sz="5800" b="0" baseline="0">
                <a:solidFill>
                  <a:schemeClr val="bg1"/>
                </a:solidFill>
                <a:latin typeface="Raleway" panose="020B05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3" name="Picture 2">
            <a:extLst>
              <a:ext uri="{FF2B5EF4-FFF2-40B4-BE49-F238E27FC236}">
                <a16:creationId xmlns:a16="http://schemas.microsoft.com/office/drawing/2014/main" id="{977FEBC8-A5B6-49F7-9145-4E58ECEC08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05374" y="534311"/>
            <a:ext cx="2381250" cy="652217"/>
          </a:xfrm>
          <a:prstGeom prst="rect">
            <a:avLst/>
          </a:prstGeom>
        </p:spPr>
      </p:pic>
    </p:spTree>
    <p:extLst>
      <p:ext uri="{BB962C8B-B14F-4D97-AF65-F5344CB8AC3E}">
        <p14:creationId xmlns:p14="http://schemas.microsoft.com/office/powerpoint/2010/main" val="2339200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lain Slide">
    <p:bg>
      <p:bgPr>
        <a:solidFill>
          <a:schemeClr val="bg1"/>
        </a:solidFill>
        <a:effectLst/>
      </p:bgPr>
    </p:bg>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6" name="Straight Connector 5">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6506847"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pic>
        <p:nvPicPr>
          <p:cNvPr id="8" name="Picture 7">
            <a:extLst>
              <a:ext uri="{FF2B5EF4-FFF2-40B4-BE49-F238E27FC236}">
                <a16:creationId xmlns:a16="http://schemas.microsoft.com/office/drawing/2014/main" id="{65223280-CB1C-45DF-B7FF-78C359F928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1071250916"/>
      </p:ext>
    </p:extLst>
  </p:cSld>
  <p:clrMapOvr>
    <a:masterClrMapping/>
  </p:clrMapOvr>
  <p:extLst>
    <p:ext uri="{DCECCB84-F9BA-43D5-87BE-67443E8EF086}">
      <p15:sldGuideLst xmlns:p15="http://schemas.microsoft.com/office/powerpoint/2012/main">
        <p15:guide id="1" orient="horz" pos="3192">
          <p15:clr>
            <a:srgbClr val="FBAE40"/>
          </p15:clr>
        </p15:guide>
        <p15:guide id="2" pos="41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ic Divider V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901D6E-F372-43F2-AA25-C3077B6D1948}"/>
              </a:ext>
            </a:extLst>
          </p:cNvPr>
          <p:cNvSpPr/>
          <p:nvPr userDrawn="1"/>
        </p:nvSpPr>
        <p:spPr>
          <a:xfrm>
            <a:off x="-1" y="785898"/>
            <a:ext cx="10125075" cy="2924175"/>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6F98708-218A-4031-AF8A-7085A6F67A73}"/>
              </a:ext>
            </a:extLst>
          </p:cNvPr>
          <p:cNvSpPr>
            <a:spLocks noGrp="1"/>
          </p:cNvSpPr>
          <p:nvPr>
            <p:ph type="title" hasCustomPrompt="1"/>
          </p:nvPr>
        </p:nvSpPr>
        <p:spPr>
          <a:xfrm>
            <a:off x="838199" y="4035278"/>
            <a:ext cx="4143376" cy="598705"/>
          </a:xfrm>
          <a:prstGeom prst="rect">
            <a:avLst/>
          </a:prstGeom>
        </p:spPr>
        <p:txBody>
          <a:bodyPr lIns="0">
            <a:noAutofit/>
          </a:bodyPr>
          <a:lstStyle>
            <a:lvl1pPr algn="l">
              <a:defRPr sz="3600" b="0" kern="1200" cap="all" spc="-150" baseline="0">
                <a:solidFill>
                  <a:srgbClr val="37465E"/>
                </a:solidFill>
                <a:latin typeface="Raleway" panose="020B0503030101060003" pitchFamily="34" charset="0"/>
              </a:defRPr>
            </a:lvl1pPr>
          </a:lstStyle>
          <a:p>
            <a:r>
              <a:rPr lang="en-US" dirty="0"/>
              <a:t>PART NUMBER</a:t>
            </a:r>
          </a:p>
        </p:txBody>
      </p:sp>
      <p:sp>
        <p:nvSpPr>
          <p:cNvPr id="28" name="Subtitle 2">
            <a:extLst>
              <a:ext uri="{FF2B5EF4-FFF2-40B4-BE49-F238E27FC236}">
                <a16:creationId xmlns:a16="http://schemas.microsoft.com/office/drawing/2014/main" id="{32632A13-8B42-46CE-913B-A6B5F325878C}"/>
              </a:ext>
            </a:extLst>
          </p:cNvPr>
          <p:cNvSpPr>
            <a:spLocks noGrp="1"/>
          </p:cNvSpPr>
          <p:nvPr>
            <p:ph type="subTitle" idx="1" hasCustomPrompt="1"/>
          </p:nvPr>
        </p:nvSpPr>
        <p:spPr>
          <a:xfrm>
            <a:off x="838199" y="5067251"/>
            <a:ext cx="9144000" cy="1027111"/>
          </a:xfrm>
          <a:prstGeom prst="rect">
            <a:avLst/>
          </a:prstGeom>
        </p:spPr>
        <p:txBody>
          <a:bodyPr lIns="0">
            <a:noAutofit/>
          </a:bodyPr>
          <a:lstStyle>
            <a:lvl1pPr marL="0" indent="0" algn="l">
              <a:buNone/>
              <a:defRPr sz="5800" b="0" baseline="0">
                <a:solidFill>
                  <a:srgbClr val="37465E"/>
                </a:solidFill>
                <a:latin typeface="Raleway" panose="020B05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sp>
        <p:nvSpPr>
          <p:cNvPr id="4" name="Picture Placeholder 3">
            <a:extLst>
              <a:ext uri="{FF2B5EF4-FFF2-40B4-BE49-F238E27FC236}">
                <a16:creationId xmlns:a16="http://schemas.microsoft.com/office/drawing/2014/main" id="{99E0A2BA-DEBC-41F9-BE9D-CC84A19329AC}"/>
              </a:ext>
            </a:extLst>
          </p:cNvPr>
          <p:cNvSpPr>
            <a:spLocks noGrp="1"/>
          </p:cNvSpPr>
          <p:nvPr>
            <p:ph type="pic" sz="quarter" idx="10"/>
          </p:nvPr>
        </p:nvSpPr>
        <p:spPr>
          <a:xfrm>
            <a:off x="495299" y="479968"/>
            <a:ext cx="11696701" cy="2747720"/>
          </a:xfrm>
        </p:spPr>
        <p:txBody>
          <a:bodyPr/>
          <a:lstStyle/>
          <a:p>
            <a:endParaRPr lang="en-US"/>
          </a:p>
        </p:txBody>
      </p:sp>
      <p:cxnSp>
        <p:nvCxnSpPr>
          <p:cNvPr id="16" name="Straight Connector 15">
            <a:extLst>
              <a:ext uri="{FF2B5EF4-FFF2-40B4-BE49-F238E27FC236}">
                <a16:creationId xmlns:a16="http://schemas.microsoft.com/office/drawing/2014/main" id="{A5653A38-682D-49CD-ACF2-B3BDAD548874}"/>
              </a:ext>
            </a:extLst>
          </p:cNvPr>
          <p:cNvCxnSpPr>
            <a:cxnSpLocks/>
          </p:cNvCxnSpPr>
          <p:nvPr userDrawn="1"/>
        </p:nvCxnSpPr>
        <p:spPr>
          <a:xfrm>
            <a:off x="838199" y="4799419"/>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B5960BD-58F5-41F2-B4FB-CBCCA139CD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257145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V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0" y="1"/>
            <a:ext cx="3295291" cy="6858000"/>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6">
            <a:extLst>
              <a:ext uri="{FF2B5EF4-FFF2-40B4-BE49-F238E27FC236}">
                <a16:creationId xmlns:a16="http://schemas.microsoft.com/office/drawing/2014/main" id="{2A2A50C7-CAD8-4ED7-BE02-BAC9BAE64406}"/>
              </a:ext>
            </a:extLst>
          </p:cNvPr>
          <p:cNvSpPr>
            <a:spLocks noGrp="1"/>
          </p:cNvSpPr>
          <p:nvPr>
            <p:ph type="body" sz="quarter" idx="18" hasCustomPrompt="1"/>
          </p:nvPr>
        </p:nvSpPr>
        <p:spPr>
          <a:xfrm>
            <a:off x="4741399" y="1803367"/>
            <a:ext cx="5416550" cy="4401315"/>
          </a:xfrm>
        </p:spPr>
        <p:txBody>
          <a:bodyPr lIns="0">
            <a:noAutofit/>
          </a:bodyPr>
          <a:lstStyle>
            <a:lvl1pPr marL="342900" indent="-342900">
              <a:buClr>
                <a:srgbClr val="EF8A44"/>
              </a:buClr>
              <a:buFont typeface="+mj-lt"/>
              <a:buAutoNum type="arabicPeriod"/>
              <a:defRPr sz="16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4741399" y="633767"/>
            <a:ext cx="5615188" cy="374287"/>
          </a:xfrm>
        </p:spPr>
        <p:txBody>
          <a:bodyPr lIns="0">
            <a:noAutofit/>
          </a:bodyPr>
          <a:lstStyle>
            <a:lvl1pPr>
              <a:defRPr sz="4500"/>
            </a:lvl1pPr>
          </a:lstStyle>
          <a:p>
            <a:r>
              <a:rPr lang="en-US" dirty="0"/>
              <a:t>Agenda</a:t>
            </a:r>
          </a:p>
        </p:txBody>
      </p:sp>
      <p:sp>
        <p:nvSpPr>
          <p:cNvPr id="5" name="Picture Placeholder 4">
            <a:extLst>
              <a:ext uri="{FF2B5EF4-FFF2-40B4-BE49-F238E27FC236}">
                <a16:creationId xmlns:a16="http://schemas.microsoft.com/office/drawing/2014/main" id="{5757E570-0572-4FC3-A5AF-8C1042341282}"/>
              </a:ext>
            </a:extLst>
          </p:cNvPr>
          <p:cNvSpPr>
            <a:spLocks noGrp="1"/>
          </p:cNvSpPr>
          <p:nvPr>
            <p:ph type="pic" sz="quarter" idx="19"/>
          </p:nvPr>
        </p:nvSpPr>
        <p:spPr>
          <a:xfrm>
            <a:off x="633042" y="653314"/>
            <a:ext cx="3645660" cy="5551371"/>
          </a:xfrm>
        </p:spPr>
        <p:txBody>
          <a:bodyPr/>
          <a:lstStyle/>
          <a:p>
            <a:endParaRPr lang="en-US"/>
          </a:p>
        </p:txBody>
      </p:sp>
      <p:cxnSp>
        <p:nvCxnSpPr>
          <p:cNvPr id="24" name="Straight Connector 23">
            <a:extLst>
              <a:ext uri="{FF2B5EF4-FFF2-40B4-BE49-F238E27FC236}">
                <a16:creationId xmlns:a16="http://schemas.microsoft.com/office/drawing/2014/main" id="{93C33B14-90E7-41CC-B5D2-A0362C61EDD6}"/>
              </a:ext>
            </a:extLst>
          </p:cNvPr>
          <p:cNvCxnSpPr>
            <a:cxnSpLocks/>
          </p:cNvCxnSpPr>
          <p:nvPr userDrawn="1"/>
        </p:nvCxnSpPr>
        <p:spPr>
          <a:xfrm>
            <a:off x="4741399" y="1275932"/>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6FBD4F-ADF4-419E-9B0A-E82E4A9DAB85}"/>
              </a:ext>
            </a:extLst>
          </p:cNvPr>
          <p:cNvCxnSpPr>
            <a:cxnSpLocks/>
          </p:cNvCxnSpPr>
          <p:nvPr userDrawn="1"/>
        </p:nvCxnSpPr>
        <p:spPr>
          <a:xfrm>
            <a:off x="66908" y="0"/>
            <a:ext cx="0" cy="6898656"/>
          </a:xfrm>
          <a:prstGeom prst="line">
            <a:avLst/>
          </a:prstGeom>
          <a:ln w="50800">
            <a:solidFill>
              <a:srgbClr val="BDE3E8"/>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0473120-E706-403E-ADF7-BBAA2F5619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7003" y="6546624"/>
            <a:ext cx="582959" cy="159818"/>
          </a:xfrm>
          <a:prstGeom prst="rect">
            <a:avLst/>
          </a:prstGeom>
        </p:spPr>
      </p:pic>
      <p:sp>
        <p:nvSpPr>
          <p:cNvPr id="9" name="Slide Number Placeholder 5">
            <a:extLst>
              <a:ext uri="{FF2B5EF4-FFF2-40B4-BE49-F238E27FC236}">
                <a16:creationId xmlns:a16="http://schemas.microsoft.com/office/drawing/2014/main" id="{71D391D4-1540-4937-8F00-D50E23AFBC38}"/>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0" name="Footer Placeholder 4">
            <a:extLst>
              <a:ext uri="{FF2B5EF4-FFF2-40B4-BE49-F238E27FC236}">
                <a16:creationId xmlns:a16="http://schemas.microsoft.com/office/drawing/2014/main" id="{C850E586-923B-4BD8-B60B-50E2871FC8F8}"/>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2512338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V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9721138" y="1"/>
            <a:ext cx="2470862" cy="6858000"/>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6">
            <a:extLst>
              <a:ext uri="{FF2B5EF4-FFF2-40B4-BE49-F238E27FC236}">
                <a16:creationId xmlns:a16="http://schemas.microsoft.com/office/drawing/2014/main" id="{2A2A50C7-CAD8-4ED7-BE02-BAC9BAE64406}"/>
              </a:ext>
            </a:extLst>
          </p:cNvPr>
          <p:cNvSpPr>
            <a:spLocks noGrp="1"/>
          </p:cNvSpPr>
          <p:nvPr>
            <p:ph type="body" sz="quarter" idx="18" hasCustomPrompt="1"/>
          </p:nvPr>
        </p:nvSpPr>
        <p:spPr>
          <a:xfrm>
            <a:off x="838199" y="1803367"/>
            <a:ext cx="5416550" cy="4420861"/>
          </a:xfrm>
        </p:spPr>
        <p:txBody>
          <a:bodyPr lIns="0">
            <a:noAutofit/>
          </a:bodyPr>
          <a:lstStyle>
            <a:lvl1pPr>
              <a:buClr>
                <a:srgbClr val="EF8A44"/>
              </a:buClr>
              <a:buFont typeface="+mj-lt"/>
              <a:buAutoNum type="arabicPeriod"/>
              <a:defRPr sz="16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838199" y="633767"/>
            <a:ext cx="5615188" cy="374287"/>
          </a:xfrm>
        </p:spPr>
        <p:txBody>
          <a:bodyPr lIns="0">
            <a:noAutofit/>
          </a:bodyPr>
          <a:lstStyle>
            <a:lvl1pPr>
              <a:defRPr sz="4500"/>
            </a:lvl1pPr>
          </a:lstStyle>
          <a:p>
            <a:r>
              <a:rPr lang="en-US" dirty="0"/>
              <a:t>Agenda</a:t>
            </a:r>
          </a:p>
        </p:txBody>
      </p:sp>
      <p:cxnSp>
        <p:nvCxnSpPr>
          <p:cNvPr id="24" name="Straight Connector 23">
            <a:extLst>
              <a:ext uri="{FF2B5EF4-FFF2-40B4-BE49-F238E27FC236}">
                <a16:creationId xmlns:a16="http://schemas.microsoft.com/office/drawing/2014/main" id="{93C33B14-90E7-41CC-B5D2-A0362C61EDD6}"/>
              </a:ext>
            </a:extLst>
          </p:cNvPr>
          <p:cNvCxnSpPr>
            <a:cxnSpLocks/>
          </p:cNvCxnSpPr>
          <p:nvPr userDrawn="1"/>
        </p:nvCxnSpPr>
        <p:spPr>
          <a:xfrm>
            <a:off x="838199" y="1275932"/>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9" name="Picture Placeholder 10">
            <a:extLst>
              <a:ext uri="{FF2B5EF4-FFF2-40B4-BE49-F238E27FC236}">
                <a16:creationId xmlns:a16="http://schemas.microsoft.com/office/drawing/2014/main" id="{B3945B56-A2C9-4A45-82AD-3391B82ABA90}"/>
              </a:ext>
            </a:extLst>
          </p:cNvPr>
          <p:cNvSpPr>
            <a:spLocks noGrp="1"/>
          </p:cNvSpPr>
          <p:nvPr>
            <p:ph type="pic" sz="quarter" idx="10"/>
          </p:nvPr>
        </p:nvSpPr>
        <p:spPr>
          <a:xfrm>
            <a:off x="5361492" y="0"/>
            <a:ext cx="8705850" cy="6858000"/>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8" name="Slide Number Placeholder 5">
            <a:extLst>
              <a:ext uri="{FF2B5EF4-FFF2-40B4-BE49-F238E27FC236}">
                <a16:creationId xmlns:a16="http://schemas.microsoft.com/office/drawing/2014/main" id="{FBED086C-E2E7-47BD-A57F-27B58D94D532}"/>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9" name="Footer Placeholder 4">
            <a:extLst>
              <a:ext uri="{FF2B5EF4-FFF2-40B4-BE49-F238E27FC236}">
                <a16:creationId xmlns:a16="http://schemas.microsoft.com/office/drawing/2014/main" id="{37447BBB-A96F-4BB7-8B2C-4D31C5F2A947}"/>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0" name="Picture 9">
            <a:extLst>
              <a:ext uri="{FF2B5EF4-FFF2-40B4-BE49-F238E27FC236}">
                <a16:creationId xmlns:a16="http://schemas.microsoft.com/office/drawing/2014/main" id="{077EF447-E170-4B5C-99A4-9164B05F5C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3721708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0" y="1"/>
            <a:ext cx="12192000" cy="6857999"/>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2811167" y="3970170"/>
            <a:ext cx="6569664" cy="374287"/>
          </a:xfrm>
        </p:spPr>
        <p:txBody>
          <a:bodyPr>
            <a:noAutofit/>
          </a:bodyPr>
          <a:lstStyle>
            <a:lvl1pPr algn="ctr">
              <a:defRPr sz="4500">
                <a:solidFill>
                  <a:schemeClr val="bg1"/>
                </a:solidFill>
              </a:defRPr>
            </a:lvl1pPr>
          </a:lstStyle>
          <a:p>
            <a:r>
              <a:rPr lang="en-US" dirty="0"/>
              <a:t>Questions &amp; Answer</a:t>
            </a:r>
          </a:p>
        </p:txBody>
      </p:sp>
      <p:sp>
        <p:nvSpPr>
          <p:cNvPr id="10" name="Text Placeholder 2">
            <a:extLst>
              <a:ext uri="{FF2B5EF4-FFF2-40B4-BE49-F238E27FC236}">
                <a16:creationId xmlns:a16="http://schemas.microsoft.com/office/drawing/2014/main" id="{96C0B6C9-8C06-4E46-9AB9-02A21B4C24B2}"/>
              </a:ext>
            </a:extLst>
          </p:cNvPr>
          <p:cNvSpPr>
            <a:spLocks noGrp="1"/>
          </p:cNvSpPr>
          <p:nvPr>
            <p:ph type="body" idx="14" hasCustomPrompt="1"/>
          </p:nvPr>
        </p:nvSpPr>
        <p:spPr>
          <a:xfrm>
            <a:off x="3692104" y="5086184"/>
            <a:ext cx="4807790" cy="685160"/>
          </a:xfrm>
          <a:prstGeom prst="rect">
            <a:avLst/>
          </a:prstGeom>
        </p:spPr>
        <p:txBody>
          <a:bodyPr>
            <a:noAutofit/>
          </a:bodyPr>
          <a:lstStyle>
            <a:lvl1pPr marL="0" indent="0" algn="ctr">
              <a:lnSpc>
                <a:spcPct val="100000"/>
              </a:lnSpc>
              <a:buNone/>
              <a:defRPr sz="1900" b="0">
                <a:solidFill>
                  <a:schemeClr val="bg1"/>
                </a:solidFill>
                <a:latin typeface="Raleway" panose="020B05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the slide Subtitle for the slide Subtitle for the slide</a:t>
            </a:r>
          </a:p>
        </p:txBody>
      </p:sp>
      <p:sp>
        <p:nvSpPr>
          <p:cNvPr id="5" name="Picture Placeholder 4">
            <a:extLst>
              <a:ext uri="{FF2B5EF4-FFF2-40B4-BE49-F238E27FC236}">
                <a16:creationId xmlns:a16="http://schemas.microsoft.com/office/drawing/2014/main" id="{5757E570-0572-4FC3-A5AF-8C1042341282}"/>
              </a:ext>
            </a:extLst>
          </p:cNvPr>
          <p:cNvSpPr>
            <a:spLocks noGrp="1"/>
          </p:cNvSpPr>
          <p:nvPr>
            <p:ph type="pic" sz="quarter" idx="19"/>
          </p:nvPr>
        </p:nvSpPr>
        <p:spPr>
          <a:xfrm>
            <a:off x="606942" y="459"/>
            <a:ext cx="10978113" cy="3217191"/>
          </a:xfrm>
        </p:spPr>
        <p:txBody>
          <a:bodyPr/>
          <a:lstStyle/>
          <a:p>
            <a:endParaRPr lang="en-US"/>
          </a:p>
        </p:txBody>
      </p:sp>
      <p:cxnSp>
        <p:nvCxnSpPr>
          <p:cNvPr id="13" name="Straight Connector 12">
            <a:extLst>
              <a:ext uri="{FF2B5EF4-FFF2-40B4-BE49-F238E27FC236}">
                <a16:creationId xmlns:a16="http://schemas.microsoft.com/office/drawing/2014/main" id="{68566A92-7FF3-47AD-80A8-70018A916B98}"/>
              </a:ext>
            </a:extLst>
          </p:cNvPr>
          <p:cNvCxnSpPr>
            <a:cxnSpLocks/>
          </p:cNvCxnSpPr>
          <p:nvPr userDrawn="1"/>
        </p:nvCxnSpPr>
        <p:spPr>
          <a:xfrm>
            <a:off x="3673288" y="4614824"/>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58A6B905-E7BB-4CB9-B5A3-83877F7D4D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
        <p:nvSpPr>
          <p:cNvPr id="17" name="Slide Number Placeholder 5">
            <a:extLst>
              <a:ext uri="{FF2B5EF4-FFF2-40B4-BE49-F238E27FC236}">
                <a16:creationId xmlns:a16="http://schemas.microsoft.com/office/drawing/2014/main" id="{14559626-B2C3-4005-97DD-B6BF09E20D56}"/>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8" name="Footer Placeholder 4">
            <a:extLst>
              <a:ext uri="{FF2B5EF4-FFF2-40B4-BE49-F238E27FC236}">
                <a16:creationId xmlns:a16="http://schemas.microsoft.com/office/drawing/2014/main" id="{E49AC53F-E669-4137-8AAD-354618CDDBFB}"/>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Footer   |</a:t>
            </a:r>
            <a:endParaRPr lang="en-US" dirty="0"/>
          </a:p>
        </p:txBody>
      </p:sp>
    </p:spTree>
    <p:extLst>
      <p:ext uri="{BB962C8B-B14F-4D97-AF65-F5344CB8AC3E}">
        <p14:creationId xmlns:p14="http://schemas.microsoft.com/office/powerpoint/2010/main" val="87544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List V1">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10C297AB-4C0F-40F1-A571-6D13E121DED7}"/>
              </a:ext>
            </a:extLst>
          </p:cNvPr>
          <p:cNvSpPr>
            <a:spLocks noGrp="1"/>
          </p:cNvSpPr>
          <p:nvPr>
            <p:ph type="body" idx="14" hasCustomPrompt="1"/>
          </p:nvPr>
        </p:nvSpPr>
        <p:spPr>
          <a:xfrm>
            <a:off x="5641719" y="1653012"/>
            <a:ext cx="4807790" cy="685160"/>
          </a:xfrm>
          <a:prstGeom prst="rect">
            <a:avLst/>
          </a:prstGeom>
        </p:spPr>
        <p:txBody>
          <a:bodyPr lIns="0">
            <a:noAutofit/>
          </a:bodyPr>
          <a:lstStyle>
            <a:lvl1pPr marL="0" indent="0">
              <a:lnSpc>
                <a:spcPct val="100000"/>
              </a:lnSpc>
              <a:buNone/>
              <a:defRPr sz="1900" b="0">
                <a:solidFill>
                  <a:srgbClr val="37465E"/>
                </a:solidFill>
                <a:latin typeface="Raleway" panose="020B05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the slide Subtitle for the slide Subtitle for the slide</a:t>
            </a:r>
          </a:p>
        </p:txBody>
      </p:sp>
      <p:sp>
        <p:nvSpPr>
          <p:cNvPr id="10" name="Title 1">
            <a:extLst>
              <a:ext uri="{FF2B5EF4-FFF2-40B4-BE49-F238E27FC236}">
                <a16:creationId xmlns:a16="http://schemas.microsoft.com/office/drawing/2014/main" id="{BC61D59D-111F-49EB-9193-6EED45C399E5}"/>
              </a:ext>
            </a:extLst>
          </p:cNvPr>
          <p:cNvSpPr>
            <a:spLocks noGrp="1"/>
          </p:cNvSpPr>
          <p:nvPr>
            <p:ph type="title" hasCustomPrompt="1"/>
          </p:nvPr>
        </p:nvSpPr>
        <p:spPr>
          <a:xfrm>
            <a:off x="5632194"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14" name="Rectangle 13">
            <a:extLst>
              <a:ext uri="{FF2B5EF4-FFF2-40B4-BE49-F238E27FC236}">
                <a16:creationId xmlns:a16="http://schemas.microsoft.com/office/drawing/2014/main" id="{9283FA55-A787-4F8F-954A-A50171EEFFD4}"/>
              </a:ext>
            </a:extLst>
          </p:cNvPr>
          <p:cNvSpPr/>
          <p:nvPr userDrawn="1"/>
        </p:nvSpPr>
        <p:spPr>
          <a:xfrm>
            <a:off x="0" y="1"/>
            <a:ext cx="2715528" cy="4724399"/>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4">
            <a:extLst>
              <a:ext uri="{FF2B5EF4-FFF2-40B4-BE49-F238E27FC236}">
                <a16:creationId xmlns:a16="http://schemas.microsoft.com/office/drawing/2014/main" id="{0E54DC1B-F71F-4CDC-9B76-3DD189F64283}"/>
              </a:ext>
            </a:extLst>
          </p:cNvPr>
          <p:cNvSpPr>
            <a:spLocks noGrp="1"/>
          </p:cNvSpPr>
          <p:nvPr>
            <p:ph type="pic" sz="quarter" idx="19"/>
          </p:nvPr>
        </p:nvSpPr>
        <p:spPr>
          <a:xfrm>
            <a:off x="633041" y="647700"/>
            <a:ext cx="4366112" cy="5105400"/>
          </a:xfrm>
        </p:spPr>
        <p:txBody>
          <a:bodyPr/>
          <a:lstStyle/>
          <a:p>
            <a:endParaRPr lang="en-US"/>
          </a:p>
        </p:txBody>
      </p:sp>
      <p:cxnSp>
        <p:nvCxnSpPr>
          <p:cNvPr id="18" name="Straight Connector 17">
            <a:extLst>
              <a:ext uri="{FF2B5EF4-FFF2-40B4-BE49-F238E27FC236}">
                <a16:creationId xmlns:a16="http://schemas.microsoft.com/office/drawing/2014/main" id="{AB4AD22C-A047-4621-838B-ADB5BF87778F}"/>
              </a:ext>
            </a:extLst>
          </p:cNvPr>
          <p:cNvCxnSpPr>
            <a:cxnSpLocks/>
          </p:cNvCxnSpPr>
          <p:nvPr userDrawn="1"/>
        </p:nvCxnSpPr>
        <p:spPr>
          <a:xfrm>
            <a:off x="5641719"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02C8DDE6-B6CA-4DF3-8D91-0A56923EC34C}"/>
              </a:ext>
            </a:extLst>
          </p:cNvPr>
          <p:cNvSpPr>
            <a:spLocks noGrp="1"/>
          </p:cNvSpPr>
          <p:nvPr>
            <p:ph type="body" sz="half" idx="17" hasCustomPrompt="1"/>
          </p:nvPr>
        </p:nvSpPr>
        <p:spPr>
          <a:xfrm>
            <a:off x="5651243" y="4484487"/>
            <a:ext cx="4861057" cy="1268613"/>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9" name="Text Placeholder 6">
            <a:extLst>
              <a:ext uri="{FF2B5EF4-FFF2-40B4-BE49-F238E27FC236}">
                <a16:creationId xmlns:a16="http://schemas.microsoft.com/office/drawing/2014/main" id="{663C6A73-2D39-484B-87A1-3A715E113A36}"/>
              </a:ext>
            </a:extLst>
          </p:cNvPr>
          <p:cNvSpPr>
            <a:spLocks noGrp="1"/>
          </p:cNvSpPr>
          <p:nvPr>
            <p:ph type="body" sz="quarter" idx="18" hasCustomPrompt="1"/>
          </p:nvPr>
        </p:nvSpPr>
        <p:spPr>
          <a:xfrm>
            <a:off x="5651244" y="2820538"/>
            <a:ext cx="4861056" cy="1470924"/>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22" name="Slide Number Placeholder 5">
            <a:extLst>
              <a:ext uri="{FF2B5EF4-FFF2-40B4-BE49-F238E27FC236}">
                <a16:creationId xmlns:a16="http://schemas.microsoft.com/office/drawing/2014/main" id="{D70F3CCE-26B4-488D-8F4C-6C4012B8CB3D}"/>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3" name="Footer Placeholder 4">
            <a:extLst>
              <a:ext uri="{FF2B5EF4-FFF2-40B4-BE49-F238E27FC236}">
                <a16:creationId xmlns:a16="http://schemas.microsoft.com/office/drawing/2014/main" id="{A7387E14-1D04-4516-BDB1-A33B42756895}"/>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2" name="Picture 11">
            <a:extLst>
              <a:ext uri="{FF2B5EF4-FFF2-40B4-BE49-F238E27FC236}">
                <a16:creationId xmlns:a16="http://schemas.microsoft.com/office/drawing/2014/main" id="{A91788D0-F0E6-4D90-9EF5-BDBDC1E1C4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12565834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5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hoto Layout">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4F6E501-62D7-4B00-8BD1-7DEF5DC27ECF}"/>
              </a:ext>
            </a:extLst>
          </p:cNvPr>
          <p:cNvSpPr/>
          <p:nvPr userDrawn="1"/>
        </p:nvSpPr>
        <p:spPr>
          <a:xfrm flipH="1">
            <a:off x="7496171" y="0"/>
            <a:ext cx="4254755" cy="7619999"/>
          </a:xfrm>
          <a:custGeom>
            <a:avLst/>
            <a:gdLst>
              <a:gd name="connsiteX0" fmla="*/ 0 w 4254755"/>
              <a:gd name="connsiteY0" fmla="*/ 0 h 6857999"/>
              <a:gd name="connsiteX1" fmla="*/ 4254755 w 4254755"/>
              <a:gd name="connsiteY1" fmla="*/ 0 h 6857999"/>
              <a:gd name="connsiteX2" fmla="*/ 4254755 w 4254755"/>
              <a:gd name="connsiteY2" fmla="*/ 6857999 h 6857999"/>
              <a:gd name="connsiteX3" fmla="*/ 0 w 4254755"/>
              <a:gd name="connsiteY3" fmla="*/ 6857999 h 6857999"/>
              <a:gd name="connsiteX4" fmla="*/ 0 w 4254755"/>
              <a:gd name="connsiteY4" fmla="*/ 0 h 6857999"/>
              <a:gd name="connsiteX0" fmla="*/ 0 w 4254755"/>
              <a:gd name="connsiteY0" fmla="*/ 0 h 6857999"/>
              <a:gd name="connsiteX1" fmla="*/ 4254755 w 4254755"/>
              <a:gd name="connsiteY1" fmla="*/ 1838325 h 6857999"/>
              <a:gd name="connsiteX2" fmla="*/ 4254755 w 4254755"/>
              <a:gd name="connsiteY2" fmla="*/ 6857999 h 6857999"/>
              <a:gd name="connsiteX3" fmla="*/ 0 w 4254755"/>
              <a:gd name="connsiteY3" fmla="*/ 6857999 h 6857999"/>
              <a:gd name="connsiteX4" fmla="*/ 0 w 4254755"/>
              <a:gd name="connsiteY4" fmla="*/ 0 h 6857999"/>
              <a:gd name="connsiteX0" fmla="*/ 0 w 4254755"/>
              <a:gd name="connsiteY0" fmla="*/ 0 h 7619999"/>
              <a:gd name="connsiteX1" fmla="*/ 4254755 w 4254755"/>
              <a:gd name="connsiteY1" fmla="*/ 1838325 h 7619999"/>
              <a:gd name="connsiteX2" fmla="*/ 4254755 w 4254755"/>
              <a:gd name="connsiteY2" fmla="*/ 7619999 h 7619999"/>
              <a:gd name="connsiteX3" fmla="*/ 0 w 4254755"/>
              <a:gd name="connsiteY3" fmla="*/ 6857999 h 7619999"/>
              <a:gd name="connsiteX4" fmla="*/ 0 w 4254755"/>
              <a:gd name="connsiteY4" fmla="*/ 0 h 7619999"/>
              <a:gd name="connsiteX0" fmla="*/ 0 w 4254755"/>
              <a:gd name="connsiteY0" fmla="*/ 0 h 7619999"/>
              <a:gd name="connsiteX1" fmla="*/ 4254755 w 4254755"/>
              <a:gd name="connsiteY1" fmla="*/ 1838325 h 7619999"/>
              <a:gd name="connsiteX2" fmla="*/ 4254755 w 4254755"/>
              <a:gd name="connsiteY2" fmla="*/ 7619999 h 7619999"/>
              <a:gd name="connsiteX3" fmla="*/ 9525 w 4254755"/>
              <a:gd name="connsiteY3" fmla="*/ 5781674 h 7619999"/>
              <a:gd name="connsiteX4" fmla="*/ 0 w 4254755"/>
              <a:gd name="connsiteY4" fmla="*/ 0 h 761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755" h="7619999">
                <a:moveTo>
                  <a:pt x="0" y="0"/>
                </a:moveTo>
                <a:lnTo>
                  <a:pt x="4254755" y="1838325"/>
                </a:lnTo>
                <a:lnTo>
                  <a:pt x="4254755" y="7619999"/>
                </a:lnTo>
                <a:lnTo>
                  <a:pt x="9525" y="5781674"/>
                </a:lnTo>
                <a:lnTo>
                  <a:pt x="0" y="0"/>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4">
            <a:extLst>
              <a:ext uri="{FF2B5EF4-FFF2-40B4-BE49-F238E27FC236}">
                <a16:creationId xmlns:a16="http://schemas.microsoft.com/office/drawing/2014/main" id="{5CB56CD5-FAD5-4B44-BE73-09AE9D59A415}"/>
              </a:ext>
            </a:extLst>
          </p:cNvPr>
          <p:cNvSpPr>
            <a:spLocks noGrp="1"/>
          </p:cNvSpPr>
          <p:nvPr>
            <p:ph type="pic" sz="quarter" idx="10"/>
          </p:nvPr>
        </p:nvSpPr>
        <p:spPr>
          <a:xfrm>
            <a:off x="8134350" y="-417611"/>
            <a:ext cx="4057650" cy="4373245"/>
          </a:xfrm>
          <a:custGeom>
            <a:avLst/>
            <a:gdLst>
              <a:gd name="connsiteX0" fmla="*/ 4057650 w 4057650"/>
              <a:gd name="connsiteY0" fmla="*/ 0 h 4373245"/>
              <a:gd name="connsiteX1" fmla="*/ 4057650 w 4057650"/>
              <a:gd name="connsiteY1" fmla="*/ 2637463 h 4373245"/>
              <a:gd name="connsiteX2" fmla="*/ 0 w 4057650"/>
              <a:gd name="connsiteY2" fmla="*/ 4373245 h 4373245"/>
              <a:gd name="connsiteX3" fmla="*/ 0 w 4057650"/>
              <a:gd name="connsiteY3" fmla="*/ 1735782 h 4373245"/>
            </a:gdLst>
            <a:ahLst/>
            <a:cxnLst>
              <a:cxn ang="0">
                <a:pos x="connsiteX0" y="connsiteY0"/>
              </a:cxn>
              <a:cxn ang="0">
                <a:pos x="connsiteX1" y="connsiteY1"/>
              </a:cxn>
              <a:cxn ang="0">
                <a:pos x="connsiteX2" y="connsiteY2"/>
              </a:cxn>
              <a:cxn ang="0">
                <a:pos x="connsiteX3" y="connsiteY3"/>
              </a:cxn>
            </a:cxnLst>
            <a:rect l="l" t="t" r="r" b="b"/>
            <a:pathLst>
              <a:path w="4057650" h="4373245">
                <a:moveTo>
                  <a:pt x="4057650" y="0"/>
                </a:moveTo>
                <a:lnTo>
                  <a:pt x="4057650" y="2637463"/>
                </a:lnTo>
                <a:lnTo>
                  <a:pt x="0" y="4373245"/>
                </a:lnTo>
                <a:lnTo>
                  <a:pt x="0" y="1735782"/>
                </a:lnTo>
                <a:close/>
              </a:path>
            </a:pathLst>
          </a:custGeom>
        </p:spPr>
      </p:sp>
      <p:sp>
        <p:nvSpPr>
          <p:cNvPr id="20" name="Picture Placeholder 6">
            <a:extLst>
              <a:ext uri="{FF2B5EF4-FFF2-40B4-BE49-F238E27FC236}">
                <a16:creationId xmlns:a16="http://schemas.microsoft.com/office/drawing/2014/main" id="{AA996243-9BF0-44A6-BBBB-6B27593E79CD}"/>
              </a:ext>
            </a:extLst>
          </p:cNvPr>
          <p:cNvSpPr>
            <a:spLocks noGrp="1"/>
          </p:cNvSpPr>
          <p:nvPr>
            <p:ph type="pic" sz="quarter" idx="19"/>
          </p:nvPr>
        </p:nvSpPr>
        <p:spPr>
          <a:xfrm>
            <a:off x="6993956" y="3133081"/>
            <a:ext cx="4057651" cy="4373245"/>
          </a:xfrm>
          <a:custGeom>
            <a:avLst/>
            <a:gdLst>
              <a:gd name="connsiteX0" fmla="*/ 4057651 w 4057651"/>
              <a:gd name="connsiteY0" fmla="*/ 0 h 4373245"/>
              <a:gd name="connsiteX1" fmla="*/ 4057651 w 4057651"/>
              <a:gd name="connsiteY1" fmla="*/ 2637463 h 4373245"/>
              <a:gd name="connsiteX2" fmla="*/ 0 w 4057651"/>
              <a:gd name="connsiteY2" fmla="*/ 4373245 h 4373245"/>
              <a:gd name="connsiteX3" fmla="*/ 0 w 4057651"/>
              <a:gd name="connsiteY3" fmla="*/ 1735782 h 4373245"/>
            </a:gdLst>
            <a:ahLst/>
            <a:cxnLst>
              <a:cxn ang="0">
                <a:pos x="connsiteX0" y="connsiteY0"/>
              </a:cxn>
              <a:cxn ang="0">
                <a:pos x="connsiteX1" y="connsiteY1"/>
              </a:cxn>
              <a:cxn ang="0">
                <a:pos x="connsiteX2" y="connsiteY2"/>
              </a:cxn>
              <a:cxn ang="0">
                <a:pos x="connsiteX3" y="connsiteY3"/>
              </a:cxn>
            </a:cxnLst>
            <a:rect l="l" t="t" r="r" b="b"/>
            <a:pathLst>
              <a:path w="4057651" h="4373245">
                <a:moveTo>
                  <a:pt x="4057651" y="0"/>
                </a:moveTo>
                <a:lnTo>
                  <a:pt x="4057651" y="2637463"/>
                </a:lnTo>
                <a:lnTo>
                  <a:pt x="0" y="4373245"/>
                </a:lnTo>
                <a:lnTo>
                  <a:pt x="0" y="1735782"/>
                </a:lnTo>
                <a:close/>
              </a:path>
            </a:pathLst>
          </a:custGeom>
        </p:spPr>
      </p:sp>
      <p:sp>
        <p:nvSpPr>
          <p:cNvPr id="21" name="Text Placeholder 2">
            <a:extLst>
              <a:ext uri="{FF2B5EF4-FFF2-40B4-BE49-F238E27FC236}">
                <a16:creationId xmlns:a16="http://schemas.microsoft.com/office/drawing/2014/main" id="{2583A3D0-A334-4DA9-84C1-10F93112F984}"/>
              </a:ext>
            </a:extLst>
          </p:cNvPr>
          <p:cNvSpPr>
            <a:spLocks noGrp="1"/>
          </p:cNvSpPr>
          <p:nvPr>
            <p:ph type="body" idx="1" hasCustomPrompt="1"/>
          </p:nvPr>
        </p:nvSpPr>
        <p:spPr>
          <a:xfrm>
            <a:off x="876301" y="1747125"/>
            <a:ext cx="4701510"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26" name="Title 1">
            <a:extLst>
              <a:ext uri="{FF2B5EF4-FFF2-40B4-BE49-F238E27FC236}">
                <a16:creationId xmlns:a16="http://schemas.microsoft.com/office/drawing/2014/main" id="{3364FF97-11CC-4B51-8582-912F053A1D6B}"/>
              </a:ext>
            </a:extLst>
          </p:cNvPr>
          <p:cNvSpPr>
            <a:spLocks noGrp="1"/>
          </p:cNvSpPr>
          <p:nvPr>
            <p:ph type="title" hasCustomPrompt="1"/>
          </p:nvPr>
        </p:nvSpPr>
        <p:spPr>
          <a:xfrm>
            <a:off x="876300"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76300"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AB8CF2E9-4144-4C86-A021-1F680F67244D}"/>
              </a:ext>
            </a:extLst>
          </p:cNvPr>
          <p:cNvSpPr>
            <a:spLocks noGrp="1"/>
          </p:cNvSpPr>
          <p:nvPr>
            <p:ph type="body" sz="half" idx="17" hasCustomPrompt="1"/>
          </p:nvPr>
        </p:nvSpPr>
        <p:spPr>
          <a:xfrm>
            <a:off x="876300" y="2271185"/>
            <a:ext cx="4701510" cy="4034509"/>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8" name="Slide Number Placeholder 5">
            <a:extLst>
              <a:ext uri="{FF2B5EF4-FFF2-40B4-BE49-F238E27FC236}">
                <a16:creationId xmlns:a16="http://schemas.microsoft.com/office/drawing/2014/main" id="{00385215-AACE-4DA0-9698-189E365FF3C8}"/>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2" name="Footer Placeholder 4">
            <a:extLst>
              <a:ext uri="{FF2B5EF4-FFF2-40B4-BE49-F238E27FC236}">
                <a16:creationId xmlns:a16="http://schemas.microsoft.com/office/drawing/2014/main" id="{62850599-A501-4F99-B409-2F8E62EFBF21}"/>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2" name="Picture 11">
            <a:extLst>
              <a:ext uri="{FF2B5EF4-FFF2-40B4-BE49-F238E27FC236}">
                <a16:creationId xmlns:a16="http://schemas.microsoft.com/office/drawing/2014/main" id="{A9F1E9DF-3416-4F2D-83CE-AABDCD4AA7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1098388141"/>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 Layout V1">
    <p:bg>
      <p:bgPr>
        <a:solidFill>
          <a:schemeClr val="bg1"/>
        </a:solidFill>
        <a:effectLst/>
      </p:bgPr>
    </p:bg>
    <p:spTree>
      <p:nvGrpSpPr>
        <p:cNvPr id="1" name=""/>
        <p:cNvGrpSpPr/>
        <p:nvPr/>
      </p:nvGrpSpPr>
      <p:grpSpPr>
        <a:xfrm>
          <a:off x="0" y="0"/>
          <a:ext cx="0" cy="0"/>
          <a:chOff x="0" y="0"/>
          <a:chExt cx="0" cy="0"/>
        </a:xfrm>
      </p:grpSpPr>
      <p:sp>
        <p:nvSpPr>
          <p:cNvPr id="48" name="Freeform 1">
            <a:extLst>
              <a:ext uri="{FF2B5EF4-FFF2-40B4-BE49-F238E27FC236}">
                <a16:creationId xmlns:a16="http://schemas.microsoft.com/office/drawing/2014/main" id="{BD044CD3-29C8-4492-B967-89B6A9D1F926}"/>
              </a:ext>
            </a:extLst>
          </p:cNvPr>
          <p:cNvSpPr/>
          <p:nvPr userDrawn="1"/>
        </p:nvSpPr>
        <p:spPr>
          <a:xfrm>
            <a:off x="882830" y="2725954"/>
            <a:ext cx="11309169" cy="3579743"/>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Lst>
            <a:ahLst/>
            <a:cxnLst>
              <a:cxn ang="0">
                <a:pos x="connsiteX0" y="connsiteY0"/>
              </a:cxn>
              <a:cxn ang="0">
                <a:pos x="connsiteX1" y="connsiteY1"/>
              </a:cxn>
              <a:cxn ang="0">
                <a:pos x="connsiteX2" y="connsiteY2"/>
              </a:cxn>
              <a:cxn ang="0">
                <a:pos x="connsiteX3" y="connsiteY3"/>
              </a:cxn>
            </a:cxnLst>
            <a:rect l="l" t="t" r="r" b="b"/>
            <a:pathLst>
              <a:path w="667657" h="667657">
                <a:moveTo>
                  <a:pt x="0" y="0"/>
                </a:moveTo>
                <a:lnTo>
                  <a:pt x="667657" y="0"/>
                </a:lnTo>
                <a:lnTo>
                  <a:pt x="667657" y="667657"/>
                </a:lnTo>
                <a:lnTo>
                  <a:pt x="0" y="667657"/>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3364FF97-11CC-4B51-8582-912F053A1D6B}"/>
              </a:ext>
            </a:extLst>
          </p:cNvPr>
          <p:cNvSpPr>
            <a:spLocks noGrp="1"/>
          </p:cNvSpPr>
          <p:nvPr userDrawn="1">
            <p:ph type="title" hasCustomPrompt="1"/>
          </p:nvPr>
        </p:nvSpPr>
        <p:spPr>
          <a:xfrm>
            <a:off x="882831"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82831"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00385215-AACE-4DA0-9698-189E365FF3C8}"/>
              </a:ext>
            </a:extLst>
          </p:cNvPr>
          <p:cNvSpPr>
            <a:spLocks noGrp="1"/>
          </p:cNvSpPr>
          <p:nvPr userDrawn="1">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22" name="Footer Placeholder 4">
            <a:extLst>
              <a:ext uri="{FF2B5EF4-FFF2-40B4-BE49-F238E27FC236}">
                <a16:creationId xmlns:a16="http://schemas.microsoft.com/office/drawing/2014/main" id="{62850599-A501-4F99-B409-2F8E62EFBF21}"/>
              </a:ext>
            </a:extLst>
          </p:cNvPr>
          <p:cNvSpPr>
            <a:spLocks noGrp="1"/>
          </p:cNvSpPr>
          <p:nvPr userDrawn="1">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Footer   |</a:t>
            </a:r>
            <a:endParaRPr lang="en-US" dirty="0"/>
          </a:p>
        </p:txBody>
      </p:sp>
      <p:sp>
        <p:nvSpPr>
          <p:cNvPr id="49" name="Text Placeholder 2">
            <a:extLst>
              <a:ext uri="{FF2B5EF4-FFF2-40B4-BE49-F238E27FC236}">
                <a16:creationId xmlns:a16="http://schemas.microsoft.com/office/drawing/2014/main" id="{5E2863FE-DFA3-4E32-8E5B-854C13D7AD71}"/>
              </a:ext>
            </a:extLst>
          </p:cNvPr>
          <p:cNvSpPr>
            <a:spLocks noGrp="1"/>
          </p:cNvSpPr>
          <p:nvPr>
            <p:ph type="body" idx="1" hasCustomPrompt="1"/>
          </p:nvPr>
        </p:nvSpPr>
        <p:spPr>
          <a:xfrm>
            <a:off x="1236762" y="3639383"/>
            <a:ext cx="1861026"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50" name="Text Placeholder 3">
            <a:extLst>
              <a:ext uri="{FF2B5EF4-FFF2-40B4-BE49-F238E27FC236}">
                <a16:creationId xmlns:a16="http://schemas.microsoft.com/office/drawing/2014/main" id="{9222502C-E8B8-4EF8-9411-5E39DF39C4B2}"/>
              </a:ext>
            </a:extLst>
          </p:cNvPr>
          <p:cNvSpPr>
            <a:spLocks noGrp="1"/>
          </p:cNvSpPr>
          <p:nvPr>
            <p:ph type="body" sz="half" idx="17" hasCustomPrompt="1"/>
          </p:nvPr>
        </p:nvSpPr>
        <p:spPr>
          <a:xfrm>
            <a:off x="1236762" y="4163444"/>
            <a:ext cx="1861026" cy="1490384"/>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52" name="Text Placeholder 2">
            <a:extLst>
              <a:ext uri="{FF2B5EF4-FFF2-40B4-BE49-F238E27FC236}">
                <a16:creationId xmlns:a16="http://schemas.microsoft.com/office/drawing/2014/main" id="{0B65E1E5-071D-4D50-9559-B33D9B2B98DD}"/>
              </a:ext>
            </a:extLst>
          </p:cNvPr>
          <p:cNvSpPr>
            <a:spLocks noGrp="1"/>
          </p:cNvSpPr>
          <p:nvPr>
            <p:ph type="body" idx="23" hasCustomPrompt="1"/>
          </p:nvPr>
        </p:nvSpPr>
        <p:spPr>
          <a:xfrm>
            <a:off x="3404516" y="3639383"/>
            <a:ext cx="1861026"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53" name="Text Placeholder 3">
            <a:extLst>
              <a:ext uri="{FF2B5EF4-FFF2-40B4-BE49-F238E27FC236}">
                <a16:creationId xmlns:a16="http://schemas.microsoft.com/office/drawing/2014/main" id="{693040BD-9F04-4FCF-99A9-7754469B2863}"/>
              </a:ext>
            </a:extLst>
          </p:cNvPr>
          <p:cNvSpPr>
            <a:spLocks noGrp="1"/>
          </p:cNvSpPr>
          <p:nvPr>
            <p:ph type="body" sz="half" idx="24" hasCustomPrompt="1"/>
          </p:nvPr>
        </p:nvSpPr>
        <p:spPr>
          <a:xfrm>
            <a:off x="3404516" y="4163443"/>
            <a:ext cx="1861026" cy="1490384"/>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61" name="Text Placeholder 2">
            <a:extLst>
              <a:ext uri="{FF2B5EF4-FFF2-40B4-BE49-F238E27FC236}">
                <a16:creationId xmlns:a16="http://schemas.microsoft.com/office/drawing/2014/main" id="{E1481BA2-98C9-4C46-9D71-A8CC50886BAA}"/>
              </a:ext>
            </a:extLst>
          </p:cNvPr>
          <p:cNvSpPr>
            <a:spLocks noGrp="1"/>
          </p:cNvSpPr>
          <p:nvPr>
            <p:ph type="body" idx="25" hasCustomPrompt="1"/>
          </p:nvPr>
        </p:nvSpPr>
        <p:spPr>
          <a:xfrm>
            <a:off x="5572270" y="3639382"/>
            <a:ext cx="1876637"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63" name="Text Placeholder 3">
            <a:extLst>
              <a:ext uri="{FF2B5EF4-FFF2-40B4-BE49-F238E27FC236}">
                <a16:creationId xmlns:a16="http://schemas.microsoft.com/office/drawing/2014/main" id="{90156F3D-F207-4499-8BBA-D5CAA7CE60BD}"/>
              </a:ext>
            </a:extLst>
          </p:cNvPr>
          <p:cNvSpPr>
            <a:spLocks noGrp="1"/>
          </p:cNvSpPr>
          <p:nvPr>
            <p:ph type="body" sz="half" idx="26" hasCustomPrompt="1"/>
          </p:nvPr>
        </p:nvSpPr>
        <p:spPr>
          <a:xfrm>
            <a:off x="5572270" y="4163442"/>
            <a:ext cx="1861026" cy="1490383"/>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23" name="Text Placeholder 2">
            <a:extLst>
              <a:ext uri="{FF2B5EF4-FFF2-40B4-BE49-F238E27FC236}">
                <a16:creationId xmlns:a16="http://schemas.microsoft.com/office/drawing/2014/main" id="{704122DA-9C3B-463D-B734-5BF170A125F3}"/>
              </a:ext>
            </a:extLst>
          </p:cNvPr>
          <p:cNvSpPr>
            <a:spLocks noGrp="1"/>
          </p:cNvSpPr>
          <p:nvPr>
            <p:ph type="body" idx="27" hasCustomPrompt="1"/>
          </p:nvPr>
        </p:nvSpPr>
        <p:spPr>
          <a:xfrm>
            <a:off x="7740023" y="3639382"/>
            <a:ext cx="1876637"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24" name="Text Placeholder 3">
            <a:extLst>
              <a:ext uri="{FF2B5EF4-FFF2-40B4-BE49-F238E27FC236}">
                <a16:creationId xmlns:a16="http://schemas.microsoft.com/office/drawing/2014/main" id="{4E7E0BBA-6339-44ED-ACF2-6CC93DE0ED32}"/>
              </a:ext>
            </a:extLst>
          </p:cNvPr>
          <p:cNvSpPr>
            <a:spLocks noGrp="1"/>
          </p:cNvSpPr>
          <p:nvPr>
            <p:ph type="body" sz="half" idx="28" hasCustomPrompt="1"/>
          </p:nvPr>
        </p:nvSpPr>
        <p:spPr>
          <a:xfrm>
            <a:off x="7740023" y="4163442"/>
            <a:ext cx="1861026" cy="1490383"/>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28" name="Text Placeholder 2">
            <a:extLst>
              <a:ext uri="{FF2B5EF4-FFF2-40B4-BE49-F238E27FC236}">
                <a16:creationId xmlns:a16="http://schemas.microsoft.com/office/drawing/2014/main" id="{1EE81D11-2C3F-4BBA-BE6E-6CF77F1D619C}"/>
              </a:ext>
            </a:extLst>
          </p:cNvPr>
          <p:cNvSpPr>
            <a:spLocks noGrp="1"/>
          </p:cNvSpPr>
          <p:nvPr>
            <p:ph type="body" idx="29" hasCustomPrompt="1"/>
          </p:nvPr>
        </p:nvSpPr>
        <p:spPr>
          <a:xfrm>
            <a:off x="9907775" y="3639382"/>
            <a:ext cx="1876637"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29" name="Text Placeholder 3">
            <a:extLst>
              <a:ext uri="{FF2B5EF4-FFF2-40B4-BE49-F238E27FC236}">
                <a16:creationId xmlns:a16="http://schemas.microsoft.com/office/drawing/2014/main" id="{8F6065FA-8228-4F27-8988-62AD6FB9AB3E}"/>
              </a:ext>
            </a:extLst>
          </p:cNvPr>
          <p:cNvSpPr>
            <a:spLocks noGrp="1"/>
          </p:cNvSpPr>
          <p:nvPr>
            <p:ph type="body" sz="half" idx="30" hasCustomPrompt="1"/>
          </p:nvPr>
        </p:nvSpPr>
        <p:spPr>
          <a:xfrm>
            <a:off x="9907775" y="4163442"/>
            <a:ext cx="1861026" cy="1490383"/>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2" name="Oval 1">
            <a:extLst>
              <a:ext uri="{FF2B5EF4-FFF2-40B4-BE49-F238E27FC236}">
                <a16:creationId xmlns:a16="http://schemas.microsoft.com/office/drawing/2014/main" id="{10CC664C-165A-47A4-B07C-9FE447327625}"/>
              </a:ext>
            </a:extLst>
          </p:cNvPr>
          <p:cNvSpPr/>
          <p:nvPr userDrawn="1"/>
        </p:nvSpPr>
        <p:spPr>
          <a:xfrm>
            <a:off x="123676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F2E342E-F3A5-48D2-A866-24FB434AD771}"/>
              </a:ext>
            </a:extLst>
          </p:cNvPr>
          <p:cNvSpPr/>
          <p:nvPr userDrawn="1"/>
        </p:nvSpPr>
        <p:spPr>
          <a:xfrm>
            <a:off x="340393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5AF3E3A-59F7-47CF-B514-4F7C444F93EC}"/>
              </a:ext>
            </a:extLst>
          </p:cNvPr>
          <p:cNvSpPr/>
          <p:nvPr userDrawn="1"/>
        </p:nvSpPr>
        <p:spPr>
          <a:xfrm>
            <a:off x="557110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4107861-9025-4C62-9E7C-DA7B18EE106D}"/>
              </a:ext>
            </a:extLst>
          </p:cNvPr>
          <p:cNvSpPr/>
          <p:nvPr userDrawn="1"/>
        </p:nvSpPr>
        <p:spPr>
          <a:xfrm>
            <a:off x="773827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E8E061A-B1EF-4F73-935D-8C2A0947B4D1}"/>
              </a:ext>
            </a:extLst>
          </p:cNvPr>
          <p:cNvSpPr/>
          <p:nvPr userDrawn="1"/>
        </p:nvSpPr>
        <p:spPr>
          <a:xfrm>
            <a:off x="990544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13C85FF0-97B0-4739-B599-CE06AA620B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3210014799"/>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DC448F-6422-4483-9505-A2ADF324F3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614BA96-2D21-45E8-AEFA-E1127D46D7D2}"/>
              </a:ext>
            </a:extLst>
          </p:cNvPr>
          <p:cNvSpPr>
            <a:spLocks noGrp="1"/>
          </p:cNvSpPr>
          <p:nvPr>
            <p:ph type="body" idx="1"/>
          </p:nvPr>
        </p:nvSpPr>
        <p:spPr>
          <a:xfrm>
            <a:off x="838200" y="1825625"/>
            <a:ext cx="10515600" cy="1918239"/>
          </a:xfrm>
          <a:prstGeom prst="rect">
            <a:avLst/>
          </a:prstGeom>
        </p:spPr>
        <p:txBody>
          <a:bodyPr vert="horz" lIns="91440" tIns="45720" rIns="91440" bIns="45720" rtlCol="0">
            <a:normAutofit/>
          </a:bodyPr>
          <a:lstStyle/>
          <a:p>
            <a:pPr lvl="0"/>
            <a:r>
              <a:rPr lang="en-US" dirty="0"/>
              <a:t>Bullet Level 1</a:t>
            </a:r>
          </a:p>
          <a:p>
            <a:pPr lvl="1"/>
            <a:r>
              <a:rPr lang="en-US" dirty="0"/>
              <a:t>Bullet Level 2</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276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23" r:id="rId3"/>
    <p:sldLayoutId id="2147483735" r:id="rId4"/>
    <p:sldLayoutId id="2147483736" r:id="rId5"/>
    <p:sldLayoutId id="2147483721" r:id="rId6"/>
    <p:sldLayoutId id="2147483725" r:id="rId7"/>
    <p:sldLayoutId id="2147483738" r:id="rId8"/>
    <p:sldLayoutId id="2147483764" r:id="rId9"/>
    <p:sldLayoutId id="2147483765" r:id="rId10"/>
    <p:sldLayoutId id="2147483728" r:id="rId11"/>
    <p:sldLayoutId id="2147483729" r:id="rId12"/>
    <p:sldLayoutId id="2147483737" r:id="rId13"/>
    <p:sldLayoutId id="2147483740" r:id="rId14"/>
    <p:sldLayoutId id="2147483739" r:id="rId15"/>
    <p:sldLayoutId id="2147483759" r:id="rId16"/>
    <p:sldLayoutId id="2147483741" r:id="rId17"/>
    <p:sldLayoutId id="2147483742" r:id="rId18"/>
    <p:sldLayoutId id="2147483734" r:id="rId19"/>
    <p:sldLayoutId id="2147483779" r:id="rId20"/>
  </p:sldLayoutIdLst>
  <p:hf hdr="0" dt="0"/>
  <p:txStyles>
    <p:titleStyle>
      <a:lvl1pPr algn="l" defTabSz="914400" rtl="0" eaLnBrk="1" latinLnBrk="0" hangingPunct="1">
        <a:lnSpc>
          <a:spcPct val="90000"/>
        </a:lnSpc>
        <a:spcBef>
          <a:spcPct val="0"/>
        </a:spcBef>
        <a:buNone/>
        <a:defRPr sz="2500" b="1" kern="1200">
          <a:solidFill>
            <a:srgbClr val="37465E"/>
          </a:solidFill>
          <a:latin typeface="Raleway" panose="020B0503030101060003" pitchFamily="34" charset="0"/>
          <a:ea typeface="+mj-ea"/>
          <a:cs typeface="+mj-cs"/>
        </a:defRPr>
      </a:lvl1pPr>
    </p:titleStyle>
    <p:bodyStyle>
      <a:lvl1pPr marL="342900" indent="-342900" algn="l" defTabSz="914400" rtl="0" eaLnBrk="1" latinLnBrk="0" hangingPunct="1">
        <a:lnSpc>
          <a:spcPct val="90000"/>
        </a:lnSpc>
        <a:spcBef>
          <a:spcPts val="1000"/>
        </a:spcBef>
        <a:buClr>
          <a:srgbClr val="EF8A44"/>
        </a:buClr>
        <a:buFont typeface="+mj-lt"/>
        <a:buAutoNum type="arabicPeriod"/>
        <a:defRPr sz="1600" b="1" kern="1200">
          <a:solidFill>
            <a:schemeClr val="tx1"/>
          </a:solidFill>
          <a:latin typeface="Raleway SemiBold" panose="020B0703030101060003" pitchFamily="34" charset="0"/>
          <a:ea typeface="+mn-ea"/>
          <a:cs typeface="+mn-cs"/>
        </a:defRPr>
      </a:lvl1pPr>
      <a:lvl2pPr marL="685800" indent="-228600" algn="l" defTabSz="914400" rtl="0" eaLnBrk="1" latinLnBrk="0" hangingPunct="1">
        <a:lnSpc>
          <a:spcPct val="90000"/>
        </a:lnSpc>
        <a:spcBef>
          <a:spcPts val="500"/>
        </a:spcBef>
        <a:buClr>
          <a:srgbClr val="EF8A44"/>
        </a:buClr>
        <a:buFont typeface="Arial" panose="020B0604020202020204" pitchFamily="34" charset="0"/>
        <a:buChar char="•"/>
        <a:defRPr sz="1400" b="1" kern="1200">
          <a:solidFill>
            <a:schemeClr val="tx1"/>
          </a:solidFill>
          <a:latin typeface="Raleway SemiBold" panose="020B0703030101060003" pitchFamily="34" charset="0"/>
          <a:ea typeface="+mn-ea"/>
          <a:cs typeface="+mn-cs"/>
        </a:defRPr>
      </a:lvl2pPr>
      <a:lvl3pPr marL="1143000" indent="-228600" algn="l" defTabSz="914400" rtl="0" eaLnBrk="1" latinLnBrk="0" hangingPunct="1">
        <a:lnSpc>
          <a:spcPct val="90000"/>
        </a:lnSpc>
        <a:spcBef>
          <a:spcPts val="500"/>
        </a:spcBef>
        <a:buClr>
          <a:srgbClr val="EF8A44"/>
        </a:buClr>
        <a:buFont typeface="Arial" panose="020B0604020202020204" pitchFamily="34" charset="0"/>
        <a:buChar char="•"/>
        <a:defRPr sz="1200" kern="1200">
          <a:solidFill>
            <a:schemeClr val="tx1"/>
          </a:solidFill>
          <a:latin typeface="Raleway SemiBold" panose="020B0703030101060003" pitchFamily="34" charset="0"/>
          <a:ea typeface="+mn-ea"/>
          <a:cs typeface="+mn-cs"/>
        </a:defRPr>
      </a:lvl3pPr>
      <a:lvl4pPr marL="1600200" indent="-228600" algn="l" defTabSz="914400" rtl="0" eaLnBrk="1" latinLnBrk="0" hangingPunct="1">
        <a:lnSpc>
          <a:spcPct val="90000"/>
        </a:lnSpc>
        <a:spcBef>
          <a:spcPts val="500"/>
        </a:spcBef>
        <a:buClr>
          <a:srgbClr val="EF8A44"/>
        </a:buClr>
        <a:buFont typeface="Arial" panose="020B0604020202020204" pitchFamily="34" charset="0"/>
        <a:buChar char="•"/>
        <a:defRPr sz="1100" kern="1200">
          <a:solidFill>
            <a:schemeClr val="tx1"/>
          </a:solidFill>
          <a:latin typeface="Raleway SemiBold" panose="020B0703030101060003" pitchFamily="34" charset="0"/>
          <a:ea typeface="+mn-ea"/>
          <a:cs typeface="+mn-cs"/>
        </a:defRPr>
      </a:lvl4pPr>
      <a:lvl5pPr marL="2057400" indent="-228600" algn="l" defTabSz="914400" rtl="0" eaLnBrk="1" latinLnBrk="0" hangingPunct="1">
        <a:lnSpc>
          <a:spcPct val="90000"/>
        </a:lnSpc>
        <a:spcBef>
          <a:spcPts val="500"/>
        </a:spcBef>
        <a:buClr>
          <a:srgbClr val="EF8A44"/>
        </a:buClr>
        <a:buFont typeface="Arial" panose="020B0604020202020204" pitchFamily="34" charset="0"/>
        <a:buChar char="•"/>
        <a:defRPr sz="1000" kern="1200">
          <a:solidFill>
            <a:schemeClr val="tx1"/>
          </a:solidFill>
          <a:latin typeface="Raleway SemiBold" panose="020B07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6.xml"/><Relationship Id="rId7" Type="http://schemas.openxmlformats.org/officeDocument/2006/relationships/image" Target="../media/image15.jp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22.png"/><Relationship Id="rId4" Type="http://schemas.openxmlformats.org/officeDocument/2006/relationships/diagramQuickStyle" Target="../diagrams/quickStyle6.xml"/><Relationship Id="rId9" Type="http://schemas.openxmlformats.org/officeDocument/2006/relationships/image" Target="../media/image21.sv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7.xml"/><Relationship Id="rId7" Type="http://schemas.openxmlformats.org/officeDocument/2006/relationships/image" Target="../media/image15.jp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25.png"/><Relationship Id="rId4" Type="http://schemas.openxmlformats.org/officeDocument/2006/relationships/diagramQuickStyle" Target="../diagrams/quickStyle7.xml"/><Relationship Id="rId9" Type="http://schemas.openxmlformats.org/officeDocument/2006/relationships/image" Target="../media/image24.sv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8.xml"/><Relationship Id="rId7" Type="http://schemas.openxmlformats.org/officeDocument/2006/relationships/image" Target="../media/image15.jp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28.jpg"/><Relationship Id="rId4" Type="http://schemas.openxmlformats.org/officeDocument/2006/relationships/diagramQuickStyle" Target="../diagrams/quickStyle8.xml"/><Relationship Id="rId9" Type="http://schemas.openxmlformats.org/officeDocument/2006/relationships/image" Target="../media/image2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9.xml"/><Relationship Id="rId7" Type="http://schemas.openxmlformats.org/officeDocument/2006/relationships/image" Target="../media/image15.jp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31.jpg"/><Relationship Id="rId4" Type="http://schemas.openxmlformats.org/officeDocument/2006/relationships/diagramQuickStyle" Target="../diagrams/quickStyle9.xml"/><Relationship Id="rId9" Type="http://schemas.openxmlformats.org/officeDocument/2006/relationships/image" Target="../media/image30.sv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10.xml"/><Relationship Id="rId7" Type="http://schemas.openxmlformats.org/officeDocument/2006/relationships/image" Target="../media/image15.jp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34.jpg"/><Relationship Id="rId4" Type="http://schemas.openxmlformats.org/officeDocument/2006/relationships/diagramQuickStyle" Target="../diagrams/quickStyle10.xml"/><Relationship Id="rId9" Type="http://schemas.openxmlformats.org/officeDocument/2006/relationships/image" Target="../media/image33.svg"/></Relationships>
</file>

<file path=ppt/slides/_rels/slide2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11.xml"/><Relationship Id="rId11" Type="http://schemas.openxmlformats.org/officeDocument/2006/relationships/image" Target="../media/image37.jpg"/><Relationship Id="rId5" Type="http://schemas.openxmlformats.org/officeDocument/2006/relationships/diagramQuickStyle" Target="../diagrams/quickStyle11.xml"/><Relationship Id="rId10" Type="http://schemas.openxmlformats.org/officeDocument/2006/relationships/image" Target="../media/image36.svg"/><Relationship Id="rId4" Type="http://schemas.openxmlformats.org/officeDocument/2006/relationships/diagramLayout" Target="../diagrams/layout11.xml"/><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12.xml"/><Relationship Id="rId11" Type="http://schemas.openxmlformats.org/officeDocument/2006/relationships/image" Target="../media/image40.jpg"/><Relationship Id="rId5" Type="http://schemas.openxmlformats.org/officeDocument/2006/relationships/diagramQuickStyle" Target="../diagrams/quickStyle12.xml"/><Relationship Id="rId10" Type="http://schemas.openxmlformats.org/officeDocument/2006/relationships/image" Target="../media/image39.svg"/><Relationship Id="rId4" Type="http://schemas.openxmlformats.org/officeDocument/2006/relationships/diagramLayout" Target="../diagrams/layout12.xml"/><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13.xml"/><Relationship Id="rId7" Type="http://schemas.openxmlformats.org/officeDocument/2006/relationships/image" Target="../media/image15.jpg"/><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10" Type="http://schemas.openxmlformats.org/officeDocument/2006/relationships/image" Target="../media/image43.jpg"/><Relationship Id="rId4" Type="http://schemas.openxmlformats.org/officeDocument/2006/relationships/diagramQuickStyle" Target="../diagrams/quickStyle13.xml"/><Relationship Id="rId9" Type="http://schemas.openxmlformats.org/officeDocument/2006/relationships/image" Target="../media/image42.sv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Layout" Target="../diagrams/layout14.xml"/><Relationship Id="rId7" Type="http://schemas.openxmlformats.org/officeDocument/2006/relationships/image" Target="../media/image15.jpg"/><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10" Type="http://schemas.openxmlformats.org/officeDocument/2006/relationships/image" Target="../media/image46.jpg"/><Relationship Id="rId4" Type="http://schemas.openxmlformats.org/officeDocument/2006/relationships/diagramQuickStyle" Target="../diagrams/quickStyle14.xml"/><Relationship Id="rId9" Type="http://schemas.openxmlformats.org/officeDocument/2006/relationships/image" Target="../media/image45.svg"/></Relationships>
</file>

<file path=ppt/slides/_rels/slide2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15.xml"/><Relationship Id="rId11" Type="http://schemas.openxmlformats.org/officeDocument/2006/relationships/image" Target="../media/image49.png"/><Relationship Id="rId5" Type="http://schemas.openxmlformats.org/officeDocument/2006/relationships/diagramQuickStyle" Target="../diagrams/quickStyle15.xml"/><Relationship Id="rId10" Type="http://schemas.openxmlformats.org/officeDocument/2006/relationships/image" Target="../media/image48.svg"/><Relationship Id="rId4" Type="http://schemas.openxmlformats.org/officeDocument/2006/relationships/diagramLayout" Target="../diagrams/layout15.xml"/><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diagramLayout" Target="../diagrams/layout16.xml"/><Relationship Id="rId7" Type="http://schemas.openxmlformats.org/officeDocument/2006/relationships/image" Target="../media/image15.jpg"/><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15.jpg"/><Relationship Id="rId7" Type="http://schemas.openxmlformats.org/officeDocument/2006/relationships/diagramQuickStyle" Target="../diagrams/quickStyle17.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51.png"/><Relationship Id="rId9" Type="http://schemas.microsoft.com/office/2007/relationships/diagramDrawing" Target="../diagrams/drawing17.xml"/></Relationships>
</file>

<file path=ppt/slides/_rels/slide2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5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53.jpg"/></Relationships>
</file>

<file path=ppt/slides/_rels/slide3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 Id="rId9" Type="http://schemas.openxmlformats.org/officeDocument/2006/relationships/image" Target="../media/image54.jpg"/></Relationships>
</file>

<file path=ppt/slides/_rels/slide3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 Id="rId9" Type="http://schemas.openxmlformats.org/officeDocument/2006/relationships/image" Target="../media/image55.jp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3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3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edocs.dhs.state.mn.us/lfserver/Public/DHS-7108-ENG" TargetMode="External"/><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hyperlink" Target="https://edocs.dhs.state.mn.us/lfserver/Public/DHS-7109-ENG" TargetMode="External"/><Relationship Id="rId4" Type="http://schemas.openxmlformats.org/officeDocument/2006/relationships/hyperlink" Target="https://atrezzo.kepro.com/Account/Login.aspx"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atrezzo.kepro.com/Account/Login.aspx"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8.sv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dhs.state.mn.us/main/idcplg?IdcService=GET_DYNAMIC_CONVERSION&amp;RevisionSelectionMethod=LatestReleased&amp;dDocName=DHS16_195658"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hyperlink" Target="https://atrezzo.kepro.com/HelpDocs/Minnesota/Atrezzo%20Connect%20User%20Guide.pdf"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3.sv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0ACC-15AE-4F76-9365-B0D45135EDF1}"/>
              </a:ext>
            </a:extLst>
          </p:cNvPr>
          <p:cNvSpPr>
            <a:spLocks noGrp="1"/>
          </p:cNvSpPr>
          <p:nvPr>
            <p:ph type="ctrTitle"/>
          </p:nvPr>
        </p:nvSpPr>
        <p:spPr>
          <a:xfrm>
            <a:off x="709788" y="2474991"/>
            <a:ext cx="10772423" cy="1908017"/>
          </a:xfrm>
        </p:spPr>
        <p:txBody>
          <a:bodyPr>
            <a:noAutofit/>
          </a:bodyPr>
          <a:lstStyle/>
          <a:p>
            <a:r>
              <a:rPr lang="en-US" sz="3600" b="1" dirty="0"/>
              <a:t>Early Intensive Developmental and Behavioral Intervention (EIDBI) Benefit</a:t>
            </a:r>
            <a:endParaRPr lang="en-US" sz="3600" dirty="0"/>
          </a:p>
        </p:txBody>
      </p:sp>
      <p:sp>
        <p:nvSpPr>
          <p:cNvPr id="3" name="Subtitle 2">
            <a:extLst>
              <a:ext uri="{FF2B5EF4-FFF2-40B4-BE49-F238E27FC236}">
                <a16:creationId xmlns:a16="http://schemas.microsoft.com/office/drawing/2014/main" id="{083B7693-68C7-4138-91BE-CA94B7F6303A}"/>
              </a:ext>
            </a:extLst>
          </p:cNvPr>
          <p:cNvSpPr>
            <a:spLocks noGrp="1"/>
          </p:cNvSpPr>
          <p:nvPr>
            <p:ph type="subTitle" idx="1"/>
          </p:nvPr>
        </p:nvSpPr>
        <p:spPr>
          <a:xfrm>
            <a:off x="709788" y="4482179"/>
            <a:ext cx="9144000" cy="376482"/>
          </a:xfrm>
        </p:spPr>
        <p:txBody>
          <a:bodyPr>
            <a:normAutofit fontScale="92500" lnSpcReduction="10000"/>
          </a:bodyPr>
          <a:lstStyle/>
          <a:p>
            <a:r>
              <a:rPr lang="fr-FR" dirty="0"/>
              <a:t>Atrezzo Provider Portal Submission Training and Requirements</a:t>
            </a:r>
            <a:endParaRPr lang="en-US" dirty="0"/>
          </a:p>
        </p:txBody>
      </p:sp>
      <p:sp>
        <p:nvSpPr>
          <p:cNvPr id="4" name="Date Placeholder 3">
            <a:extLst>
              <a:ext uri="{FF2B5EF4-FFF2-40B4-BE49-F238E27FC236}">
                <a16:creationId xmlns:a16="http://schemas.microsoft.com/office/drawing/2014/main" id="{67C21FF8-4995-452F-A0D2-C48A16FEC518}"/>
              </a:ext>
            </a:extLst>
          </p:cNvPr>
          <p:cNvSpPr>
            <a:spLocks noGrp="1"/>
          </p:cNvSpPr>
          <p:nvPr>
            <p:ph type="dt" sz="half" idx="10"/>
          </p:nvPr>
        </p:nvSpPr>
        <p:spPr/>
        <p:txBody>
          <a:bodyPr/>
          <a:lstStyle/>
          <a:p>
            <a:r>
              <a:rPr lang="en-US" dirty="0"/>
              <a:t>03/01/2022</a:t>
            </a:r>
          </a:p>
        </p:txBody>
      </p:sp>
    </p:spTree>
    <p:extLst>
      <p:ext uri="{BB962C8B-B14F-4D97-AF65-F5344CB8AC3E}">
        <p14:creationId xmlns:p14="http://schemas.microsoft.com/office/powerpoint/2010/main" val="2403341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223043" y="338083"/>
            <a:ext cx="8600917" cy="591553"/>
          </a:xfrm>
        </p:spPr>
        <p:txBody>
          <a:bodyPr/>
          <a:lstStyle/>
          <a:p>
            <a:r>
              <a:rPr lang="en-US" sz="3200" dirty="0"/>
              <a:t>Atrezzo Provider Portal: To get started visit </a:t>
            </a:r>
            <a:r>
              <a:rPr lang="en-US" sz="3200" dirty="0">
                <a:solidFill>
                  <a:srgbClr val="EF8A45"/>
                </a:solidFill>
              </a:rPr>
              <a:t>mhcp.kepro.com</a:t>
            </a:r>
            <a:r>
              <a:rPr lang="en-US" sz="3200" dirty="0"/>
              <a:t>	</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1434131" y="6519917"/>
            <a:ext cx="784217" cy="294668"/>
          </a:xfrm>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10</a:t>
            </a:fld>
            <a:endParaRPr lang="en-US" dirty="0"/>
          </a:p>
        </p:txBody>
      </p:sp>
      <p:pic>
        <p:nvPicPr>
          <p:cNvPr id="7" name="Picture 6">
            <a:extLst>
              <a:ext uri="{FF2B5EF4-FFF2-40B4-BE49-F238E27FC236}">
                <a16:creationId xmlns:a16="http://schemas.microsoft.com/office/drawing/2014/main" id="{32493FA8-DEFC-4377-85E6-0D3B4ADE44E1}"/>
              </a:ext>
            </a:extLst>
          </p:cNvPr>
          <p:cNvPicPr>
            <a:picLocks noChangeAspect="1"/>
          </p:cNvPicPr>
          <p:nvPr/>
        </p:nvPicPr>
        <p:blipFill>
          <a:blip r:embed="rId3"/>
          <a:stretch>
            <a:fillRect/>
          </a:stretch>
        </p:blipFill>
        <p:spPr>
          <a:xfrm>
            <a:off x="365760" y="1341120"/>
            <a:ext cx="11246282" cy="5178797"/>
          </a:xfrm>
          <a:prstGeom prst="rect">
            <a:avLst/>
          </a:prstGeom>
        </p:spPr>
      </p:pic>
    </p:spTree>
    <p:extLst>
      <p:ext uri="{BB962C8B-B14F-4D97-AF65-F5344CB8AC3E}">
        <p14:creationId xmlns:p14="http://schemas.microsoft.com/office/powerpoint/2010/main" val="2364576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3055717" y="289660"/>
            <a:ext cx="8942293" cy="788877"/>
          </a:xfrm>
        </p:spPr>
        <p:txBody>
          <a:bodyPr/>
          <a:lstStyle/>
          <a:p>
            <a:pPr algn="ctr"/>
            <a:r>
              <a:rPr lang="en-US" sz="3200" dirty="0"/>
              <a:t>Atrezzo Provider Portal: Login / Registration </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75902" y="6141136"/>
            <a:ext cx="784217" cy="294668"/>
          </a:xfrm>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11</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2973826303"/>
              </p:ext>
            </p:extLst>
          </p:nvPr>
        </p:nvGraphicFramePr>
        <p:xfrm>
          <a:off x="2778966" y="1089767"/>
          <a:ext cx="8942293" cy="4888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pic>
        <p:nvPicPr>
          <p:cNvPr id="7" name="Picture 6">
            <a:extLst>
              <a:ext uri="{FF2B5EF4-FFF2-40B4-BE49-F238E27FC236}">
                <a16:creationId xmlns:a16="http://schemas.microsoft.com/office/drawing/2014/main" id="{507CD337-3832-4488-9D24-7180521781E0}"/>
              </a:ext>
            </a:extLst>
          </p:cNvPr>
          <p:cNvPicPr>
            <a:picLocks noChangeAspect="1"/>
          </p:cNvPicPr>
          <p:nvPr/>
        </p:nvPicPr>
        <p:blipFill>
          <a:blip r:embed="rId9"/>
          <a:stretch>
            <a:fillRect/>
          </a:stretch>
        </p:blipFill>
        <p:spPr>
          <a:xfrm>
            <a:off x="4113240" y="2896984"/>
            <a:ext cx="5786066" cy="3671356"/>
          </a:xfrm>
          <a:prstGeom prst="rect">
            <a:avLst/>
          </a:prstGeom>
          <a:ln w="28575">
            <a:solidFill>
              <a:schemeClr val="tx1"/>
            </a:solidFill>
          </a:ln>
        </p:spPr>
      </p:pic>
    </p:spTree>
    <p:extLst>
      <p:ext uri="{BB962C8B-B14F-4D97-AF65-F5344CB8AC3E}">
        <p14:creationId xmlns:p14="http://schemas.microsoft.com/office/powerpoint/2010/main" val="843069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2819400" y="156003"/>
            <a:ext cx="8942293" cy="788877"/>
          </a:xfrm>
        </p:spPr>
        <p:txBody>
          <a:bodyPr/>
          <a:lstStyle/>
          <a:p>
            <a:r>
              <a:rPr lang="en-US" sz="3200" dirty="0"/>
              <a:t>Atrezzo Provider Portal New Case Creation</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12</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2726398238"/>
              </p:ext>
            </p:extLst>
          </p:nvPr>
        </p:nvGraphicFramePr>
        <p:xfrm>
          <a:off x="2819400" y="1349999"/>
          <a:ext cx="8942293" cy="5085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D23EC948-F66A-4E81-9210-84164F7DC8DA}"/>
              </a:ext>
            </a:extLst>
          </p:cNvPr>
          <p:cNvCxnSpPr/>
          <p:nvPr/>
        </p:nvCxnSpPr>
        <p:spPr>
          <a:xfrm>
            <a:off x="2209800" y="1158240"/>
            <a:ext cx="8942293" cy="0"/>
          </a:xfrm>
          <a:prstGeom prst="line">
            <a:avLst/>
          </a:prstGeom>
          <a:ln w="57150">
            <a:solidFill>
              <a:srgbClr val="D4CCA8"/>
            </a:solidFill>
          </a:ln>
        </p:spPr>
        <p:style>
          <a:lnRef idx="1">
            <a:schemeClr val="accent1"/>
          </a:lnRef>
          <a:fillRef idx="0">
            <a:schemeClr val="accent1"/>
          </a:fillRef>
          <a:effectRef idx="0">
            <a:schemeClr val="accent1"/>
          </a:effectRef>
          <a:fontRef idx="minor">
            <a:schemeClr val="tx1"/>
          </a:fontRef>
        </p:style>
      </p:cxnSp>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spTree>
    <p:extLst>
      <p:ext uri="{BB962C8B-B14F-4D97-AF65-F5344CB8AC3E}">
        <p14:creationId xmlns:p14="http://schemas.microsoft.com/office/powerpoint/2010/main" val="666100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2819400" y="156003"/>
            <a:ext cx="8942293" cy="788877"/>
          </a:xfrm>
        </p:spPr>
        <p:txBody>
          <a:bodyPr/>
          <a:lstStyle/>
          <a:p>
            <a:r>
              <a:rPr lang="en-US" sz="3200" dirty="0"/>
              <a:t>Atrezzo Provider Portal New Case Creation</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13</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2127674841"/>
              </p:ext>
            </p:extLst>
          </p:nvPr>
        </p:nvGraphicFramePr>
        <p:xfrm>
          <a:off x="2819400" y="1349999"/>
          <a:ext cx="8942293" cy="5085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D23EC948-F66A-4E81-9210-84164F7DC8DA}"/>
              </a:ext>
            </a:extLst>
          </p:cNvPr>
          <p:cNvCxnSpPr/>
          <p:nvPr/>
        </p:nvCxnSpPr>
        <p:spPr>
          <a:xfrm>
            <a:off x="2209800" y="1158240"/>
            <a:ext cx="8942293" cy="0"/>
          </a:xfrm>
          <a:prstGeom prst="line">
            <a:avLst/>
          </a:prstGeom>
          <a:ln w="57150">
            <a:solidFill>
              <a:srgbClr val="D4CCA8"/>
            </a:solidFill>
          </a:ln>
        </p:spPr>
        <p:style>
          <a:lnRef idx="1">
            <a:schemeClr val="accent1"/>
          </a:lnRef>
          <a:fillRef idx="0">
            <a:schemeClr val="accent1"/>
          </a:fillRef>
          <a:effectRef idx="0">
            <a:schemeClr val="accent1"/>
          </a:effectRef>
          <a:fontRef idx="minor">
            <a:schemeClr val="tx1"/>
          </a:fontRef>
        </p:style>
      </p:cxnSp>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spTree>
    <p:extLst>
      <p:ext uri="{BB962C8B-B14F-4D97-AF65-F5344CB8AC3E}">
        <p14:creationId xmlns:p14="http://schemas.microsoft.com/office/powerpoint/2010/main" val="1397060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2819400" y="156003"/>
            <a:ext cx="8942293" cy="788877"/>
          </a:xfrm>
        </p:spPr>
        <p:txBody>
          <a:bodyPr/>
          <a:lstStyle/>
          <a:p>
            <a:r>
              <a:rPr lang="en-US" sz="3200" dirty="0"/>
              <a:t>Atrezzo Provider Portal New Case Creation</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14</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2374654118"/>
              </p:ext>
            </p:extLst>
          </p:nvPr>
        </p:nvGraphicFramePr>
        <p:xfrm>
          <a:off x="2819399" y="750630"/>
          <a:ext cx="8942293" cy="5800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D23EC948-F66A-4E81-9210-84164F7DC8DA}"/>
              </a:ext>
            </a:extLst>
          </p:cNvPr>
          <p:cNvCxnSpPr/>
          <p:nvPr/>
        </p:nvCxnSpPr>
        <p:spPr>
          <a:xfrm>
            <a:off x="2857597" y="1349308"/>
            <a:ext cx="8942293" cy="0"/>
          </a:xfrm>
          <a:prstGeom prst="line">
            <a:avLst/>
          </a:prstGeom>
          <a:ln w="57150">
            <a:solidFill>
              <a:srgbClr val="D4CCA8"/>
            </a:solidFill>
          </a:ln>
        </p:spPr>
        <p:style>
          <a:lnRef idx="1">
            <a:schemeClr val="accent1"/>
          </a:lnRef>
          <a:fillRef idx="0">
            <a:schemeClr val="accent1"/>
          </a:fillRef>
          <a:effectRef idx="0">
            <a:schemeClr val="accent1"/>
          </a:effectRef>
          <a:fontRef idx="minor">
            <a:schemeClr val="tx1"/>
          </a:fontRef>
        </p:style>
      </p:cxnSp>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spTree>
    <p:extLst>
      <p:ext uri="{BB962C8B-B14F-4D97-AF65-F5344CB8AC3E}">
        <p14:creationId xmlns:p14="http://schemas.microsoft.com/office/powerpoint/2010/main" val="997738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223043" y="338083"/>
            <a:ext cx="8600917" cy="591553"/>
          </a:xfrm>
        </p:spPr>
        <p:txBody>
          <a:bodyPr/>
          <a:lstStyle/>
          <a:p>
            <a:r>
              <a:rPr lang="en-US" sz="3200" dirty="0"/>
              <a:t>Atrezzo Provider Portal To get started visit </a:t>
            </a:r>
            <a:r>
              <a:rPr lang="en-US" sz="3200" dirty="0">
                <a:solidFill>
                  <a:srgbClr val="EF8A45"/>
                </a:solidFill>
              </a:rPr>
              <a:t>mhcp.kepro.com</a:t>
            </a:r>
            <a:r>
              <a:rPr lang="en-US" sz="3200" dirty="0"/>
              <a:t>	</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1434131" y="6519917"/>
            <a:ext cx="784217" cy="294668"/>
          </a:xfrm>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15</a:t>
            </a:fld>
            <a:endParaRPr lang="en-US" dirty="0"/>
          </a:p>
        </p:txBody>
      </p:sp>
      <p:pic>
        <p:nvPicPr>
          <p:cNvPr id="4" name="Picture 3">
            <a:extLst>
              <a:ext uri="{FF2B5EF4-FFF2-40B4-BE49-F238E27FC236}">
                <a16:creationId xmlns:a16="http://schemas.microsoft.com/office/drawing/2014/main" id="{F469E44B-3F4E-4B0A-95D6-E258B5E21A6C}"/>
              </a:ext>
            </a:extLst>
          </p:cNvPr>
          <p:cNvPicPr>
            <a:picLocks noChangeAspect="1"/>
          </p:cNvPicPr>
          <p:nvPr/>
        </p:nvPicPr>
        <p:blipFill>
          <a:blip r:embed="rId3"/>
          <a:stretch>
            <a:fillRect/>
          </a:stretch>
        </p:blipFill>
        <p:spPr>
          <a:xfrm>
            <a:off x="1237297" y="1399926"/>
            <a:ext cx="8620125" cy="5267325"/>
          </a:xfrm>
          <a:prstGeom prst="rect">
            <a:avLst/>
          </a:prstGeom>
          <a:ln w="38100">
            <a:solidFill>
              <a:schemeClr val="tx1"/>
            </a:solidFill>
          </a:ln>
        </p:spPr>
      </p:pic>
    </p:spTree>
    <p:extLst>
      <p:ext uri="{BB962C8B-B14F-4D97-AF65-F5344CB8AC3E}">
        <p14:creationId xmlns:p14="http://schemas.microsoft.com/office/powerpoint/2010/main" val="3687816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223043" y="338083"/>
            <a:ext cx="8600917" cy="591553"/>
          </a:xfrm>
        </p:spPr>
        <p:txBody>
          <a:bodyPr/>
          <a:lstStyle/>
          <a:p>
            <a:r>
              <a:rPr lang="en-US" sz="3200" dirty="0"/>
              <a:t>Atrezzo Provider Portal New Case Creation: To get started visit </a:t>
            </a:r>
            <a:r>
              <a:rPr lang="en-US" sz="3200" dirty="0">
                <a:solidFill>
                  <a:srgbClr val="EF8A45"/>
                </a:solidFill>
              </a:rPr>
              <a:t>mhcp.kepro.com</a:t>
            </a:r>
            <a:r>
              <a:rPr lang="en-US" sz="3200" dirty="0"/>
              <a:t>	</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1434131" y="6519917"/>
            <a:ext cx="784217" cy="294668"/>
          </a:xfrm>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16</a:t>
            </a:fld>
            <a:endParaRPr lang="en-US" dirty="0"/>
          </a:p>
        </p:txBody>
      </p:sp>
      <p:pic>
        <p:nvPicPr>
          <p:cNvPr id="6" name="Picture 5">
            <a:extLst>
              <a:ext uri="{FF2B5EF4-FFF2-40B4-BE49-F238E27FC236}">
                <a16:creationId xmlns:a16="http://schemas.microsoft.com/office/drawing/2014/main" id="{C2CEEE22-43F7-48E1-B3FA-C7359B299A32}"/>
              </a:ext>
            </a:extLst>
          </p:cNvPr>
          <p:cNvPicPr>
            <a:picLocks noChangeAspect="1"/>
          </p:cNvPicPr>
          <p:nvPr/>
        </p:nvPicPr>
        <p:blipFill>
          <a:blip r:embed="rId3"/>
          <a:stretch>
            <a:fillRect/>
          </a:stretch>
        </p:blipFill>
        <p:spPr>
          <a:xfrm>
            <a:off x="684926" y="1425892"/>
            <a:ext cx="3838575" cy="4981575"/>
          </a:xfrm>
          <a:prstGeom prst="rect">
            <a:avLst/>
          </a:prstGeom>
          <a:ln w="19050">
            <a:solidFill>
              <a:schemeClr val="tx1"/>
            </a:solidFill>
          </a:ln>
        </p:spPr>
      </p:pic>
      <p:pic>
        <p:nvPicPr>
          <p:cNvPr id="8" name="Picture 7">
            <a:extLst>
              <a:ext uri="{FF2B5EF4-FFF2-40B4-BE49-F238E27FC236}">
                <a16:creationId xmlns:a16="http://schemas.microsoft.com/office/drawing/2014/main" id="{DCEB01B7-FE23-46C5-AEF0-EF49C3C6B8DC}"/>
              </a:ext>
            </a:extLst>
          </p:cNvPr>
          <p:cNvPicPr>
            <a:picLocks noChangeAspect="1"/>
          </p:cNvPicPr>
          <p:nvPr/>
        </p:nvPicPr>
        <p:blipFill>
          <a:blip r:embed="rId4"/>
          <a:stretch>
            <a:fillRect/>
          </a:stretch>
        </p:blipFill>
        <p:spPr>
          <a:xfrm>
            <a:off x="5077777" y="1391602"/>
            <a:ext cx="3895725" cy="5000625"/>
          </a:xfrm>
          <a:prstGeom prst="rect">
            <a:avLst/>
          </a:prstGeom>
          <a:ln w="19050">
            <a:solidFill>
              <a:schemeClr val="tx1"/>
            </a:solidFill>
          </a:ln>
        </p:spPr>
      </p:pic>
    </p:spTree>
    <p:extLst>
      <p:ext uri="{BB962C8B-B14F-4D97-AF65-F5344CB8AC3E}">
        <p14:creationId xmlns:p14="http://schemas.microsoft.com/office/powerpoint/2010/main" val="3434995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3219227" y="189783"/>
            <a:ext cx="8942293" cy="788877"/>
          </a:xfrm>
        </p:spPr>
        <p:txBody>
          <a:bodyPr/>
          <a:lstStyle/>
          <a:p>
            <a:r>
              <a:rPr lang="en-US" sz="3200" dirty="0"/>
              <a:t>Atrezzo Provider Portal New Case Creation</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75902" y="6141136"/>
            <a:ext cx="784217" cy="294668"/>
          </a:xfrm>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17</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320018091"/>
              </p:ext>
            </p:extLst>
          </p:nvPr>
        </p:nvGraphicFramePr>
        <p:xfrm>
          <a:off x="2949036" y="887733"/>
          <a:ext cx="8942293" cy="5780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pic>
        <p:nvPicPr>
          <p:cNvPr id="6" name="Graphic 5" descr="Badge 1 outline">
            <a:extLst>
              <a:ext uri="{FF2B5EF4-FFF2-40B4-BE49-F238E27FC236}">
                <a16:creationId xmlns:a16="http://schemas.microsoft.com/office/drawing/2014/main" id="{5ED7030D-CF40-43D7-A963-EB1B617BF5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355" y="1349999"/>
            <a:ext cx="2656737" cy="2656737"/>
          </a:xfrm>
          <a:prstGeom prst="rect">
            <a:avLst/>
          </a:prstGeom>
        </p:spPr>
      </p:pic>
      <p:pic>
        <p:nvPicPr>
          <p:cNvPr id="9" name="Picture 8">
            <a:extLst>
              <a:ext uri="{FF2B5EF4-FFF2-40B4-BE49-F238E27FC236}">
                <a16:creationId xmlns:a16="http://schemas.microsoft.com/office/drawing/2014/main" id="{77A828F0-4C46-4130-912C-47D2EB38FD1B}"/>
              </a:ext>
            </a:extLst>
          </p:cNvPr>
          <p:cNvPicPr>
            <a:picLocks noChangeAspect="1"/>
          </p:cNvPicPr>
          <p:nvPr/>
        </p:nvPicPr>
        <p:blipFill>
          <a:blip r:embed="rId10"/>
          <a:stretch>
            <a:fillRect/>
          </a:stretch>
        </p:blipFill>
        <p:spPr>
          <a:xfrm>
            <a:off x="2949036" y="1910570"/>
            <a:ext cx="8942293" cy="4757647"/>
          </a:xfrm>
          <a:prstGeom prst="rect">
            <a:avLst/>
          </a:prstGeom>
        </p:spPr>
      </p:pic>
    </p:spTree>
    <p:extLst>
      <p:ext uri="{BB962C8B-B14F-4D97-AF65-F5344CB8AC3E}">
        <p14:creationId xmlns:p14="http://schemas.microsoft.com/office/powerpoint/2010/main" val="2345640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2857597" y="561121"/>
            <a:ext cx="8942293" cy="788877"/>
          </a:xfrm>
        </p:spPr>
        <p:txBody>
          <a:bodyPr/>
          <a:lstStyle/>
          <a:p>
            <a:r>
              <a:rPr lang="en-US" sz="3200" dirty="0"/>
              <a:t>Atrezzo Provider Portal New Case Creation</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92658" y="6145660"/>
            <a:ext cx="784217" cy="294668"/>
          </a:xfrm>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18</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1524464744"/>
              </p:ext>
            </p:extLst>
          </p:nvPr>
        </p:nvGraphicFramePr>
        <p:xfrm>
          <a:off x="2819400" y="1349999"/>
          <a:ext cx="8942293" cy="5085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pic>
        <p:nvPicPr>
          <p:cNvPr id="6" name="Graphic 5" descr="Badge outline">
            <a:extLst>
              <a:ext uri="{FF2B5EF4-FFF2-40B4-BE49-F238E27FC236}">
                <a16:creationId xmlns:a16="http://schemas.microsoft.com/office/drawing/2014/main" id="{81507E55-F2CE-4324-885C-941CC54044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471" y="2030417"/>
            <a:ext cx="2571953" cy="2571953"/>
          </a:xfrm>
          <a:prstGeom prst="rect">
            <a:avLst/>
          </a:prstGeom>
        </p:spPr>
      </p:pic>
      <p:pic>
        <p:nvPicPr>
          <p:cNvPr id="4" name="Picture 3">
            <a:extLst>
              <a:ext uri="{FF2B5EF4-FFF2-40B4-BE49-F238E27FC236}">
                <a16:creationId xmlns:a16="http://schemas.microsoft.com/office/drawing/2014/main" id="{2F4E1524-B33B-4CEB-8B02-C6D0CF03E0DA}"/>
              </a:ext>
            </a:extLst>
          </p:cNvPr>
          <p:cNvPicPr>
            <a:picLocks noChangeAspect="1"/>
          </p:cNvPicPr>
          <p:nvPr/>
        </p:nvPicPr>
        <p:blipFill>
          <a:blip r:embed="rId10"/>
          <a:stretch>
            <a:fillRect/>
          </a:stretch>
        </p:blipFill>
        <p:spPr>
          <a:xfrm>
            <a:off x="2857597" y="2529730"/>
            <a:ext cx="8987320" cy="4145280"/>
          </a:xfrm>
          <a:prstGeom prst="rect">
            <a:avLst/>
          </a:prstGeom>
        </p:spPr>
      </p:pic>
    </p:spTree>
    <p:extLst>
      <p:ext uri="{BB962C8B-B14F-4D97-AF65-F5344CB8AC3E}">
        <p14:creationId xmlns:p14="http://schemas.microsoft.com/office/powerpoint/2010/main" val="2013203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2920649" y="493294"/>
            <a:ext cx="8942293" cy="788877"/>
          </a:xfrm>
        </p:spPr>
        <p:txBody>
          <a:bodyPr/>
          <a:lstStyle/>
          <a:p>
            <a:r>
              <a:rPr lang="en-US" sz="3200" dirty="0"/>
              <a:t>Atrezzo Provider Portal New Case Creation</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72212" y="6181405"/>
            <a:ext cx="784217" cy="294668"/>
          </a:xfrm>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19</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3107727016"/>
              </p:ext>
            </p:extLst>
          </p:nvPr>
        </p:nvGraphicFramePr>
        <p:xfrm>
          <a:off x="2819400" y="1349999"/>
          <a:ext cx="8942293" cy="5085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pic>
        <p:nvPicPr>
          <p:cNvPr id="7" name="Graphic 6" descr="Badge 3 outline">
            <a:extLst>
              <a:ext uri="{FF2B5EF4-FFF2-40B4-BE49-F238E27FC236}">
                <a16:creationId xmlns:a16="http://schemas.microsoft.com/office/drawing/2014/main" id="{05DD342B-99EC-47E1-8286-B373D071C6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2212" y="2323181"/>
            <a:ext cx="2444688" cy="2444688"/>
          </a:xfrm>
          <a:prstGeom prst="rect">
            <a:avLst/>
          </a:prstGeom>
        </p:spPr>
      </p:pic>
      <p:pic>
        <p:nvPicPr>
          <p:cNvPr id="11" name="Picture 10">
            <a:extLst>
              <a:ext uri="{FF2B5EF4-FFF2-40B4-BE49-F238E27FC236}">
                <a16:creationId xmlns:a16="http://schemas.microsoft.com/office/drawing/2014/main" id="{0006A397-3AC3-479F-B883-A12527388D7E}"/>
              </a:ext>
            </a:extLst>
          </p:cNvPr>
          <p:cNvPicPr/>
          <p:nvPr/>
        </p:nvPicPr>
        <p:blipFill>
          <a:blip r:embed="rId10"/>
          <a:stretch>
            <a:fillRect/>
          </a:stretch>
        </p:blipFill>
        <p:spPr>
          <a:xfrm>
            <a:off x="3124532" y="2307941"/>
            <a:ext cx="8534526" cy="4493961"/>
          </a:xfrm>
          <a:prstGeom prst="rect">
            <a:avLst/>
          </a:prstGeom>
        </p:spPr>
      </p:pic>
    </p:spTree>
    <p:extLst>
      <p:ext uri="{BB962C8B-B14F-4D97-AF65-F5344CB8AC3E}">
        <p14:creationId xmlns:p14="http://schemas.microsoft.com/office/powerpoint/2010/main" val="418345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BAD22-378B-4D99-8254-E7552518B2CE}"/>
              </a:ext>
            </a:extLst>
          </p:cNvPr>
          <p:cNvSpPr>
            <a:spLocks noGrp="1"/>
          </p:cNvSpPr>
          <p:nvPr>
            <p:ph type="title"/>
          </p:nvPr>
        </p:nvSpPr>
        <p:spPr/>
        <p:txBody>
          <a:bodyPr/>
          <a:lstStyle/>
          <a:p>
            <a:r>
              <a:rPr lang="en-US" dirty="0"/>
              <a:t>Objectives	</a:t>
            </a:r>
          </a:p>
        </p:txBody>
      </p:sp>
      <p:sp>
        <p:nvSpPr>
          <p:cNvPr id="3" name="Text Placeholder 2">
            <a:extLst>
              <a:ext uri="{FF2B5EF4-FFF2-40B4-BE49-F238E27FC236}">
                <a16:creationId xmlns:a16="http://schemas.microsoft.com/office/drawing/2014/main" id="{4431B851-C181-4FEC-AF16-0DAA1D7CC5E1}"/>
              </a:ext>
            </a:extLst>
          </p:cNvPr>
          <p:cNvSpPr>
            <a:spLocks noGrp="1"/>
          </p:cNvSpPr>
          <p:nvPr>
            <p:ph type="body" idx="1"/>
          </p:nvPr>
        </p:nvSpPr>
        <p:spPr>
          <a:xfrm>
            <a:off x="5342399" y="2781425"/>
            <a:ext cx="1507199" cy="837642"/>
          </a:xfrm>
        </p:spPr>
        <p:txBody>
          <a:bodyPr/>
          <a:lstStyle/>
          <a:p>
            <a:r>
              <a:rPr lang="en-US" dirty="0"/>
              <a:t>Registration  &amp; Submissions	</a:t>
            </a:r>
          </a:p>
        </p:txBody>
      </p:sp>
      <p:sp>
        <p:nvSpPr>
          <p:cNvPr id="4" name="Text Placeholder 3">
            <a:extLst>
              <a:ext uri="{FF2B5EF4-FFF2-40B4-BE49-F238E27FC236}">
                <a16:creationId xmlns:a16="http://schemas.microsoft.com/office/drawing/2014/main" id="{5B363A38-F6FB-40B6-9405-A91C5E191EA7}"/>
              </a:ext>
            </a:extLst>
          </p:cNvPr>
          <p:cNvSpPr>
            <a:spLocks noGrp="1"/>
          </p:cNvSpPr>
          <p:nvPr>
            <p:ph type="body" sz="half" idx="20"/>
          </p:nvPr>
        </p:nvSpPr>
        <p:spPr>
          <a:xfrm>
            <a:off x="217716" y="3725194"/>
            <a:ext cx="3678962" cy="1467982"/>
          </a:xfrm>
        </p:spPr>
        <p:txBody>
          <a:bodyPr/>
          <a:lstStyle/>
          <a:p>
            <a:pPr algn="l"/>
            <a:endParaRPr lang="en-US" sz="1800" b="0" i="0" u="none" strike="noStrike" baseline="0" dirty="0">
              <a:solidFill>
                <a:srgbClr val="000000"/>
              </a:solidFill>
              <a:latin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800" dirty="0">
                <a:solidFill>
                  <a:srgbClr val="37465E"/>
                </a:solidFill>
                <a:latin typeface="Calibri" panose="020F0502020204030204" pitchFamily="34" charset="0"/>
                <a:cs typeface="Calibri" panose="020F0502020204030204" pitchFamily="34" charset="0"/>
              </a:rPr>
              <a:t>MHCP’s current medical review agent is Keystone Peer Review Organization (KEPRO). MHCP contracts with KEPRO to process EIDBI service authorization requests. </a:t>
            </a:r>
          </a:p>
          <a:p>
            <a:endParaRPr lang="en-US" dirty="0"/>
          </a:p>
        </p:txBody>
      </p:sp>
      <p:sp>
        <p:nvSpPr>
          <p:cNvPr id="5" name="Text Placeholder 4">
            <a:extLst>
              <a:ext uri="{FF2B5EF4-FFF2-40B4-BE49-F238E27FC236}">
                <a16:creationId xmlns:a16="http://schemas.microsoft.com/office/drawing/2014/main" id="{24DE8751-88C2-429F-A262-35317CE89A1E}"/>
              </a:ext>
            </a:extLst>
          </p:cNvPr>
          <p:cNvSpPr>
            <a:spLocks noGrp="1"/>
          </p:cNvSpPr>
          <p:nvPr>
            <p:ph type="body" idx="21"/>
          </p:nvPr>
        </p:nvSpPr>
        <p:spPr>
          <a:xfrm>
            <a:off x="1085762" y="3047560"/>
            <a:ext cx="1887021" cy="391361"/>
          </a:xfrm>
        </p:spPr>
        <p:txBody>
          <a:bodyPr/>
          <a:lstStyle/>
          <a:p>
            <a:r>
              <a:rPr lang="en-US" dirty="0"/>
              <a:t>Kepro’s role as the MRA</a:t>
            </a:r>
          </a:p>
        </p:txBody>
      </p:sp>
      <p:sp>
        <p:nvSpPr>
          <p:cNvPr id="6" name="Text Placeholder 5">
            <a:extLst>
              <a:ext uri="{FF2B5EF4-FFF2-40B4-BE49-F238E27FC236}">
                <a16:creationId xmlns:a16="http://schemas.microsoft.com/office/drawing/2014/main" id="{D313F81B-E2D7-40F3-869A-814C5D561A45}"/>
              </a:ext>
            </a:extLst>
          </p:cNvPr>
          <p:cNvSpPr>
            <a:spLocks noGrp="1"/>
          </p:cNvSpPr>
          <p:nvPr>
            <p:ph type="body" sz="half" idx="22"/>
          </p:nvPr>
        </p:nvSpPr>
        <p:spPr/>
        <p:txBody>
          <a:bodyPr/>
          <a:lstStyle/>
          <a:p>
            <a:r>
              <a:rPr lang="en-US" sz="1600" i="0" u="none" strike="noStrike" baseline="0" dirty="0">
                <a:solidFill>
                  <a:srgbClr val="F2F2F2"/>
                </a:solidFill>
                <a:latin typeface="Calibri" panose="020F0502020204030204" pitchFamily="34" charset="0"/>
              </a:rPr>
              <a:t>review the registration and submission process for EIDBI and CMDE requests via the Atrezzo Provider Portal</a:t>
            </a:r>
          </a:p>
          <a:p>
            <a:endParaRPr lang="en-US" dirty="0">
              <a:solidFill>
                <a:srgbClr val="F2F2F2"/>
              </a:solidFill>
            </a:endParaRPr>
          </a:p>
        </p:txBody>
      </p:sp>
      <p:sp>
        <p:nvSpPr>
          <p:cNvPr id="7" name="Text Placeholder 6">
            <a:extLst>
              <a:ext uri="{FF2B5EF4-FFF2-40B4-BE49-F238E27FC236}">
                <a16:creationId xmlns:a16="http://schemas.microsoft.com/office/drawing/2014/main" id="{D6332DB4-27D7-47E9-BB9E-E41A25D402A8}"/>
              </a:ext>
            </a:extLst>
          </p:cNvPr>
          <p:cNvSpPr>
            <a:spLocks noGrp="1"/>
          </p:cNvSpPr>
          <p:nvPr>
            <p:ph type="body" idx="23"/>
          </p:nvPr>
        </p:nvSpPr>
        <p:spPr>
          <a:xfrm>
            <a:off x="8882190" y="3121421"/>
            <a:ext cx="2695575" cy="307579"/>
          </a:xfrm>
        </p:spPr>
        <p:txBody>
          <a:bodyPr/>
          <a:lstStyle/>
          <a:p>
            <a:r>
              <a:rPr lang="en-US" dirty="0"/>
              <a:t>Certification Outcomes	</a:t>
            </a:r>
          </a:p>
        </p:txBody>
      </p:sp>
      <p:sp>
        <p:nvSpPr>
          <p:cNvPr id="8" name="Text Placeholder 7">
            <a:extLst>
              <a:ext uri="{FF2B5EF4-FFF2-40B4-BE49-F238E27FC236}">
                <a16:creationId xmlns:a16="http://schemas.microsoft.com/office/drawing/2014/main" id="{B1F5CB56-8A83-4E9D-8320-86CB2D9849A0}"/>
              </a:ext>
            </a:extLst>
          </p:cNvPr>
          <p:cNvSpPr>
            <a:spLocks noGrp="1"/>
          </p:cNvSpPr>
          <p:nvPr>
            <p:ph type="body" sz="half" idx="24"/>
          </p:nvPr>
        </p:nvSpPr>
        <p:spPr>
          <a:xfrm>
            <a:off x="8350204" y="3792997"/>
            <a:ext cx="3624080" cy="1467982"/>
          </a:xfrm>
        </p:spPr>
        <p:txBody>
          <a:bodyPr/>
          <a:lstStyle/>
          <a:p>
            <a:pPr algn="l"/>
            <a:endParaRPr lang="en-US" sz="1800" b="0" i="0" u="none" strike="noStrike" baseline="0" dirty="0">
              <a:solidFill>
                <a:srgbClr val="000000"/>
              </a:solidFill>
              <a:latin typeface="Calibri" panose="020F0502020204030204" pitchFamily="34" charset="0"/>
            </a:endParaRPr>
          </a:p>
          <a:p>
            <a:r>
              <a:rPr lang="en-US" sz="1800" i="0" u="none" strike="noStrike" baseline="0" dirty="0">
                <a:solidFill>
                  <a:srgbClr val="37465E"/>
                </a:solidFill>
                <a:latin typeface="Calibri" panose="020F0502020204030204" pitchFamily="34" charset="0"/>
              </a:rPr>
              <a:t>to increase efficiency and certification outcomes for these requests. </a:t>
            </a:r>
          </a:p>
          <a:p>
            <a:endParaRPr lang="en-US" dirty="0"/>
          </a:p>
        </p:txBody>
      </p:sp>
      <p:sp>
        <p:nvSpPr>
          <p:cNvPr id="9" name="Slide Number Placeholder 8">
            <a:extLst>
              <a:ext uri="{FF2B5EF4-FFF2-40B4-BE49-F238E27FC236}">
                <a16:creationId xmlns:a16="http://schemas.microsoft.com/office/drawing/2014/main" id="{7D24AEDE-1DC8-4E6A-B782-C3AD9B5D6615}"/>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a:t>
            </a:fld>
            <a:endParaRPr lang="en-US" dirty="0"/>
          </a:p>
        </p:txBody>
      </p:sp>
      <p:sp>
        <p:nvSpPr>
          <p:cNvPr id="10" name="Footer Placeholder 9">
            <a:extLst>
              <a:ext uri="{FF2B5EF4-FFF2-40B4-BE49-F238E27FC236}">
                <a16:creationId xmlns:a16="http://schemas.microsoft.com/office/drawing/2014/main" id="{AD1CA2E5-9D51-4BF7-AB1D-EE5E66B611B9}"/>
              </a:ext>
            </a:extLst>
          </p:cNvPr>
          <p:cNvSpPr>
            <a:spLocks noGrp="1"/>
          </p:cNvSpPr>
          <p:nvPr>
            <p:ph type="ftr" sz="quarter" idx="11"/>
          </p:nvPr>
        </p:nvSpPr>
        <p:spPr/>
        <p:txBody>
          <a:bodyPr/>
          <a:lstStyle/>
          <a:p>
            <a:r>
              <a:rPr lang="en-US" dirty="0"/>
              <a:t>|</a:t>
            </a:r>
          </a:p>
        </p:txBody>
      </p:sp>
    </p:spTree>
    <p:extLst>
      <p:ext uri="{BB962C8B-B14F-4D97-AF65-F5344CB8AC3E}">
        <p14:creationId xmlns:p14="http://schemas.microsoft.com/office/powerpoint/2010/main" val="3351696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2920649" y="493294"/>
            <a:ext cx="8942293" cy="788877"/>
          </a:xfrm>
        </p:spPr>
        <p:txBody>
          <a:bodyPr/>
          <a:lstStyle/>
          <a:p>
            <a:r>
              <a:rPr lang="en-US" sz="3200" dirty="0"/>
              <a:t>Atrezzo Provider Portal New Case Creation</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72212" y="6181405"/>
            <a:ext cx="784217" cy="294668"/>
          </a:xfrm>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20</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2562023699"/>
              </p:ext>
            </p:extLst>
          </p:nvPr>
        </p:nvGraphicFramePr>
        <p:xfrm>
          <a:off x="2819400" y="1349999"/>
          <a:ext cx="8942293" cy="5085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pic>
        <p:nvPicPr>
          <p:cNvPr id="4" name="Graphic 3" descr="Badge 4 outline">
            <a:extLst>
              <a:ext uri="{FF2B5EF4-FFF2-40B4-BE49-F238E27FC236}">
                <a16:creationId xmlns:a16="http://schemas.microsoft.com/office/drawing/2014/main" id="{BEDFA782-4217-4B0A-B81C-48D3F1371D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661" y="2066698"/>
            <a:ext cx="2459582" cy="2459582"/>
          </a:xfrm>
          <a:prstGeom prst="rect">
            <a:avLst/>
          </a:prstGeom>
        </p:spPr>
      </p:pic>
      <p:pic>
        <p:nvPicPr>
          <p:cNvPr id="10" name="Picture 9">
            <a:extLst>
              <a:ext uri="{FF2B5EF4-FFF2-40B4-BE49-F238E27FC236}">
                <a16:creationId xmlns:a16="http://schemas.microsoft.com/office/drawing/2014/main" id="{912E0BC8-E266-4CF8-A6E6-8F362BB2D3FF}"/>
              </a:ext>
            </a:extLst>
          </p:cNvPr>
          <p:cNvPicPr/>
          <p:nvPr/>
        </p:nvPicPr>
        <p:blipFill>
          <a:blip r:embed="rId10"/>
          <a:stretch>
            <a:fillRect/>
          </a:stretch>
        </p:blipFill>
        <p:spPr>
          <a:xfrm>
            <a:off x="3068993" y="2356077"/>
            <a:ext cx="8443106" cy="4079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85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2920649" y="493294"/>
            <a:ext cx="8942293" cy="788877"/>
          </a:xfrm>
        </p:spPr>
        <p:txBody>
          <a:bodyPr/>
          <a:lstStyle/>
          <a:p>
            <a:r>
              <a:rPr lang="en-US" sz="3200" dirty="0"/>
              <a:t>Atrezzo Provider Portal New Case Creation</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72212" y="6181405"/>
            <a:ext cx="784217" cy="294668"/>
          </a:xfrm>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21</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1641023862"/>
              </p:ext>
            </p:extLst>
          </p:nvPr>
        </p:nvGraphicFramePr>
        <p:xfrm>
          <a:off x="2819400" y="1349999"/>
          <a:ext cx="8942293" cy="5085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pic>
        <p:nvPicPr>
          <p:cNvPr id="6" name="Graphic 5" descr="Badge 5 outline">
            <a:extLst>
              <a:ext uri="{FF2B5EF4-FFF2-40B4-BE49-F238E27FC236}">
                <a16:creationId xmlns:a16="http://schemas.microsoft.com/office/drawing/2014/main" id="{8698BBD7-BEDB-4C7F-B576-6EE5C45F842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1366" y="2152381"/>
            <a:ext cx="2553238" cy="2553238"/>
          </a:xfrm>
          <a:prstGeom prst="rect">
            <a:avLst/>
          </a:prstGeom>
        </p:spPr>
      </p:pic>
      <p:pic>
        <p:nvPicPr>
          <p:cNvPr id="11" name="Picture 10">
            <a:extLst>
              <a:ext uri="{FF2B5EF4-FFF2-40B4-BE49-F238E27FC236}">
                <a16:creationId xmlns:a16="http://schemas.microsoft.com/office/drawing/2014/main" id="{B7572627-35E5-49B1-9968-8F5D97A407D4}"/>
              </a:ext>
            </a:extLst>
          </p:cNvPr>
          <p:cNvPicPr/>
          <p:nvPr/>
        </p:nvPicPr>
        <p:blipFill>
          <a:blip r:embed="rId10"/>
          <a:stretch>
            <a:fillRect/>
          </a:stretch>
        </p:blipFill>
        <p:spPr>
          <a:xfrm>
            <a:off x="2883580" y="2229110"/>
            <a:ext cx="8808720" cy="4246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337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3008376" y="186484"/>
            <a:ext cx="8942293" cy="788877"/>
          </a:xfrm>
        </p:spPr>
        <p:txBody>
          <a:bodyPr/>
          <a:lstStyle/>
          <a:p>
            <a:r>
              <a:rPr lang="en-US" sz="3200" dirty="0"/>
              <a:t>Atrezzo Provider Portal New Case Creation</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72212" y="6181405"/>
            <a:ext cx="784217" cy="294668"/>
          </a:xfrm>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22</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1013745687"/>
              </p:ext>
            </p:extLst>
          </p:nvPr>
        </p:nvGraphicFramePr>
        <p:xfrm>
          <a:off x="2819400" y="868680"/>
          <a:ext cx="8942293" cy="556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pic>
        <p:nvPicPr>
          <p:cNvPr id="4" name="Graphic 3" descr="Badge 6 outline">
            <a:extLst>
              <a:ext uri="{FF2B5EF4-FFF2-40B4-BE49-F238E27FC236}">
                <a16:creationId xmlns:a16="http://schemas.microsoft.com/office/drawing/2014/main" id="{6C145A37-CB9C-4DB2-96FE-6D8073C85FA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6419" y="2137670"/>
            <a:ext cx="2312410" cy="2312410"/>
          </a:xfrm>
          <a:prstGeom prst="rect">
            <a:avLst/>
          </a:prstGeom>
        </p:spPr>
      </p:pic>
      <p:pic>
        <p:nvPicPr>
          <p:cNvPr id="10" name="Picture 9">
            <a:extLst>
              <a:ext uri="{FF2B5EF4-FFF2-40B4-BE49-F238E27FC236}">
                <a16:creationId xmlns:a16="http://schemas.microsoft.com/office/drawing/2014/main" id="{6DF5FFFE-CD6A-4EFC-8A62-1D1A9193489D}"/>
              </a:ext>
            </a:extLst>
          </p:cNvPr>
          <p:cNvPicPr/>
          <p:nvPr/>
        </p:nvPicPr>
        <p:blipFill>
          <a:blip r:embed="rId11"/>
          <a:stretch>
            <a:fillRect/>
          </a:stretch>
        </p:blipFill>
        <p:spPr>
          <a:xfrm>
            <a:off x="2646019" y="2256281"/>
            <a:ext cx="9304650" cy="4415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6971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3008376" y="186484"/>
            <a:ext cx="8942293" cy="788877"/>
          </a:xfrm>
        </p:spPr>
        <p:txBody>
          <a:bodyPr/>
          <a:lstStyle/>
          <a:p>
            <a:r>
              <a:rPr lang="en-US" sz="3200" dirty="0"/>
              <a:t>Atrezzo Provider Portal New Case Creation</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72212" y="6181405"/>
            <a:ext cx="784217" cy="294668"/>
          </a:xfrm>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23</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2115549610"/>
              </p:ext>
            </p:extLst>
          </p:nvPr>
        </p:nvGraphicFramePr>
        <p:xfrm>
          <a:off x="2819399" y="790217"/>
          <a:ext cx="8942293" cy="52775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pic>
        <p:nvPicPr>
          <p:cNvPr id="6" name="Graphic 5" descr="Badge 7 outline">
            <a:extLst>
              <a:ext uri="{FF2B5EF4-FFF2-40B4-BE49-F238E27FC236}">
                <a16:creationId xmlns:a16="http://schemas.microsoft.com/office/drawing/2014/main" id="{E040E939-086E-4211-AB22-30B7E621DD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2212" y="2219931"/>
            <a:ext cx="2458212" cy="2458212"/>
          </a:xfrm>
          <a:prstGeom prst="rect">
            <a:avLst/>
          </a:prstGeom>
        </p:spPr>
      </p:pic>
      <p:pic>
        <p:nvPicPr>
          <p:cNvPr id="11" name="Picture 10">
            <a:extLst>
              <a:ext uri="{FF2B5EF4-FFF2-40B4-BE49-F238E27FC236}">
                <a16:creationId xmlns:a16="http://schemas.microsoft.com/office/drawing/2014/main" id="{C6405EE2-0D43-4595-AFA3-B47D1F0A6BC0}"/>
              </a:ext>
            </a:extLst>
          </p:cNvPr>
          <p:cNvPicPr/>
          <p:nvPr/>
        </p:nvPicPr>
        <p:blipFill>
          <a:blip r:embed="rId11"/>
          <a:stretch>
            <a:fillRect/>
          </a:stretch>
        </p:blipFill>
        <p:spPr>
          <a:xfrm>
            <a:off x="3335766" y="2444430"/>
            <a:ext cx="7713234" cy="4031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6191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3008376" y="186484"/>
            <a:ext cx="8942293" cy="788877"/>
          </a:xfrm>
        </p:spPr>
        <p:txBody>
          <a:bodyPr/>
          <a:lstStyle/>
          <a:p>
            <a:r>
              <a:rPr lang="en-US" sz="3200"/>
              <a:t>Atrezzo Provider Portal New Case Creation</a:t>
            </a:r>
            <a:endParaRPr lang="en-US" sz="3200" dirty="0"/>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72212" y="6181405"/>
            <a:ext cx="784217" cy="294668"/>
          </a:xfrm>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24</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526242598"/>
              </p:ext>
            </p:extLst>
          </p:nvPr>
        </p:nvGraphicFramePr>
        <p:xfrm>
          <a:off x="2819399" y="790217"/>
          <a:ext cx="8942293" cy="5277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pic>
        <p:nvPicPr>
          <p:cNvPr id="4" name="Graphic 3" descr="Badge 8 outline">
            <a:extLst>
              <a:ext uri="{FF2B5EF4-FFF2-40B4-BE49-F238E27FC236}">
                <a16:creationId xmlns:a16="http://schemas.microsoft.com/office/drawing/2014/main" id="{9614B3A7-C572-4B95-9802-B95540831D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7669" y="2217622"/>
            <a:ext cx="2422753" cy="2422753"/>
          </a:xfrm>
          <a:prstGeom prst="rect">
            <a:avLst/>
          </a:prstGeom>
        </p:spPr>
      </p:pic>
      <p:pic>
        <p:nvPicPr>
          <p:cNvPr id="10" name="Picture 9">
            <a:extLst>
              <a:ext uri="{FF2B5EF4-FFF2-40B4-BE49-F238E27FC236}">
                <a16:creationId xmlns:a16="http://schemas.microsoft.com/office/drawing/2014/main" id="{8C3E28FB-9AA4-4B69-BE09-30B200A1BEEB}"/>
              </a:ext>
            </a:extLst>
          </p:cNvPr>
          <p:cNvPicPr/>
          <p:nvPr/>
        </p:nvPicPr>
        <p:blipFill>
          <a:blip r:embed="rId10"/>
          <a:stretch>
            <a:fillRect/>
          </a:stretch>
        </p:blipFill>
        <p:spPr>
          <a:xfrm>
            <a:off x="3166537" y="2346530"/>
            <a:ext cx="8248015" cy="4324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5047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3008376" y="186484"/>
            <a:ext cx="8942293" cy="788877"/>
          </a:xfrm>
        </p:spPr>
        <p:txBody>
          <a:bodyPr/>
          <a:lstStyle/>
          <a:p>
            <a:r>
              <a:rPr lang="en-US" sz="3200"/>
              <a:t>Atrezzo Provider Portal New Case Creation</a:t>
            </a:r>
            <a:endParaRPr lang="en-US" sz="3200" dirty="0"/>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72212" y="6181405"/>
            <a:ext cx="784217" cy="294668"/>
          </a:xfrm>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25</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2334833223"/>
              </p:ext>
            </p:extLst>
          </p:nvPr>
        </p:nvGraphicFramePr>
        <p:xfrm>
          <a:off x="2819399" y="790217"/>
          <a:ext cx="8942293" cy="5277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pic>
        <p:nvPicPr>
          <p:cNvPr id="6" name="Graphic 5" descr="Badge 9 outline">
            <a:extLst>
              <a:ext uri="{FF2B5EF4-FFF2-40B4-BE49-F238E27FC236}">
                <a16:creationId xmlns:a16="http://schemas.microsoft.com/office/drawing/2014/main" id="{8989D68A-5179-466B-B4DF-CF13D95CDA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2145" y="2328943"/>
            <a:ext cx="2200114" cy="2200114"/>
          </a:xfrm>
          <a:prstGeom prst="rect">
            <a:avLst/>
          </a:prstGeom>
        </p:spPr>
      </p:pic>
      <p:pic>
        <p:nvPicPr>
          <p:cNvPr id="11" name="Picture 10">
            <a:extLst>
              <a:ext uri="{FF2B5EF4-FFF2-40B4-BE49-F238E27FC236}">
                <a16:creationId xmlns:a16="http://schemas.microsoft.com/office/drawing/2014/main" id="{7CCEA394-EA4D-4673-A15E-228077C3D250}"/>
              </a:ext>
            </a:extLst>
          </p:cNvPr>
          <p:cNvPicPr/>
          <p:nvPr/>
        </p:nvPicPr>
        <p:blipFill>
          <a:blip r:embed="rId10"/>
          <a:stretch>
            <a:fillRect/>
          </a:stretch>
        </p:blipFill>
        <p:spPr>
          <a:xfrm>
            <a:off x="3217337" y="1992561"/>
            <a:ext cx="8146415" cy="4338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481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3008376" y="186484"/>
            <a:ext cx="8942293" cy="788877"/>
          </a:xfrm>
        </p:spPr>
        <p:txBody>
          <a:bodyPr/>
          <a:lstStyle/>
          <a:p>
            <a:r>
              <a:rPr lang="en-US" sz="3200"/>
              <a:t>Atrezzo Provider Portal New Case Creation</a:t>
            </a:r>
            <a:endParaRPr lang="en-US" sz="3200" dirty="0"/>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72212" y="6181405"/>
            <a:ext cx="784217" cy="294668"/>
          </a:xfrm>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26</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584334687"/>
              </p:ext>
            </p:extLst>
          </p:nvPr>
        </p:nvGraphicFramePr>
        <p:xfrm>
          <a:off x="2819399" y="790217"/>
          <a:ext cx="8942293" cy="52775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pic>
        <p:nvPicPr>
          <p:cNvPr id="4" name="Graphic 3" descr="Badge 10 outline">
            <a:extLst>
              <a:ext uri="{FF2B5EF4-FFF2-40B4-BE49-F238E27FC236}">
                <a16:creationId xmlns:a16="http://schemas.microsoft.com/office/drawing/2014/main" id="{0C4A5FEE-B184-4ADC-80A5-15BD150F36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2212" y="1992561"/>
            <a:ext cx="2407920" cy="2407920"/>
          </a:xfrm>
          <a:prstGeom prst="rect">
            <a:avLst/>
          </a:prstGeom>
        </p:spPr>
      </p:pic>
      <p:sp>
        <p:nvSpPr>
          <p:cNvPr id="7" name="Oval 6">
            <a:extLst>
              <a:ext uri="{FF2B5EF4-FFF2-40B4-BE49-F238E27FC236}">
                <a16:creationId xmlns:a16="http://schemas.microsoft.com/office/drawing/2014/main" id="{BB4F35E6-B587-4E64-9B3F-28AA9ECBADDB}"/>
              </a:ext>
            </a:extLst>
          </p:cNvPr>
          <p:cNvSpPr/>
          <p:nvPr/>
        </p:nvSpPr>
        <p:spPr>
          <a:xfrm>
            <a:off x="3601213" y="1748590"/>
            <a:ext cx="137160" cy="125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A17CE3-577A-440F-8A57-A21D615D67BD}"/>
              </a:ext>
            </a:extLst>
          </p:cNvPr>
          <p:cNvSpPr/>
          <p:nvPr/>
        </p:nvSpPr>
        <p:spPr>
          <a:xfrm>
            <a:off x="3601213" y="2103926"/>
            <a:ext cx="137160" cy="125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35BDD4-6E5B-45B5-B639-F80FCC3B2F8F}"/>
              </a:ext>
            </a:extLst>
          </p:cNvPr>
          <p:cNvSpPr/>
          <p:nvPr/>
        </p:nvSpPr>
        <p:spPr>
          <a:xfrm>
            <a:off x="3601213" y="2415288"/>
            <a:ext cx="137160" cy="125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application&#10;&#10;Description automatically generated">
            <a:extLst>
              <a:ext uri="{FF2B5EF4-FFF2-40B4-BE49-F238E27FC236}">
                <a16:creationId xmlns:a16="http://schemas.microsoft.com/office/drawing/2014/main" id="{25D77B46-2768-42F5-A0B4-5BE63C382036}"/>
              </a:ext>
            </a:extLst>
          </p:cNvPr>
          <p:cNvPicPr>
            <a:picLocks noChangeAspect="1"/>
          </p:cNvPicPr>
          <p:nvPr/>
        </p:nvPicPr>
        <p:blipFill>
          <a:blip r:embed="rId11"/>
          <a:stretch>
            <a:fillRect/>
          </a:stretch>
        </p:blipFill>
        <p:spPr>
          <a:xfrm>
            <a:off x="3439145" y="2726650"/>
            <a:ext cx="7436628" cy="3969847"/>
          </a:xfrm>
          <a:prstGeom prst="rect">
            <a:avLst/>
          </a:prstGeom>
        </p:spPr>
      </p:pic>
    </p:spTree>
    <p:extLst>
      <p:ext uri="{BB962C8B-B14F-4D97-AF65-F5344CB8AC3E}">
        <p14:creationId xmlns:p14="http://schemas.microsoft.com/office/powerpoint/2010/main" val="1994200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3008376" y="186484"/>
            <a:ext cx="8942293" cy="788877"/>
          </a:xfrm>
        </p:spPr>
        <p:txBody>
          <a:bodyPr/>
          <a:lstStyle/>
          <a:p>
            <a:r>
              <a:rPr lang="en-US" sz="3200"/>
              <a:t>Atrezzo Provider Portal New Case Creation</a:t>
            </a:r>
            <a:endParaRPr lang="en-US" sz="3200" dirty="0"/>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72212" y="6181405"/>
            <a:ext cx="784217" cy="294668"/>
          </a:xfrm>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27</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3780323182"/>
              </p:ext>
            </p:extLst>
          </p:nvPr>
        </p:nvGraphicFramePr>
        <p:xfrm>
          <a:off x="2819399" y="790217"/>
          <a:ext cx="8942293" cy="5277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sp>
        <p:nvSpPr>
          <p:cNvPr id="7" name="Oval 6">
            <a:extLst>
              <a:ext uri="{FF2B5EF4-FFF2-40B4-BE49-F238E27FC236}">
                <a16:creationId xmlns:a16="http://schemas.microsoft.com/office/drawing/2014/main" id="{BB4F35E6-B587-4E64-9B3F-28AA9ECBADDB}"/>
              </a:ext>
            </a:extLst>
          </p:cNvPr>
          <p:cNvSpPr/>
          <p:nvPr/>
        </p:nvSpPr>
        <p:spPr>
          <a:xfrm>
            <a:off x="3601213" y="1748590"/>
            <a:ext cx="137160" cy="125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A17CE3-577A-440F-8A57-A21D615D67BD}"/>
              </a:ext>
            </a:extLst>
          </p:cNvPr>
          <p:cNvSpPr/>
          <p:nvPr/>
        </p:nvSpPr>
        <p:spPr>
          <a:xfrm>
            <a:off x="3601213" y="2103926"/>
            <a:ext cx="137160" cy="125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35BDD4-6E5B-45B5-B639-F80FCC3B2F8F}"/>
              </a:ext>
            </a:extLst>
          </p:cNvPr>
          <p:cNvSpPr/>
          <p:nvPr/>
        </p:nvSpPr>
        <p:spPr>
          <a:xfrm>
            <a:off x="3601213" y="2415288"/>
            <a:ext cx="137160" cy="125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6A95722D-67F9-4254-884C-BEC5187E6E67}"/>
              </a:ext>
            </a:extLst>
          </p:cNvPr>
          <p:cNvSpPr/>
          <p:nvPr/>
        </p:nvSpPr>
        <p:spPr>
          <a:xfrm>
            <a:off x="350271" y="2338920"/>
            <a:ext cx="1904093" cy="1904093"/>
          </a:xfrm>
          <a:prstGeom prst="ellipse">
            <a:avLst/>
          </a:prstGeom>
          <a:noFill/>
          <a:ln w="825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8359DD8D-B254-47C2-90D2-72B10DE14F43}"/>
              </a:ext>
            </a:extLst>
          </p:cNvPr>
          <p:cNvSpPr txBox="1"/>
          <p:nvPr/>
        </p:nvSpPr>
        <p:spPr>
          <a:xfrm>
            <a:off x="564320" y="2552303"/>
            <a:ext cx="2208231" cy="1477328"/>
          </a:xfrm>
          <a:prstGeom prst="rect">
            <a:avLst/>
          </a:prstGeom>
          <a:noFill/>
        </p:spPr>
        <p:txBody>
          <a:bodyPr wrap="square" rtlCol="0">
            <a:spAutoFit/>
          </a:bodyPr>
          <a:lstStyle/>
          <a:p>
            <a:r>
              <a:rPr lang="en-US" sz="9000" dirty="0">
                <a:solidFill>
                  <a:schemeClr val="bg1"/>
                </a:solidFill>
              </a:rPr>
              <a:t>11</a:t>
            </a:r>
          </a:p>
        </p:txBody>
      </p:sp>
      <p:pic>
        <p:nvPicPr>
          <p:cNvPr id="17" name="Picture 16">
            <a:extLst>
              <a:ext uri="{FF2B5EF4-FFF2-40B4-BE49-F238E27FC236}">
                <a16:creationId xmlns:a16="http://schemas.microsoft.com/office/drawing/2014/main" id="{53ABDA78-3606-4E34-80FB-BB72F5C7C8EE}"/>
              </a:ext>
            </a:extLst>
          </p:cNvPr>
          <p:cNvPicPr/>
          <p:nvPr/>
        </p:nvPicPr>
        <p:blipFill>
          <a:blip r:embed="rId8"/>
          <a:stretch>
            <a:fillRect/>
          </a:stretch>
        </p:blipFill>
        <p:spPr>
          <a:xfrm>
            <a:off x="3337586" y="1883725"/>
            <a:ext cx="8179435" cy="4297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1973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3008376" y="186484"/>
            <a:ext cx="8942293" cy="788877"/>
          </a:xfrm>
        </p:spPr>
        <p:txBody>
          <a:bodyPr/>
          <a:lstStyle/>
          <a:p>
            <a:r>
              <a:rPr lang="en-US" sz="3200"/>
              <a:t>Atrezzo Provider Portal New Case Creation</a:t>
            </a:r>
            <a:endParaRPr lang="en-US" sz="3200" dirty="0"/>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72212" y="6181405"/>
            <a:ext cx="784217" cy="294668"/>
          </a:xfrm>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28</a:t>
            </a:fld>
            <a:endParaRPr lang="en-US" dirty="0"/>
          </a:p>
        </p:txBody>
      </p:sp>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sp>
        <p:nvSpPr>
          <p:cNvPr id="2" name="Oval 1">
            <a:extLst>
              <a:ext uri="{FF2B5EF4-FFF2-40B4-BE49-F238E27FC236}">
                <a16:creationId xmlns:a16="http://schemas.microsoft.com/office/drawing/2014/main" id="{6A95722D-67F9-4254-884C-BEC5187E6E67}"/>
              </a:ext>
            </a:extLst>
          </p:cNvPr>
          <p:cNvSpPr/>
          <p:nvPr/>
        </p:nvSpPr>
        <p:spPr>
          <a:xfrm>
            <a:off x="350271" y="2338920"/>
            <a:ext cx="1904093" cy="1904093"/>
          </a:xfrm>
          <a:prstGeom prst="ellipse">
            <a:avLst/>
          </a:prstGeom>
          <a:noFill/>
          <a:ln w="825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8359DD8D-B254-47C2-90D2-72B10DE14F43}"/>
              </a:ext>
            </a:extLst>
          </p:cNvPr>
          <p:cNvSpPr txBox="1"/>
          <p:nvPr/>
        </p:nvSpPr>
        <p:spPr>
          <a:xfrm>
            <a:off x="564320" y="2552303"/>
            <a:ext cx="2208231" cy="1477328"/>
          </a:xfrm>
          <a:prstGeom prst="rect">
            <a:avLst/>
          </a:prstGeom>
          <a:noFill/>
        </p:spPr>
        <p:txBody>
          <a:bodyPr wrap="square" rtlCol="0">
            <a:spAutoFit/>
          </a:bodyPr>
          <a:lstStyle/>
          <a:p>
            <a:r>
              <a:rPr lang="en-US" sz="9000" dirty="0">
                <a:solidFill>
                  <a:schemeClr val="bg1"/>
                </a:solidFill>
              </a:rPr>
              <a:t>12</a:t>
            </a:r>
          </a:p>
        </p:txBody>
      </p:sp>
      <p:pic>
        <p:nvPicPr>
          <p:cNvPr id="8" name="Picture 7" descr="Graphical user interface, text, application&#10;&#10;Description automatically generated">
            <a:extLst>
              <a:ext uri="{FF2B5EF4-FFF2-40B4-BE49-F238E27FC236}">
                <a16:creationId xmlns:a16="http://schemas.microsoft.com/office/drawing/2014/main" id="{4FD4DECA-A968-4A4B-B76F-7962093EC637}"/>
              </a:ext>
            </a:extLst>
          </p:cNvPr>
          <p:cNvPicPr>
            <a:picLocks noChangeAspect="1"/>
          </p:cNvPicPr>
          <p:nvPr/>
        </p:nvPicPr>
        <p:blipFill>
          <a:blip r:embed="rId4"/>
          <a:stretch>
            <a:fillRect/>
          </a:stretch>
        </p:blipFill>
        <p:spPr>
          <a:xfrm>
            <a:off x="3829337" y="3290966"/>
            <a:ext cx="6677661" cy="3332471"/>
          </a:xfrm>
          <a:prstGeom prst="rect">
            <a:avLst/>
          </a:prstGeom>
        </p:spPr>
      </p:pic>
      <p:graphicFrame>
        <p:nvGraphicFramePr>
          <p:cNvPr id="9" name="Diagram 8">
            <a:extLst>
              <a:ext uri="{FF2B5EF4-FFF2-40B4-BE49-F238E27FC236}">
                <a16:creationId xmlns:a16="http://schemas.microsoft.com/office/drawing/2014/main" id="{A928DBE0-D519-42B4-9F2B-3BF908D520CE}"/>
              </a:ext>
            </a:extLst>
          </p:cNvPr>
          <p:cNvGraphicFramePr/>
          <p:nvPr>
            <p:extLst>
              <p:ext uri="{D42A27DB-BD31-4B8C-83A1-F6EECF244321}">
                <p14:modId xmlns:p14="http://schemas.microsoft.com/office/powerpoint/2010/main" val="165231958"/>
              </p:ext>
            </p:extLst>
          </p:nvPr>
        </p:nvGraphicFramePr>
        <p:xfrm>
          <a:off x="2899030" y="672684"/>
          <a:ext cx="9051639" cy="35703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74485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3008376" y="186484"/>
            <a:ext cx="8942293" cy="788877"/>
          </a:xfrm>
        </p:spPr>
        <p:txBody>
          <a:bodyPr/>
          <a:lstStyle/>
          <a:p>
            <a:r>
              <a:rPr lang="en-US" sz="3200"/>
              <a:t>Atrezzo Provider Portal New Case Creation</a:t>
            </a:r>
            <a:endParaRPr lang="en-US" sz="3200" dirty="0"/>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72212" y="6181405"/>
            <a:ext cx="784217" cy="294668"/>
          </a:xfrm>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29</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438427845"/>
              </p:ext>
            </p:extLst>
          </p:nvPr>
        </p:nvGraphicFramePr>
        <p:xfrm>
          <a:off x="2772551" y="809327"/>
          <a:ext cx="8942293" cy="2682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sp>
        <p:nvSpPr>
          <p:cNvPr id="7" name="Oval 6">
            <a:extLst>
              <a:ext uri="{FF2B5EF4-FFF2-40B4-BE49-F238E27FC236}">
                <a16:creationId xmlns:a16="http://schemas.microsoft.com/office/drawing/2014/main" id="{BB4F35E6-B587-4E64-9B3F-28AA9ECBADDB}"/>
              </a:ext>
            </a:extLst>
          </p:cNvPr>
          <p:cNvSpPr/>
          <p:nvPr/>
        </p:nvSpPr>
        <p:spPr>
          <a:xfrm>
            <a:off x="3098340" y="1183887"/>
            <a:ext cx="137160" cy="125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A17CE3-577A-440F-8A57-A21D615D67BD}"/>
              </a:ext>
            </a:extLst>
          </p:cNvPr>
          <p:cNvSpPr/>
          <p:nvPr/>
        </p:nvSpPr>
        <p:spPr>
          <a:xfrm>
            <a:off x="3095340" y="2409451"/>
            <a:ext cx="137160" cy="125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35BDD4-6E5B-45B5-B639-F80FCC3B2F8F}"/>
              </a:ext>
            </a:extLst>
          </p:cNvPr>
          <p:cNvSpPr/>
          <p:nvPr/>
        </p:nvSpPr>
        <p:spPr>
          <a:xfrm>
            <a:off x="3095340" y="1757693"/>
            <a:ext cx="137160" cy="125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6A95722D-67F9-4254-884C-BEC5187E6E67}"/>
              </a:ext>
            </a:extLst>
          </p:cNvPr>
          <p:cNvSpPr/>
          <p:nvPr/>
        </p:nvSpPr>
        <p:spPr>
          <a:xfrm>
            <a:off x="350271" y="2338920"/>
            <a:ext cx="1904093" cy="1904093"/>
          </a:xfrm>
          <a:prstGeom prst="ellipse">
            <a:avLst/>
          </a:prstGeom>
          <a:noFill/>
          <a:ln w="825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8359DD8D-B254-47C2-90D2-72B10DE14F43}"/>
              </a:ext>
            </a:extLst>
          </p:cNvPr>
          <p:cNvSpPr txBox="1"/>
          <p:nvPr/>
        </p:nvSpPr>
        <p:spPr>
          <a:xfrm>
            <a:off x="564320" y="2552303"/>
            <a:ext cx="2208231" cy="1477328"/>
          </a:xfrm>
          <a:prstGeom prst="rect">
            <a:avLst/>
          </a:prstGeom>
          <a:noFill/>
        </p:spPr>
        <p:txBody>
          <a:bodyPr wrap="square" rtlCol="0">
            <a:spAutoFit/>
          </a:bodyPr>
          <a:lstStyle/>
          <a:p>
            <a:r>
              <a:rPr lang="en-US" sz="9000" dirty="0">
                <a:solidFill>
                  <a:schemeClr val="bg1"/>
                </a:solidFill>
              </a:rPr>
              <a:t>13</a:t>
            </a:r>
          </a:p>
        </p:txBody>
      </p:sp>
      <p:sp>
        <p:nvSpPr>
          <p:cNvPr id="16" name="Oval 15">
            <a:extLst>
              <a:ext uri="{FF2B5EF4-FFF2-40B4-BE49-F238E27FC236}">
                <a16:creationId xmlns:a16="http://schemas.microsoft.com/office/drawing/2014/main" id="{4CBACF68-4CD8-43E2-9CF3-F61F0B3C4188}"/>
              </a:ext>
            </a:extLst>
          </p:cNvPr>
          <p:cNvSpPr/>
          <p:nvPr/>
        </p:nvSpPr>
        <p:spPr>
          <a:xfrm flipV="1">
            <a:off x="3474719" y="1493326"/>
            <a:ext cx="100215" cy="920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055A4F1-E09E-4DD6-B667-8F617622E86A}"/>
              </a:ext>
            </a:extLst>
          </p:cNvPr>
          <p:cNvSpPr/>
          <p:nvPr/>
        </p:nvSpPr>
        <p:spPr>
          <a:xfrm>
            <a:off x="3095340" y="2741448"/>
            <a:ext cx="137160" cy="125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3FED27C-F3B3-480B-B64D-F5E3CFE473BF}"/>
              </a:ext>
            </a:extLst>
          </p:cNvPr>
          <p:cNvPicPr/>
          <p:nvPr/>
        </p:nvPicPr>
        <p:blipFill rotWithShape="1">
          <a:blip r:embed="rId9"/>
          <a:srcRect l="7948" r="22790" b="13787"/>
          <a:stretch/>
        </p:blipFill>
        <p:spPr>
          <a:xfrm>
            <a:off x="5381503" y="3290966"/>
            <a:ext cx="6333341" cy="3318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858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58506" y="800392"/>
            <a:ext cx="10264697" cy="1212102"/>
          </a:xfrm>
        </p:spPr>
        <p:txBody>
          <a:bodyPr vert="horz" lIns="91440" tIns="45720" rIns="91440" bIns="45720" rtlCol="0" anchor="ctr">
            <a:normAutofit fontScale="90000"/>
          </a:bodyPr>
          <a:lstStyle/>
          <a:p>
            <a:r>
              <a:rPr lang="en-US" sz="4000" kern="1200" dirty="0">
                <a:solidFill>
                  <a:srgbClr val="FFFFFF"/>
                </a:solidFill>
                <a:latin typeface="+mj-lt"/>
                <a:ea typeface="+mj-ea"/>
                <a:cs typeface="+mj-cs"/>
              </a:rPr>
              <a:t>EIDBI BENEFIT PROCESS</a:t>
            </a:r>
            <a:br>
              <a:rPr lang="en-US" sz="4000" kern="1200" dirty="0">
                <a:solidFill>
                  <a:srgbClr val="FFFFFF"/>
                </a:solidFill>
                <a:latin typeface="+mj-lt"/>
                <a:ea typeface="+mj-ea"/>
                <a:cs typeface="+mj-cs"/>
              </a:rPr>
            </a:br>
            <a:r>
              <a:rPr kumimoji="0" lang="en-US" altLang="en-US" sz="2200" b="1" i="0" u="none" strike="noStrike" cap="none" normalizeH="0" baseline="0" dirty="0">
                <a:ln>
                  <a:noFill/>
                </a:ln>
                <a:solidFill>
                  <a:srgbClr val="37465E"/>
                </a:solidFill>
                <a:effectLst/>
                <a:latin typeface="+mn-lt"/>
                <a:ea typeface="+mn-ea"/>
                <a:cs typeface="+mn-cs"/>
              </a:rPr>
              <a:t>Information in this section pertains to fee-for-service MHCP members only</a:t>
            </a:r>
            <a:r>
              <a:rPr kumimoji="0" lang="en-US" altLang="en-US" sz="2200" b="0" i="0" u="none" strike="noStrike" cap="none" normalizeH="0" baseline="0" dirty="0">
                <a:ln>
                  <a:noFill/>
                </a:ln>
                <a:solidFill>
                  <a:srgbClr val="37465E"/>
                </a:solidFill>
                <a:effectLst/>
                <a:latin typeface="+mn-lt"/>
                <a:ea typeface="+mn-ea"/>
                <a:cs typeface="+mn-cs"/>
              </a:rPr>
              <a:t>.**</a:t>
            </a:r>
            <a:endParaRPr lang="en-US" sz="4000" kern="1200" dirty="0">
              <a:solidFill>
                <a:srgbClr val="FFFFFF"/>
              </a:solidFill>
              <a:latin typeface="+mj-lt"/>
              <a:ea typeface="+mj-ea"/>
              <a:cs typeface="+mj-cs"/>
            </a:endParaRPr>
          </a:p>
        </p:txBody>
      </p:sp>
      <p:sp>
        <p:nvSpPr>
          <p:cNvPr id="4" name="Rectangle 1">
            <a:extLst>
              <a:ext uri="{FF2B5EF4-FFF2-40B4-BE49-F238E27FC236}">
                <a16:creationId xmlns:a16="http://schemas.microsoft.com/office/drawing/2014/main" id="{902354DA-3E7F-482D-90A5-FF9E1CFF8491}"/>
              </a:ext>
            </a:extLst>
          </p:cNvPr>
          <p:cNvSpPr>
            <a:spLocks noGrp="1" noChangeArrowheads="1"/>
          </p:cNvSpPr>
          <p:nvPr>
            <p:ph type="body" sz="half" idx="22"/>
          </p:nvPr>
        </p:nvSpPr>
        <p:spPr bwMode="auto">
          <a:xfrm>
            <a:off x="1399634" y="1690459"/>
            <a:ext cx="10662968" cy="42354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eaLnBrk="1" fontAlgn="base" hangingPunct="1">
              <a:lnSpc>
                <a:spcPct val="150000"/>
              </a:lnSpc>
              <a:spcBef>
                <a:spcPct val="0"/>
              </a:spcBef>
              <a:spcAft>
                <a:spcPct val="0"/>
              </a:spcAft>
              <a:buClrTx/>
              <a:buSzTx/>
              <a:buFont typeface="Arial" panose="020B0604020202020204" pitchFamily="34" charset="0"/>
              <a:buChar char="•"/>
              <a:tabLst/>
            </a:pPr>
            <a:endParaRPr kumimoji="0" lang="en-US" altLang="en-US" sz="1600" b="0" i="0" u="none" strike="noStrike" cap="none" normalizeH="0" baseline="0" dirty="0">
              <a:ln>
                <a:noFill/>
              </a:ln>
              <a:solidFill>
                <a:srgbClr val="37465E"/>
              </a:solidFill>
              <a:effectLst/>
              <a:latin typeface="+mn-lt"/>
              <a:ea typeface="+mn-ea"/>
              <a:cs typeface="+mn-cs"/>
            </a:endParaRPr>
          </a:p>
          <a:p>
            <a:pPr marR="0" lvl="0" eaLnBrk="1" fontAlgn="base" hangingPunct="1">
              <a:lnSpc>
                <a:spcPct val="150000"/>
              </a:lnSpc>
              <a:spcBef>
                <a:spcPct val="0"/>
              </a:spcBef>
              <a:spcAft>
                <a:spcPts val="600"/>
              </a:spcAft>
              <a:buClrTx/>
              <a:buSzTx/>
              <a:tabLst/>
            </a:pPr>
            <a:r>
              <a:rPr kumimoji="0" lang="en-US" altLang="en-US" sz="1600" b="1" i="0" u="sng" strike="noStrike" cap="none" normalizeH="0" baseline="0" dirty="0">
                <a:ln>
                  <a:noFill/>
                </a:ln>
                <a:solidFill>
                  <a:srgbClr val="37465E"/>
                </a:solidFill>
                <a:effectLst/>
                <a:latin typeface="+mn-lt"/>
                <a:ea typeface="+mn-ea"/>
                <a:cs typeface="+mn-cs"/>
              </a:rPr>
              <a:t>Note the following timelines in the EIDBI service authorization process:</a:t>
            </a:r>
          </a:p>
          <a:p>
            <a:pPr marL="0" marR="0" lvl="0" indent="-228600" eaLnBrk="1" fontAlgn="base" hangingPunct="1">
              <a:lnSpc>
                <a:spcPct val="150000"/>
              </a:lnSpc>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rgbClr val="37465E"/>
                </a:solidFill>
                <a:effectLst/>
                <a:latin typeface="+mn-lt"/>
                <a:ea typeface="+mn-ea"/>
                <a:cs typeface="+mn-cs"/>
              </a:rPr>
              <a:t>Each EIDBI service authorization request cannot exceed a 180-day time span.</a:t>
            </a:r>
          </a:p>
          <a:p>
            <a:pPr marL="0" marR="0" lvl="0" indent="-228600" eaLnBrk="1" fontAlgn="base" hangingPunct="1">
              <a:lnSpc>
                <a:spcPct val="150000"/>
              </a:lnSpc>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rgbClr val="37465E"/>
                </a:solidFill>
                <a:effectLst/>
                <a:latin typeface="+mn-lt"/>
                <a:ea typeface="+mn-ea"/>
                <a:cs typeface="+mn-cs"/>
              </a:rPr>
              <a:t>Complete and submit a person’s CMDE at least 30 days, but no more than 60 calendar days, before the end date of the current service authorization period. (The CMDE is not required every year, but is required at least once every three years or as clinically necessary). </a:t>
            </a:r>
          </a:p>
          <a:p>
            <a:pPr marL="0" marR="0" lvl="0" indent="-228600" eaLnBrk="1" fontAlgn="base" hangingPunct="1">
              <a:lnSpc>
                <a:spcPct val="150000"/>
              </a:lnSpc>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rgbClr val="37465E"/>
                </a:solidFill>
                <a:effectLst/>
                <a:latin typeface="+mn-lt"/>
                <a:ea typeface="+mn-ea"/>
                <a:cs typeface="+mn-cs"/>
              </a:rPr>
              <a:t>The ITP and CMDE may be signed on the same day, but the ITP must not be signed prior to the CMDE being completed.</a:t>
            </a:r>
          </a:p>
          <a:p>
            <a:pPr marL="0" marR="0" lvl="0" indent="-228600" eaLnBrk="1" fontAlgn="base" hangingPunct="1">
              <a:lnSpc>
                <a:spcPct val="150000"/>
              </a:lnSpc>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rgbClr val="37465E"/>
                </a:solidFill>
                <a:effectLst/>
                <a:latin typeface="+mn-lt"/>
                <a:ea typeface="+mn-ea"/>
                <a:cs typeface="+mn-cs"/>
              </a:rPr>
              <a:t> KEPRO may retroactively approve up to 180 days for services that require authorization. The qualified providers and legal representative must sign the ITP and CMDE prior to delivering any of these services.</a:t>
            </a:r>
          </a:p>
        </p:txBody>
      </p:sp>
    </p:spTree>
    <p:extLst>
      <p:ext uri="{BB962C8B-B14F-4D97-AF65-F5344CB8AC3E}">
        <p14:creationId xmlns:p14="http://schemas.microsoft.com/office/powerpoint/2010/main" val="2388985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3008376" y="186484"/>
            <a:ext cx="8942293" cy="788877"/>
          </a:xfrm>
        </p:spPr>
        <p:txBody>
          <a:bodyPr/>
          <a:lstStyle/>
          <a:p>
            <a:r>
              <a:rPr lang="en-US" sz="3200"/>
              <a:t>Atrezzo Provider Portal New Case Creation</a:t>
            </a:r>
            <a:endParaRPr lang="en-US" sz="3200" dirty="0"/>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72212" y="6181405"/>
            <a:ext cx="784217" cy="294668"/>
          </a:xfrm>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30</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3929617599"/>
              </p:ext>
            </p:extLst>
          </p:nvPr>
        </p:nvGraphicFramePr>
        <p:xfrm>
          <a:off x="2772551" y="809327"/>
          <a:ext cx="8942293" cy="2682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sp>
        <p:nvSpPr>
          <p:cNvPr id="2" name="Oval 1">
            <a:extLst>
              <a:ext uri="{FF2B5EF4-FFF2-40B4-BE49-F238E27FC236}">
                <a16:creationId xmlns:a16="http://schemas.microsoft.com/office/drawing/2014/main" id="{6A95722D-67F9-4254-884C-BEC5187E6E67}"/>
              </a:ext>
            </a:extLst>
          </p:cNvPr>
          <p:cNvSpPr/>
          <p:nvPr/>
        </p:nvSpPr>
        <p:spPr>
          <a:xfrm>
            <a:off x="350271" y="2338920"/>
            <a:ext cx="1904093" cy="1904093"/>
          </a:xfrm>
          <a:prstGeom prst="ellipse">
            <a:avLst/>
          </a:prstGeom>
          <a:noFill/>
          <a:ln w="825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8359DD8D-B254-47C2-90D2-72B10DE14F43}"/>
              </a:ext>
            </a:extLst>
          </p:cNvPr>
          <p:cNvSpPr txBox="1"/>
          <p:nvPr/>
        </p:nvSpPr>
        <p:spPr>
          <a:xfrm>
            <a:off x="564320" y="2552303"/>
            <a:ext cx="2208231" cy="1477328"/>
          </a:xfrm>
          <a:prstGeom prst="rect">
            <a:avLst/>
          </a:prstGeom>
          <a:noFill/>
        </p:spPr>
        <p:txBody>
          <a:bodyPr wrap="square" rtlCol="0">
            <a:spAutoFit/>
          </a:bodyPr>
          <a:lstStyle/>
          <a:p>
            <a:r>
              <a:rPr lang="en-US" sz="9000" dirty="0">
                <a:solidFill>
                  <a:schemeClr val="bg1"/>
                </a:solidFill>
              </a:rPr>
              <a:t>14</a:t>
            </a:r>
          </a:p>
        </p:txBody>
      </p:sp>
      <p:pic>
        <p:nvPicPr>
          <p:cNvPr id="17" name="Picture 16">
            <a:extLst>
              <a:ext uri="{FF2B5EF4-FFF2-40B4-BE49-F238E27FC236}">
                <a16:creationId xmlns:a16="http://schemas.microsoft.com/office/drawing/2014/main" id="{A006F181-7A74-4B2D-B2A0-CA50EC329876}"/>
              </a:ext>
            </a:extLst>
          </p:cNvPr>
          <p:cNvPicPr/>
          <p:nvPr/>
        </p:nvPicPr>
        <p:blipFill>
          <a:blip r:embed="rId9"/>
          <a:stretch>
            <a:fillRect/>
          </a:stretch>
        </p:blipFill>
        <p:spPr>
          <a:xfrm>
            <a:off x="2695222" y="2707236"/>
            <a:ext cx="9019622" cy="36104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1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3008376" y="186484"/>
            <a:ext cx="8942293" cy="788877"/>
          </a:xfrm>
        </p:spPr>
        <p:txBody>
          <a:bodyPr/>
          <a:lstStyle/>
          <a:p>
            <a:r>
              <a:rPr lang="en-US" sz="3200"/>
              <a:t>Atrezzo Provider Portal New Case Creation</a:t>
            </a:r>
            <a:endParaRPr lang="en-US" sz="3200" dirty="0"/>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996969" y="6459491"/>
            <a:ext cx="784217" cy="294668"/>
          </a:xfrm>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31</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2897785643"/>
              </p:ext>
            </p:extLst>
          </p:nvPr>
        </p:nvGraphicFramePr>
        <p:xfrm>
          <a:off x="2772551" y="809327"/>
          <a:ext cx="8942293" cy="2682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sp>
        <p:nvSpPr>
          <p:cNvPr id="7" name="Oval 6">
            <a:extLst>
              <a:ext uri="{FF2B5EF4-FFF2-40B4-BE49-F238E27FC236}">
                <a16:creationId xmlns:a16="http://schemas.microsoft.com/office/drawing/2014/main" id="{BB4F35E6-B587-4E64-9B3F-28AA9ECBADDB}"/>
              </a:ext>
            </a:extLst>
          </p:cNvPr>
          <p:cNvSpPr/>
          <p:nvPr/>
        </p:nvSpPr>
        <p:spPr>
          <a:xfrm>
            <a:off x="3433620" y="1262649"/>
            <a:ext cx="137160" cy="125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35BDD4-6E5B-45B5-B639-F80FCC3B2F8F}"/>
              </a:ext>
            </a:extLst>
          </p:cNvPr>
          <p:cNvSpPr/>
          <p:nvPr/>
        </p:nvSpPr>
        <p:spPr>
          <a:xfrm>
            <a:off x="3433620" y="1959377"/>
            <a:ext cx="137160" cy="125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6A95722D-67F9-4254-884C-BEC5187E6E67}"/>
              </a:ext>
            </a:extLst>
          </p:cNvPr>
          <p:cNvSpPr/>
          <p:nvPr/>
        </p:nvSpPr>
        <p:spPr>
          <a:xfrm>
            <a:off x="350271" y="2338920"/>
            <a:ext cx="1904093" cy="1904093"/>
          </a:xfrm>
          <a:prstGeom prst="ellipse">
            <a:avLst/>
          </a:prstGeom>
          <a:noFill/>
          <a:ln w="825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8359DD8D-B254-47C2-90D2-72B10DE14F43}"/>
              </a:ext>
            </a:extLst>
          </p:cNvPr>
          <p:cNvSpPr txBox="1"/>
          <p:nvPr/>
        </p:nvSpPr>
        <p:spPr>
          <a:xfrm>
            <a:off x="564320" y="2552303"/>
            <a:ext cx="2208231" cy="1477328"/>
          </a:xfrm>
          <a:prstGeom prst="rect">
            <a:avLst/>
          </a:prstGeom>
          <a:noFill/>
        </p:spPr>
        <p:txBody>
          <a:bodyPr wrap="square" rtlCol="0">
            <a:spAutoFit/>
          </a:bodyPr>
          <a:lstStyle/>
          <a:p>
            <a:r>
              <a:rPr lang="en-US" sz="9000" dirty="0">
                <a:solidFill>
                  <a:schemeClr val="bg1"/>
                </a:solidFill>
              </a:rPr>
              <a:t>15</a:t>
            </a:r>
          </a:p>
        </p:txBody>
      </p:sp>
      <p:pic>
        <p:nvPicPr>
          <p:cNvPr id="17" name="Picture 16">
            <a:extLst>
              <a:ext uri="{FF2B5EF4-FFF2-40B4-BE49-F238E27FC236}">
                <a16:creationId xmlns:a16="http://schemas.microsoft.com/office/drawing/2014/main" id="{F8AA87CB-3BDF-4ED7-918C-0B2CD642BA96}"/>
              </a:ext>
            </a:extLst>
          </p:cNvPr>
          <p:cNvPicPr/>
          <p:nvPr/>
        </p:nvPicPr>
        <p:blipFill rotWithShape="1">
          <a:blip r:embed="rId9"/>
          <a:srcRect l="3444" r="3719" b="6586"/>
          <a:stretch/>
        </p:blipFill>
        <p:spPr>
          <a:xfrm>
            <a:off x="3292363" y="2672297"/>
            <a:ext cx="7902668" cy="4081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1453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3008376" y="186484"/>
            <a:ext cx="8942293" cy="788877"/>
          </a:xfrm>
        </p:spPr>
        <p:txBody>
          <a:bodyPr/>
          <a:lstStyle/>
          <a:p>
            <a:r>
              <a:rPr lang="en-US" sz="3200"/>
              <a:t>Atrezzo Provider Portal New Case Creation</a:t>
            </a:r>
            <a:endParaRPr lang="en-US" sz="3200" dirty="0"/>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996969" y="6459491"/>
            <a:ext cx="784217" cy="294668"/>
          </a:xfrm>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32</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3826784820"/>
              </p:ext>
            </p:extLst>
          </p:nvPr>
        </p:nvGraphicFramePr>
        <p:xfrm>
          <a:off x="2772551" y="809327"/>
          <a:ext cx="8942293" cy="2682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sp>
        <p:nvSpPr>
          <p:cNvPr id="7" name="Oval 6">
            <a:extLst>
              <a:ext uri="{FF2B5EF4-FFF2-40B4-BE49-F238E27FC236}">
                <a16:creationId xmlns:a16="http://schemas.microsoft.com/office/drawing/2014/main" id="{BB4F35E6-B587-4E64-9B3F-28AA9ECBADDB}"/>
              </a:ext>
            </a:extLst>
          </p:cNvPr>
          <p:cNvSpPr/>
          <p:nvPr/>
        </p:nvSpPr>
        <p:spPr>
          <a:xfrm>
            <a:off x="3447480" y="1251777"/>
            <a:ext cx="137160" cy="125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35BDD4-6E5B-45B5-B639-F80FCC3B2F8F}"/>
              </a:ext>
            </a:extLst>
          </p:cNvPr>
          <p:cNvSpPr/>
          <p:nvPr/>
        </p:nvSpPr>
        <p:spPr>
          <a:xfrm>
            <a:off x="3447480" y="1893145"/>
            <a:ext cx="137160" cy="125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6A95722D-67F9-4254-884C-BEC5187E6E67}"/>
              </a:ext>
            </a:extLst>
          </p:cNvPr>
          <p:cNvSpPr/>
          <p:nvPr/>
        </p:nvSpPr>
        <p:spPr>
          <a:xfrm>
            <a:off x="350271" y="2338920"/>
            <a:ext cx="1904093" cy="1904093"/>
          </a:xfrm>
          <a:prstGeom prst="ellipse">
            <a:avLst/>
          </a:prstGeom>
          <a:noFill/>
          <a:ln w="825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8359DD8D-B254-47C2-90D2-72B10DE14F43}"/>
              </a:ext>
            </a:extLst>
          </p:cNvPr>
          <p:cNvSpPr txBox="1"/>
          <p:nvPr/>
        </p:nvSpPr>
        <p:spPr>
          <a:xfrm>
            <a:off x="477156" y="2604569"/>
            <a:ext cx="2208231" cy="1477328"/>
          </a:xfrm>
          <a:prstGeom prst="rect">
            <a:avLst/>
          </a:prstGeom>
          <a:noFill/>
        </p:spPr>
        <p:txBody>
          <a:bodyPr wrap="square" rtlCol="0">
            <a:spAutoFit/>
          </a:bodyPr>
          <a:lstStyle/>
          <a:p>
            <a:r>
              <a:rPr lang="en-US" sz="9000" spc="-200" dirty="0">
                <a:solidFill>
                  <a:schemeClr val="bg1"/>
                </a:solidFill>
              </a:rPr>
              <a:t>16</a:t>
            </a:r>
          </a:p>
        </p:txBody>
      </p:sp>
      <p:sp>
        <p:nvSpPr>
          <p:cNvPr id="11" name="Oval 10">
            <a:extLst>
              <a:ext uri="{FF2B5EF4-FFF2-40B4-BE49-F238E27FC236}">
                <a16:creationId xmlns:a16="http://schemas.microsoft.com/office/drawing/2014/main" id="{66B78EDA-908B-4273-8F40-315278D4A35F}"/>
              </a:ext>
            </a:extLst>
          </p:cNvPr>
          <p:cNvSpPr/>
          <p:nvPr/>
        </p:nvSpPr>
        <p:spPr>
          <a:xfrm>
            <a:off x="3447480" y="2566426"/>
            <a:ext cx="137160" cy="125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110B113-4264-45AE-8FB7-033B68C88F68}"/>
              </a:ext>
            </a:extLst>
          </p:cNvPr>
          <p:cNvPicPr/>
          <p:nvPr/>
        </p:nvPicPr>
        <p:blipFill>
          <a:blip r:embed="rId9"/>
          <a:stretch>
            <a:fillRect/>
          </a:stretch>
        </p:blipFill>
        <p:spPr>
          <a:xfrm>
            <a:off x="3352767" y="3290966"/>
            <a:ext cx="7781859" cy="3168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029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solidFill>
                  <a:schemeClr val="tx1"/>
                </a:solidFill>
                <a:latin typeface="+mj-lt"/>
              </a:rPr>
              <a:t>Atrezzo Provider Portal: </a:t>
            </a:r>
            <a:br>
              <a:rPr lang="en-US" sz="4600">
                <a:solidFill>
                  <a:schemeClr val="tx1"/>
                </a:solidFill>
                <a:latin typeface="+mj-lt"/>
              </a:rPr>
            </a:br>
            <a:r>
              <a:rPr lang="en-US" sz="4600">
                <a:solidFill>
                  <a:schemeClr val="tx1"/>
                </a:solidFill>
                <a:latin typeface="+mj-lt"/>
              </a:rPr>
              <a:t>Attaching Documents</a:t>
            </a:r>
          </a:p>
        </p:txBody>
      </p:sp>
      <p:sp>
        <p:nvSpPr>
          <p:cNvPr id="3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710EF72F-5A03-46CE-9D47-44452CBD870A}"/>
              </a:ext>
            </a:extLst>
          </p:cNvPr>
          <p:cNvPicPr>
            <a:picLocks noChangeAspect="1"/>
          </p:cNvPicPr>
          <p:nvPr/>
        </p:nvPicPr>
        <p:blipFill rotWithShape="1">
          <a:blip r:embed="rId2">
            <a:extLst>
              <a:ext uri="{28A0092B-C50C-407E-A947-70E740481C1C}">
                <a14:useLocalDpi xmlns:a14="http://schemas.microsoft.com/office/drawing/2010/main" val="0"/>
              </a:ext>
            </a:extLst>
          </a:blip>
          <a:srcRect l="18736" r="17530" b="3"/>
          <a:stretch/>
        </p:blipFill>
        <p:spPr>
          <a:xfrm>
            <a:off x="7675658" y="2093976"/>
            <a:ext cx="3941064" cy="4096512"/>
          </a:xfrm>
          <a:prstGeom prst="rect">
            <a:avLst/>
          </a:prstGeom>
        </p:spPr>
      </p:pic>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r>
              <a:rPr lang="en-US" sz="1200">
                <a:solidFill>
                  <a:prstClr val="black">
                    <a:tint val="75000"/>
                  </a:prstClr>
                </a:solidFill>
                <a:latin typeface="Calibri" panose="020F0502020204030204"/>
              </a:rPr>
              <a:t>Page </a:t>
            </a:r>
            <a:fld id="{C6C8BDDB-1AA9-4CDC-80A0-B0BF343FFE1A}" type="slidenum">
              <a:rPr lang="en-US" sz="1200">
                <a:solidFill>
                  <a:prstClr val="black">
                    <a:tint val="75000"/>
                  </a:prstClr>
                </a:solidFill>
                <a:latin typeface="Calibri" panose="020F0502020204030204"/>
              </a:rPr>
              <a:pPr algn="r">
                <a:spcAft>
                  <a:spcPts val="600"/>
                </a:spcAft>
                <a:defRPr/>
              </a:pPr>
              <a:t>33</a:t>
            </a:fld>
            <a:endParaRPr lang="en-US" sz="1200">
              <a:solidFill>
                <a:prstClr val="black">
                  <a:tint val="75000"/>
                </a:prstClr>
              </a:solidFill>
              <a:latin typeface="Calibri" panose="020F0502020204030204"/>
            </a:endParaRPr>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4096390772"/>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4275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0C2D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564EE0-CD2F-42BE-8210-BA1940EDE5DC}"/>
              </a:ext>
            </a:extLst>
          </p:cNvPr>
          <p:cNvSpPr>
            <a:spLocks noGrp="1"/>
          </p:cNvSpPr>
          <p:nvPr>
            <p:ph type="sldNum" sz="quarter" idx="4294967295"/>
          </p:nvPr>
        </p:nvSpPr>
        <p:spPr>
          <a:xfrm>
            <a:off x="10727141" y="6220422"/>
            <a:ext cx="1287439" cy="371447"/>
          </a:xfrm>
          <a:prstGeom prst="rect">
            <a:avLst/>
          </a:prstGeom>
        </p:spPr>
        <p:txBody>
          <a:bodyPr/>
          <a:lstStyle/>
          <a:p>
            <a:r>
              <a:rPr lang="en-US" dirty="0">
                <a:solidFill>
                  <a:srgbClr val="F2F2F2"/>
                </a:solidFill>
                <a:latin typeface="Open Sans" charset="0"/>
                <a:ea typeface="Open Sans" charset="0"/>
                <a:cs typeface="Open Sans" charset="0"/>
              </a:rPr>
              <a:t>Page </a:t>
            </a:r>
            <a:fld id="{C6C8BDDB-1AA9-4CDC-80A0-B0BF343FFE1A}" type="slidenum">
              <a:rPr lang="en-US" smtClean="0">
                <a:solidFill>
                  <a:srgbClr val="F2F2F2"/>
                </a:solidFill>
                <a:latin typeface="Open Sans" charset="0"/>
                <a:ea typeface="Open Sans" charset="0"/>
                <a:cs typeface="Open Sans" charset="0"/>
              </a:rPr>
              <a:pPr/>
              <a:t>34</a:t>
            </a:fld>
            <a:endParaRPr lang="en-US" dirty="0">
              <a:solidFill>
                <a:srgbClr val="F2F2F2"/>
              </a:solidFill>
            </a:endParaRPr>
          </a:p>
        </p:txBody>
      </p:sp>
      <p:pic>
        <p:nvPicPr>
          <p:cNvPr id="3" name="Picture 2" descr="Graphical user interface, text, application&#10;&#10;Description automatically generated">
            <a:extLst>
              <a:ext uri="{FF2B5EF4-FFF2-40B4-BE49-F238E27FC236}">
                <a16:creationId xmlns:a16="http://schemas.microsoft.com/office/drawing/2014/main" id="{07A91169-4DE9-4936-AB25-E8271DEA55C9}"/>
              </a:ext>
            </a:extLst>
          </p:cNvPr>
          <p:cNvPicPr>
            <a:picLocks noChangeAspect="1"/>
          </p:cNvPicPr>
          <p:nvPr/>
        </p:nvPicPr>
        <p:blipFill>
          <a:blip r:embed="rId3"/>
          <a:stretch>
            <a:fillRect/>
          </a:stretch>
        </p:blipFill>
        <p:spPr>
          <a:xfrm>
            <a:off x="3739487" y="1445825"/>
            <a:ext cx="8284690" cy="4509944"/>
          </a:xfrm>
          <a:prstGeom prst="rect">
            <a:avLst/>
          </a:prstGeom>
        </p:spPr>
      </p:pic>
      <p:sp>
        <p:nvSpPr>
          <p:cNvPr id="4" name="TextBox 3">
            <a:extLst>
              <a:ext uri="{FF2B5EF4-FFF2-40B4-BE49-F238E27FC236}">
                <a16:creationId xmlns:a16="http://schemas.microsoft.com/office/drawing/2014/main" id="{906815B3-FEC5-4B14-B595-EB829D4567A8}"/>
              </a:ext>
            </a:extLst>
          </p:cNvPr>
          <p:cNvSpPr txBox="1"/>
          <p:nvPr/>
        </p:nvSpPr>
        <p:spPr>
          <a:xfrm>
            <a:off x="450376" y="1555845"/>
            <a:ext cx="3289111" cy="480131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2F2F2"/>
                </a:solidFill>
              </a:rPr>
              <a:t>Select “Choose file” to locate the file and click open to attach. The file Name will appear when it is successfully uploaded (refer to steps 2-4). </a:t>
            </a:r>
          </a:p>
          <a:p>
            <a:pPr marL="285750" indent="-285750">
              <a:buFont typeface="Arial" panose="020B0604020202020204" pitchFamily="34" charset="0"/>
              <a:buChar char="•"/>
            </a:pPr>
            <a:endParaRPr lang="en-US" dirty="0">
              <a:solidFill>
                <a:srgbClr val="F2F2F2"/>
              </a:solidFill>
            </a:endParaRPr>
          </a:p>
          <a:p>
            <a:pPr marL="285750" indent="-285750">
              <a:buFont typeface="Arial" panose="020B0604020202020204" pitchFamily="34" charset="0"/>
              <a:buChar char="•"/>
            </a:pPr>
            <a:r>
              <a:rPr lang="en-US" dirty="0">
                <a:solidFill>
                  <a:srgbClr val="F2F2F2"/>
                </a:solidFill>
              </a:rPr>
              <a:t>Providers must submit the required DHS forms for CMDE and EIDBI requested services.</a:t>
            </a:r>
          </a:p>
          <a:p>
            <a:pPr marL="285750" indent="-285750">
              <a:buFont typeface="Arial" panose="020B0604020202020204" pitchFamily="34" charset="0"/>
              <a:buChar char="•"/>
            </a:pPr>
            <a:endParaRPr lang="en-US" dirty="0">
              <a:solidFill>
                <a:srgbClr val="F2F2F2"/>
              </a:solidFill>
            </a:endParaRPr>
          </a:p>
          <a:p>
            <a:pPr marL="285750" indent="-285750">
              <a:buFont typeface="Arial" panose="020B0604020202020204" pitchFamily="34" charset="0"/>
              <a:buChar char="•"/>
            </a:pPr>
            <a:r>
              <a:rPr lang="en-US" dirty="0">
                <a:solidFill>
                  <a:srgbClr val="F2F2F2"/>
                </a:solidFill>
              </a:rPr>
              <a:t>Clinical Documentation must support the requested services.</a:t>
            </a:r>
          </a:p>
          <a:p>
            <a:pPr marL="285750" indent="-285750">
              <a:buFont typeface="Arial" panose="020B0604020202020204" pitchFamily="34" charset="0"/>
              <a:buChar char="•"/>
            </a:pPr>
            <a:endParaRPr lang="en-US" dirty="0">
              <a:solidFill>
                <a:srgbClr val="F2F2F2"/>
              </a:solidFill>
            </a:endParaRPr>
          </a:p>
          <a:p>
            <a:pPr marL="285750" indent="-285750">
              <a:buFont typeface="Arial" panose="020B0604020202020204" pitchFamily="34" charset="0"/>
              <a:buChar char="•"/>
            </a:pPr>
            <a:endParaRPr lang="en-US" dirty="0">
              <a:solidFill>
                <a:srgbClr val="F2F2F2"/>
              </a:solidFill>
            </a:endParaRPr>
          </a:p>
        </p:txBody>
      </p:sp>
    </p:spTree>
    <p:extLst>
      <p:ext uri="{BB962C8B-B14F-4D97-AF65-F5344CB8AC3E}">
        <p14:creationId xmlns:p14="http://schemas.microsoft.com/office/powerpoint/2010/main" val="3909233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0C2D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564EE0-CD2F-42BE-8210-BA1940EDE5DC}"/>
              </a:ext>
            </a:extLst>
          </p:cNvPr>
          <p:cNvSpPr>
            <a:spLocks noGrp="1"/>
          </p:cNvSpPr>
          <p:nvPr>
            <p:ph type="sldNum" sz="quarter" idx="4294967295"/>
          </p:nvPr>
        </p:nvSpPr>
        <p:spPr>
          <a:xfrm>
            <a:off x="10617958" y="6203713"/>
            <a:ext cx="1421691" cy="360860"/>
          </a:xfrm>
          <a:prstGeom prst="rect">
            <a:avLst/>
          </a:prstGeom>
        </p:spPr>
        <p:txBody>
          <a:bodyPr/>
          <a:lstStyle/>
          <a:p>
            <a:r>
              <a:rPr lang="en-US" dirty="0">
                <a:solidFill>
                  <a:srgbClr val="F2F2F2"/>
                </a:solidFill>
                <a:latin typeface="Open Sans" charset="0"/>
                <a:ea typeface="Open Sans" charset="0"/>
                <a:cs typeface="Open Sans" charset="0"/>
              </a:rPr>
              <a:t>Page </a:t>
            </a:r>
            <a:fld id="{C6C8BDDB-1AA9-4CDC-80A0-B0BF343FFE1A}" type="slidenum">
              <a:rPr lang="en-US" smtClean="0">
                <a:solidFill>
                  <a:srgbClr val="F2F2F2"/>
                </a:solidFill>
                <a:latin typeface="Open Sans" charset="0"/>
                <a:ea typeface="Open Sans" charset="0"/>
                <a:cs typeface="Open Sans" charset="0"/>
              </a:rPr>
              <a:pPr/>
              <a:t>35</a:t>
            </a:fld>
            <a:endParaRPr lang="en-US" dirty="0">
              <a:solidFill>
                <a:srgbClr val="F2F2F2"/>
              </a:solidFill>
            </a:endParaRPr>
          </a:p>
        </p:txBody>
      </p:sp>
      <p:pic>
        <p:nvPicPr>
          <p:cNvPr id="11" name="Picture 10">
            <a:extLst>
              <a:ext uri="{FF2B5EF4-FFF2-40B4-BE49-F238E27FC236}">
                <a16:creationId xmlns:a16="http://schemas.microsoft.com/office/drawing/2014/main" id="{0AB62551-BC36-455D-A302-554BD39C1207}"/>
              </a:ext>
            </a:extLst>
          </p:cNvPr>
          <p:cNvPicPr/>
          <p:nvPr/>
        </p:nvPicPr>
        <p:blipFill>
          <a:blip r:embed="rId3"/>
          <a:stretch>
            <a:fillRect/>
          </a:stretch>
        </p:blipFill>
        <p:spPr>
          <a:xfrm>
            <a:off x="6584013" y="2161944"/>
            <a:ext cx="4922528" cy="1871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A57623BE-E20D-4DAF-98AA-B572C51BAEAA}"/>
              </a:ext>
            </a:extLst>
          </p:cNvPr>
          <p:cNvPicPr/>
          <p:nvPr/>
        </p:nvPicPr>
        <p:blipFill>
          <a:blip r:embed="rId4"/>
          <a:stretch>
            <a:fillRect/>
          </a:stretch>
        </p:blipFill>
        <p:spPr>
          <a:xfrm>
            <a:off x="2361063" y="4853163"/>
            <a:ext cx="7194694" cy="1711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6A4330F9-5200-445B-B420-779B3AAAA3DA}"/>
              </a:ext>
            </a:extLst>
          </p:cNvPr>
          <p:cNvSpPr txBox="1"/>
          <p:nvPr/>
        </p:nvSpPr>
        <p:spPr>
          <a:xfrm>
            <a:off x="6474831" y="1516616"/>
            <a:ext cx="2944495" cy="461665"/>
          </a:xfrm>
          <a:prstGeom prst="rect">
            <a:avLst/>
          </a:prstGeom>
          <a:noFill/>
        </p:spPr>
        <p:txBody>
          <a:bodyPr wrap="square" rtlCol="0">
            <a:spAutoFit/>
          </a:bodyPr>
          <a:lstStyle/>
          <a:p>
            <a:r>
              <a:rPr lang="en-US" sz="2400" b="1" dirty="0">
                <a:solidFill>
                  <a:schemeClr val="bg1"/>
                </a:solidFill>
              </a:rPr>
              <a:t>Step 3</a:t>
            </a:r>
          </a:p>
        </p:txBody>
      </p:sp>
      <p:sp>
        <p:nvSpPr>
          <p:cNvPr id="16" name="TextBox 15">
            <a:extLst>
              <a:ext uri="{FF2B5EF4-FFF2-40B4-BE49-F238E27FC236}">
                <a16:creationId xmlns:a16="http://schemas.microsoft.com/office/drawing/2014/main" id="{403664CB-E718-4546-8303-AEA44888D634}"/>
              </a:ext>
            </a:extLst>
          </p:cNvPr>
          <p:cNvSpPr txBox="1"/>
          <p:nvPr/>
        </p:nvSpPr>
        <p:spPr>
          <a:xfrm>
            <a:off x="2206388" y="4212393"/>
            <a:ext cx="2944495" cy="461665"/>
          </a:xfrm>
          <a:prstGeom prst="rect">
            <a:avLst/>
          </a:prstGeom>
          <a:noFill/>
        </p:spPr>
        <p:txBody>
          <a:bodyPr wrap="square" rtlCol="0">
            <a:spAutoFit/>
          </a:bodyPr>
          <a:lstStyle/>
          <a:p>
            <a:r>
              <a:rPr lang="en-US" sz="2400" b="1" dirty="0">
                <a:solidFill>
                  <a:schemeClr val="bg1"/>
                </a:solidFill>
              </a:rPr>
              <a:t>Step 4</a:t>
            </a:r>
          </a:p>
        </p:txBody>
      </p:sp>
      <p:pic>
        <p:nvPicPr>
          <p:cNvPr id="17" name="Picture 16">
            <a:extLst>
              <a:ext uri="{FF2B5EF4-FFF2-40B4-BE49-F238E27FC236}">
                <a16:creationId xmlns:a16="http://schemas.microsoft.com/office/drawing/2014/main" id="{D80AD3BE-8D97-4BB4-9010-359553CE95B2}"/>
              </a:ext>
            </a:extLst>
          </p:cNvPr>
          <p:cNvPicPr/>
          <p:nvPr/>
        </p:nvPicPr>
        <p:blipFill>
          <a:blip r:embed="rId5"/>
          <a:stretch>
            <a:fillRect/>
          </a:stretch>
        </p:blipFill>
        <p:spPr>
          <a:xfrm>
            <a:off x="511571" y="2161944"/>
            <a:ext cx="4922528" cy="1871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F647DD79-C617-4734-941E-15FB81D80BB8}"/>
              </a:ext>
            </a:extLst>
          </p:cNvPr>
          <p:cNvSpPr txBox="1"/>
          <p:nvPr/>
        </p:nvSpPr>
        <p:spPr>
          <a:xfrm>
            <a:off x="511571" y="1543172"/>
            <a:ext cx="2944495" cy="461665"/>
          </a:xfrm>
          <a:prstGeom prst="rect">
            <a:avLst/>
          </a:prstGeom>
          <a:noFill/>
        </p:spPr>
        <p:txBody>
          <a:bodyPr wrap="square" rtlCol="0">
            <a:spAutoFit/>
          </a:bodyPr>
          <a:lstStyle/>
          <a:p>
            <a:r>
              <a:rPr lang="en-US" sz="2400" b="1" dirty="0">
                <a:solidFill>
                  <a:schemeClr val="bg1"/>
                </a:solidFill>
              </a:rPr>
              <a:t>Step 2</a:t>
            </a:r>
          </a:p>
        </p:txBody>
      </p:sp>
    </p:spTree>
    <p:extLst>
      <p:ext uri="{BB962C8B-B14F-4D97-AF65-F5344CB8AC3E}">
        <p14:creationId xmlns:p14="http://schemas.microsoft.com/office/powerpoint/2010/main" val="2904701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3008376" y="186484"/>
            <a:ext cx="8942293" cy="788877"/>
          </a:xfrm>
        </p:spPr>
        <p:txBody>
          <a:bodyPr/>
          <a:lstStyle/>
          <a:p>
            <a:r>
              <a:rPr lang="en-US" sz="3200"/>
              <a:t>Atrezzo Provider Portal New Case Creation</a:t>
            </a:r>
            <a:endParaRPr lang="en-US" sz="3200" dirty="0"/>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996969" y="6459491"/>
            <a:ext cx="784217" cy="294668"/>
          </a:xfrm>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36</a:t>
            </a:fld>
            <a:endParaRPr lang="en-US" dirty="0"/>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2056120930"/>
              </p:ext>
            </p:extLst>
          </p:nvPr>
        </p:nvGraphicFramePr>
        <p:xfrm>
          <a:off x="2949236" y="1016933"/>
          <a:ext cx="8942293" cy="1155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sp>
        <p:nvSpPr>
          <p:cNvPr id="2" name="Oval 1">
            <a:extLst>
              <a:ext uri="{FF2B5EF4-FFF2-40B4-BE49-F238E27FC236}">
                <a16:creationId xmlns:a16="http://schemas.microsoft.com/office/drawing/2014/main" id="{6A95722D-67F9-4254-884C-BEC5187E6E67}"/>
              </a:ext>
            </a:extLst>
          </p:cNvPr>
          <p:cNvSpPr/>
          <p:nvPr/>
        </p:nvSpPr>
        <p:spPr>
          <a:xfrm>
            <a:off x="350271" y="2338920"/>
            <a:ext cx="1904093" cy="1904093"/>
          </a:xfrm>
          <a:prstGeom prst="ellipse">
            <a:avLst/>
          </a:prstGeom>
          <a:noFill/>
          <a:ln w="825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8359DD8D-B254-47C2-90D2-72B10DE14F43}"/>
              </a:ext>
            </a:extLst>
          </p:cNvPr>
          <p:cNvSpPr txBox="1"/>
          <p:nvPr/>
        </p:nvSpPr>
        <p:spPr>
          <a:xfrm>
            <a:off x="477156" y="2604569"/>
            <a:ext cx="2208231" cy="1477328"/>
          </a:xfrm>
          <a:prstGeom prst="rect">
            <a:avLst/>
          </a:prstGeom>
          <a:noFill/>
        </p:spPr>
        <p:txBody>
          <a:bodyPr wrap="square" rtlCol="0">
            <a:spAutoFit/>
          </a:bodyPr>
          <a:lstStyle/>
          <a:p>
            <a:r>
              <a:rPr lang="en-US" sz="9000" spc="-200" dirty="0">
                <a:solidFill>
                  <a:schemeClr val="bg1"/>
                </a:solidFill>
              </a:rPr>
              <a:t>17</a:t>
            </a:r>
          </a:p>
        </p:txBody>
      </p:sp>
      <p:pic>
        <p:nvPicPr>
          <p:cNvPr id="8" name="Picture 7" descr="Graphical user interface, text, application&#10;&#10;Description automatically generated">
            <a:extLst>
              <a:ext uri="{FF2B5EF4-FFF2-40B4-BE49-F238E27FC236}">
                <a16:creationId xmlns:a16="http://schemas.microsoft.com/office/drawing/2014/main" id="{468CDE59-1049-4E13-9DBC-4D09903FE288}"/>
              </a:ext>
            </a:extLst>
          </p:cNvPr>
          <p:cNvPicPr>
            <a:picLocks noChangeAspect="1"/>
          </p:cNvPicPr>
          <p:nvPr/>
        </p:nvPicPr>
        <p:blipFill>
          <a:blip r:embed="rId9"/>
          <a:stretch>
            <a:fillRect/>
          </a:stretch>
        </p:blipFill>
        <p:spPr>
          <a:xfrm>
            <a:off x="3661774" y="2266265"/>
            <a:ext cx="7517215" cy="4205175"/>
          </a:xfrm>
          <a:prstGeom prst="rect">
            <a:avLst/>
          </a:prstGeom>
        </p:spPr>
      </p:pic>
    </p:spTree>
    <p:extLst>
      <p:ext uri="{BB962C8B-B14F-4D97-AF65-F5344CB8AC3E}">
        <p14:creationId xmlns:p14="http://schemas.microsoft.com/office/powerpoint/2010/main" val="2076615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3008374" y="311952"/>
            <a:ext cx="8942293" cy="788877"/>
          </a:xfrm>
        </p:spPr>
        <p:txBody>
          <a:bodyPr/>
          <a:lstStyle/>
          <a:p>
            <a:r>
              <a:rPr lang="en-US" sz="3200" dirty="0"/>
              <a:t>Atrezzo Provider Portal New Case Creation</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996969" y="6459491"/>
            <a:ext cx="784217" cy="294668"/>
          </a:xfrm>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37</a:t>
            </a:fld>
            <a:endParaRPr lang="en-US" dirty="0"/>
          </a:p>
        </p:txBody>
      </p:sp>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sp>
        <p:nvSpPr>
          <p:cNvPr id="2" name="Oval 1">
            <a:extLst>
              <a:ext uri="{FF2B5EF4-FFF2-40B4-BE49-F238E27FC236}">
                <a16:creationId xmlns:a16="http://schemas.microsoft.com/office/drawing/2014/main" id="{6A95722D-67F9-4254-884C-BEC5187E6E67}"/>
              </a:ext>
            </a:extLst>
          </p:cNvPr>
          <p:cNvSpPr/>
          <p:nvPr/>
        </p:nvSpPr>
        <p:spPr>
          <a:xfrm>
            <a:off x="350271" y="2338920"/>
            <a:ext cx="1904093" cy="1904093"/>
          </a:xfrm>
          <a:prstGeom prst="ellipse">
            <a:avLst/>
          </a:prstGeom>
          <a:noFill/>
          <a:ln w="825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8359DD8D-B254-47C2-90D2-72B10DE14F43}"/>
              </a:ext>
            </a:extLst>
          </p:cNvPr>
          <p:cNvSpPr txBox="1"/>
          <p:nvPr/>
        </p:nvSpPr>
        <p:spPr>
          <a:xfrm>
            <a:off x="477156" y="2604569"/>
            <a:ext cx="2208231" cy="1477328"/>
          </a:xfrm>
          <a:prstGeom prst="rect">
            <a:avLst/>
          </a:prstGeom>
          <a:noFill/>
        </p:spPr>
        <p:txBody>
          <a:bodyPr wrap="square" rtlCol="0">
            <a:spAutoFit/>
          </a:bodyPr>
          <a:lstStyle/>
          <a:p>
            <a:r>
              <a:rPr lang="en-US" sz="9000" spc="-200" dirty="0">
                <a:solidFill>
                  <a:schemeClr val="bg1"/>
                </a:solidFill>
              </a:rPr>
              <a:t>18</a:t>
            </a:r>
          </a:p>
        </p:txBody>
      </p:sp>
      <p:sp>
        <p:nvSpPr>
          <p:cNvPr id="14" name="TextBox 13">
            <a:extLst>
              <a:ext uri="{FF2B5EF4-FFF2-40B4-BE49-F238E27FC236}">
                <a16:creationId xmlns:a16="http://schemas.microsoft.com/office/drawing/2014/main" id="{FEE46A0C-23F1-4544-83FD-BB63ADD483F8}"/>
              </a:ext>
            </a:extLst>
          </p:cNvPr>
          <p:cNvSpPr txBox="1"/>
          <p:nvPr/>
        </p:nvSpPr>
        <p:spPr>
          <a:xfrm>
            <a:off x="2819399" y="1626017"/>
            <a:ext cx="9320245" cy="369332"/>
          </a:xfrm>
          <a:prstGeom prst="rect">
            <a:avLst/>
          </a:prstGeom>
          <a:noFill/>
        </p:spPr>
        <p:txBody>
          <a:bodyPr wrap="square">
            <a:spAutoFit/>
          </a:bodyPr>
          <a:lstStyle/>
          <a:p>
            <a:pPr algn="ctr"/>
            <a:r>
              <a:rPr lang="en-US" sz="1800" b="1" spc="0" dirty="0">
                <a:solidFill>
                  <a:srgbClr val="001F5F"/>
                </a:solidFill>
              </a:rPr>
              <a:t>Click the check box on the case entry page acknowledging the below statement. </a:t>
            </a:r>
            <a:endParaRPr lang="en-US" b="1" dirty="0"/>
          </a:p>
        </p:txBody>
      </p:sp>
      <p:sp>
        <p:nvSpPr>
          <p:cNvPr id="17" name="TextBox 16">
            <a:extLst>
              <a:ext uri="{FF2B5EF4-FFF2-40B4-BE49-F238E27FC236}">
                <a16:creationId xmlns:a16="http://schemas.microsoft.com/office/drawing/2014/main" id="{72EBA095-F67F-44E6-A186-2371DDC258A5}"/>
              </a:ext>
            </a:extLst>
          </p:cNvPr>
          <p:cNvSpPr txBox="1"/>
          <p:nvPr/>
        </p:nvSpPr>
        <p:spPr>
          <a:xfrm>
            <a:off x="2630424" y="2007581"/>
            <a:ext cx="9211305" cy="414216"/>
          </a:xfrm>
          <a:prstGeom prst="rect">
            <a:avLst/>
          </a:prstGeom>
          <a:noFill/>
        </p:spPr>
        <p:txBody>
          <a:bodyPr wrap="square">
            <a:spAutoFit/>
          </a:bodyPr>
          <a:lstStyle/>
          <a:p>
            <a:pPr marL="1554480" marR="731520" algn="ctr">
              <a:lnSpc>
                <a:spcPts val="2800"/>
              </a:lnSpc>
              <a:spcAft>
                <a:spcPts val="0"/>
              </a:spcAft>
            </a:pPr>
            <a:r>
              <a:rPr lang="en-US" sz="1800" i="1" spc="0" dirty="0">
                <a:solidFill>
                  <a:srgbClr val="001F5F"/>
                </a:solidFill>
                <a:latin typeface="Arial" panose="02020603050405020304" pitchFamily="2"/>
              </a:rPr>
              <a:t>You are now ready to submit your Atrezzo Provider Portal Case</a:t>
            </a:r>
          </a:p>
        </p:txBody>
      </p:sp>
      <p:sp>
        <p:nvSpPr>
          <p:cNvPr id="18" name="TextBox 17">
            <a:extLst>
              <a:ext uri="{FF2B5EF4-FFF2-40B4-BE49-F238E27FC236}">
                <a16:creationId xmlns:a16="http://schemas.microsoft.com/office/drawing/2014/main" id="{FEBEB7B9-31D0-45EF-9946-2FBB202A2D2E}"/>
              </a:ext>
            </a:extLst>
          </p:cNvPr>
          <p:cNvSpPr txBox="1"/>
          <p:nvPr/>
        </p:nvSpPr>
        <p:spPr>
          <a:xfrm>
            <a:off x="2864554" y="2434029"/>
            <a:ext cx="9485597" cy="528350"/>
          </a:xfrm>
          <a:prstGeom prst="rect">
            <a:avLst/>
          </a:prstGeom>
          <a:noFill/>
        </p:spPr>
        <p:txBody>
          <a:bodyPr wrap="square">
            <a:spAutoFit/>
          </a:bodyPr>
          <a:lstStyle/>
          <a:p>
            <a:pPr marR="822960">
              <a:lnSpc>
                <a:spcPts val="1700"/>
              </a:lnSpc>
              <a:spcBef>
                <a:spcPts val="2365"/>
              </a:spcBef>
              <a:spcAft>
                <a:spcPts val="0"/>
              </a:spcAft>
            </a:pPr>
            <a:r>
              <a:rPr lang="en-US" sz="1800" b="1" spc="0" dirty="0">
                <a:solidFill>
                  <a:srgbClr val="37465E"/>
                </a:solidFill>
              </a:rPr>
              <a:t>Click “ Submit”. </a:t>
            </a:r>
            <a:r>
              <a:rPr lang="en-US" sz="1600" spc="0" dirty="0">
                <a:solidFill>
                  <a:srgbClr val="37465E"/>
                </a:solidFill>
              </a:rPr>
              <a:t>Request overview page will now display your case entry and KEPRO case ID number. </a:t>
            </a:r>
          </a:p>
        </p:txBody>
      </p:sp>
      <p:sp>
        <p:nvSpPr>
          <p:cNvPr id="19" name="TextBox 18">
            <a:extLst>
              <a:ext uri="{FF2B5EF4-FFF2-40B4-BE49-F238E27FC236}">
                <a16:creationId xmlns:a16="http://schemas.microsoft.com/office/drawing/2014/main" id="{EA525A0A-A6F6-4D24-AE9B-B2DB80955841}"/>
              </a:ext>
            </a:extLst>
          </p:cNvPr>
          <p:cNvSpPr txBox="1"/>
          <p:nvPr/>
        </p:nvSpPr>
        <p:spPr>
          <a:xfrm>
            <a:off x="3008375" y="3086426"/>
            <a:ext cx="8942293" cy="964367"/>
          </a:xfrm>
          <a:prstGeom prst="rect">
            <a:avLst/>
          </a:prstGeom>
          <a:noFill/>
        </p:spPr>
        <p:txBody>
          <a:bodyPr wrap="square">
            <a:spAutoFit/>
          </a:bodyPr>
          <a:lstStyle/>
          <a:p>
            <a:pPr marR="731520" algn="l">
              <a:lnSpc>
                <a:spcPts val="1700"/>
              </a:lnSpc>
              <a:spcBef>
                <a:spcPts val="2360"/>
              </a:spcBef>
              <a:spcAft>
                <a:spcPts val="0"/>
              </a:spcAft>
            </a:pPr>
            <a:r>
              <a:rPr lang="en-US" sz="1800" i="1" spc="0" dirty="0">
                <a:solidFill>
                  <a:srgbClr val="001F5F"/>
                </a:solidFill>
                <a:latin typeface="Arial" panose="02020603050405020304" pitchFamily="2"/>
              </a:rPr>
              <a:t>If you are unable to complete your case submission, you have the option of Selecting “Save for Later”. Selecting this option saves the data entered up to the current completion point. The case will display on the Atrezzo Provider Portal home page awaiting final submission. </a:t>
            </a:r>
          </a:p>
        </p:txBody>
      </p:sp>
      <p:sp>
        <p:nvSpPr>
          <p:cNvPr id="21" name="TextBox 20">
            <a:extLst>
              <a:ext uri="{FF2B5EF4-FFF2-40B4-BE49-F238E27FC236}">
                <a16:creationId xmlns:a16="http://schemas.microsoft.com/office/drawing/2014/main" id="{C3447CF5-F39B-4B15-A4F9-9F790227AA7E}"/>
              </a:ext>
            </a:extLst>
          </p:cNvPr>
          <p:cNvSpPr txBox="1"/>
          <p:nvPr/>
        </p:nvSpPr>
        <p:spPr>
          <a:xfrm>
            <a:off x="2356131" y="4095554"/>
            <a:ext cx="9485598" cy="503984"/>
          </a:xfrm>
          <a:prstGeom prst="rect">
            <a:avLst/>
          </a:prstGeom>
          <a:noFill/>
        </p:spPr>
        <p:txBody>
          <a:bodyPr wrap="square">
            <a:spAutoFit/>
          </a:bodyPr>
          <a:lstStyle/>
          <a:p>
            <a:pPr marL="640080" marR="0" indent="0" algn="l">
              <a:lnSpc>
                <a:spcPts val="1600"/>
              </a:lnSpc>
              <a:spcBef>
                <a:spcPts val="2440"/>
              </a:spcBef>
              <a:spcAft>
                <a:spcPts val="1430"/>
              </a:spcAft>
            </a:pPr>
            <a:r>
              <a:rPr lang="en-US" sz="1800" b="1" i="1" spc="0" dirty="0">
                <a:solidFill>
                  <a:srgbClr val="001F5F"/>
                </a:solidFill>
                <a:latin typeface="Arial" panose="02020603050405020304" pitchFamily="2"/>
              </a:rPr>
              <a:t>Note: Case Submittal is confirmed by receipt of KEPRO case ID on the Request Overview page. </a:t>
            </a:r>
          </a:p>
        </p:txBody>
      </p:sp>
      <p:pic>
        <p:nvPicPr>
          <p:cNvPr id="22" name="Picture 21">
            <a:extLst>
              <a:ext uri="{FF2B5EF4-FFF2-40B4-BE49-F238E27FC236}">
                <a16:creationId xmlns:a16="http://schemas.microsoft.com/office/drawing/2014/main" id="{F6D9BB6F-79E9-461C-9BB7-A3E8DECCCC6F}"/>
              </a:ext>
            </a:extLst>
          </p:cNvPr>
          <p:cNvPicPr/>
          <p:nvPr/>
        </p:nvPicPr>
        <p:blipFill>
          <a:blip r:embed="rId4"/>
          <a:stretch>
            <a:fillRect/>
          </a:stretch>
        </p:blipFill>
        <p:spPr>
          <a:xfrm>
            <a:off x="3135967" y="4943681"/>
            <a:ext cx="8543290" cy="1240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519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2970276" y="493294"/>
            <a:ext cx="8942293" cy="788877"/>
          </a:xfrm>
        </p:spPr>
        <p:txBody>
          <a:bodyPr/>
          <a:lstStyle/>
          <a:p>
            <a:r>
              <a:rPr lang="en-US" sz="3200" dirty="0"/>
              <a:t>Atrezzo Provider Portal New Case Creation</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996969" y="6459491"/>
            <a:ext cx="784217" cy="294668"/>
          </a:xfrm>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38</a:t>
            </a:fld>
            <a:endParaRPr lang="en-US" dirty="0"/>
          </a:p>
        </p:txBody>
      </p:sp>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sp>
        <p:nvSpPr>
          <p:cNvPr id="2" name="Oval 1">
            <a:extLst>
              <a:ext uri="{FF2B5EF4-FFF2-40B4-BE49-F238E27FC236}">
                <a16:creationId xmlns:a16="http://schemas.microsoft.com/office/drawing/2014/main" id="{6A95722D-67F9-4254-884C-BEC5187E6E67}"/>
              </a:ext>
            </a:extLst>
          </p:cNvPr>
          <p:cNvSpPr/>
          <p:nvPr/>
        </p:nvSpPr>
        <p:spPr>
          <a:xfrm>
            <a:off x="350271" y="2338920"/>
            <a:ext cx="1904093" cy="1904093"/>
          </a:xfrm>
          <a:prstGeom prst="ellipse">
            <a:avLst/>
          </a:prstGeom>
          <a:noFill/>
          <a:ln w="825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8359DD8D-B254-47C2-90D2-72B10DE14F43}"/>
              </a:ext>
            </a:extLst>
          </p:cNvPr>
          <p:cNvSpPr txBox="1"/>
          <p:nvPr/>
        </p:nvSpPr>
        <p:spPr>
          <a:xfrm>
            <a:off x="559353" y="2601086"/>
            <a:ext cx="2208231" cy="1477328"/>
          </a:xfrm>
          <a:prstGeom prst="rect">
            <a:avLst/>
          </a:prstGeom>
          <a:noFill/>
        </p:spPr>
        <p:txBody>
          <a:bodyPr wrap="square" rtlCol="0">
            <a:spAutoFit/>
          </a:bodyPr>
          <a:lstStyle/>
          <a:p>
            <a:r>
              <a:rPr lang="en-US" sz="9000" spc="-200" dirty="0">
                <a:solidFill>
                  <a:schemeClr val="bg1"/>
                </a:solidFill>
              </a:rPr>
              <a:t>19</a:t>
            </a:r>
          </a:p>
        </p:txBody>
      </p:sp>
      <p:pic>
        <p:nvPicPr>
          <p:cNvPr id="15" name="Picture 14">
            <a:extLst>
              <a:ext uri="{FF2B5EF4-FFF2-40B4-BE49-F238E27FC236}">
                <a16:creationId xmlns:a16="http://schemas.microsoft.com/office/drawing/2014/main" id="{43FDF392-5BD3-40FF-BDE4-04D3C674B331}"/>
              </a:ext>
            </a:extLst>
          </p:cNvPr>
          <p:cNvPicPr/>
          <p:nvPr/>
        </p:nvPicPr>
        <p:blipFill>
          <a:blip r:embed="rId4"/>
          <a:stretch>
            <a:fillRect/>
          </a:stretch>
        </p:blipFill>
        <p:spPr>
          <a:xfrm>
            <a:off x="3834562" y="2910972"/>
            <a:ext cx="6919876" cy="3601212"/>
          </a:xfrm>
          <a:prstGeom prst="rect">
            <a:avLst/>
          </a:prstGeom>
        </p:spPr>
      </p:pic>
      <p:sp>
        <p:nvSpPr>
          <p:cNvPr id="16" name="TextBox 15">
            <a:extLst>
              <a:ext uri="{FF2B5EF4-FFF2-40B4-BE49-F238E27FC236}">
                <a16:creationId xmlns:a16="http://schemas.microsoft.com/office/drawing/2014/main" id="{2167C041-2157-4705-87DE-9B68A082D938}"/>
              </a:ext>
            </a:extLst>
          </p:cNvPr>
          <p:cNvSpPr txBox="1"/>
          <p:nvPr/>
        </p:nvSpPr>
        <p:spPr>
          <a:xfrm>
            <a:off x="2381248" y="1655678"/>
            <a:ext cx="9170671" cy="1138197"/>
          </a:xfrm>
          <a:prstGeom prst="rect">
            <a:avLst/>
          </a:prstGeom>
          <a:noFill/>
        </p:spPr>
        <p:txBody>
          <a:bodyPr wrap="square">
            <a:spAutoFit/>
          </a:bodyPr>
          <a:lstStyle/>
          <a:p>
            <a:pPr marL="640080" marR="0" indent="0" algn="ctr">
              <a:lnSpc>
                <a:spcPts val="2800"/>
              </a:lnSpc>
              <a:spcAft>
                <a:spcPts val="600"/>
              </a:spcAft>
            </a:pPr>
            <a:r>
              <a:rPr lang="en-US" sz="2400" b="1" spc="0" dirty="0">
                <a:solidFill>
                  <a:srgbClr val="001F5F"/>
                </a:solidFill>
                <a:latin typeface="Arial" panose="02020603050405020304" pitchFamily="2"/>
              </a:rPr>
              <a:t>YOUR ATREZZO PROVIDER PORTAL CASE ENTRY IS NOW COMPLETE</a:t>
            </a:r>
            <a:br>
              <a:rPr lang="en-US" sz="2400" b="1" dirty="0"/>
            </a:br>
            <a:r>
              <a:rPr lang="en-US" sz="2000" b="1" i="1" spc="0" dirty="0">
                <a:solidFill>
                  <a:srgbClr val="70C2D4"/>
                </a:solidFill>
                <a:latin typeface="Arial" panose="02020603050405020304" pitchFamily="2"/>
              </a:rPr>
              <a:t>KEPRO case ID number is in the upper left corner of your screen </a:t>
            </a:r>
            <a:endParaRPr lang="en-US" sz="2400" b="1" i="1" spc="0" dirty="0">
              <a:solidFill>
                <a:srgbClr val="70C2D4"/>
              </a:solidFill>
              <a:latin typeface="Arial" panose="02020603050405020304" pitchFamily="2"/>
            </a:endParaRPr>
          </a:p>
        </p:txBody>
      </p:sp>
    </p:spTree>
    <p:extLst>
      <p:ext uri="{BB962C8B-B14F-4D97-AF65-F5344CB8AC3E}">
        <p14:creationId xmlns:p14="http://schemas.microsoft.com/office/powerpoint/2010/main" val="3754718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F1A819-E648-4565-87BD-D05DEF8A24B0}"/>
              </a:ext>
            </a:extLst>
          </p:cNvPr>
          <p:cNvSpPr>
            <a:spLocks noGrp="1"/>
          </p:cNvSpPr>
          <p:nvPr>
            <p:ph type="sldNum" sz="quarter" idx="12"/>
          </p:nvPr>
        </p:nvSpPr>
        <p:spPr/>
        <p:txBody>
          <a:bodyPr/>
          <a:lstStyle/>
          <a:p>
            <a:r>
              <a:rPr lang="en-US"/>
              <a:t>Page </a:t>
            </a:r>
            <a:fld id="{C6C8BDDB-1AA9-4CDC-80A0-B0BF343FFE1A}" type="slidenum">
              <a:rPr lang="en-US" smtClean="0"/>
              <a:pPr/>
              <a:t>39</a:t>
            </a:fld>
            <a:endParaRPr lang="en-US" dirty="0"/>
          </a:p>
        </p:txBody>
      </p:sp>
      <p:sp>
        <p:nvSpPr>
          <p:cNvPr id="6" name="Title 5">
            <a:extLst>
              <a:ext uri="{FF2B5EF4-FFF2-40B4-BE49-F238E27FC236}">
                <a16:creationId xmlns:a16="http://schemas.microsoft.com/office/drawing/2014/main" id="{64852CFC-2FE0-4B35-985E-09936051D8CD}"/>
              </a:ext>
            </a:extLst>
          </p:cNvPr>
          <p:cNvSpPr>
            <a:spLocks noGrp="1"/>
          </p:cNvSpPr>
          <p:nvPr>
            <p:ph type="title"/>
          </p:nvPr>
        </p:nvSpPr>
        <p:spPr>
          <a:xfrm>
            <a:off x="417806" y="1480813"/>
            <a:ext cx="5083834" cy="1550354"/>
          </a:xfrm>
        </p:spPr>
        <p:txBody>
          <a:bodyPr/>
          <a:lstStyle/>
          <a:p>
            <a:r>
              <a:rPr lang="en-US" sz="3200" dirty="0"/>
              <a:t>Atrezzo Provider Portal: </a:t>
            </a:r>
            <a:r>
              <a:rPr lang="en-US" sz="3200" dirty="0">
                <a:solidFill>
                  <a:srgbClr val="EF8A45"/>
                </a:solidFill>
              </a:rPr>
              <a:t>Submitted Case Inquiry</a:t>
            </a:r>
          </a:p>
        </p:txBody>
      </p:sp>
      <p:sp>
        <p:nvSpPr>
          <p:cNvPr id="7" name="Text Placeholder 6">
            <a:extLst>
              <a:ext uri="{FF2B5EF4-FFF2-40B4-BE49-F238E27FC236}">
                <a16:creationId xmlns:a16="http://schemas.microsoft.com/office/drawing/2014/main" id="{548FD99D-8D57-4B15-9B4F-0A0F52DE9C45}"/>
              </a:ext>
            </a:extLst>
          </p:cNvPr>
          <p:cNvSpPr>
            <a:spLocks noGrp="1"/>
          </p:cNvSpPr>
          <p:nvPr>
            <p:ph type="body" sz="half" idx="24"/>
          </p:nvPr>
        </p:nvSpPr>
        <p:spPr>
          <a:xfrm>
            <a:off x="417806" y="3168629"/>
            <a:ext cx="4391025" cy="1740956"/>
          </a:xfrm>
        </p:spPr>
        <p:txBody>
          <a:bodyPr>
            <a:normAutofit/>
          </a:bodyPr>
          <a:lstStyle/>
          <a:p>
            <a:pPr marL="342900" indent="-342900">
              <a:buAutoNum type="arabicPeriod"/>
            </a:pPr>
            <a:r>
              <a:rPr lang="en-US" sz="2000" b="1" dirty="0"/>
              <a:t>Complete Member Search</a:t>
            </a:r>
          </a:p>
          <a:p>
            <a:pPr marL="342900" indent="-342900">
              <a:buFont typeface="+mj-lt"/>
              <a:buAutoNum type="arabicPeriod"/>
            </a:pPr>
            <a:r>
              <a:rPr lang="en-US" sz="2000" b="1" dirty="0"/>
              <a:t>Search by Member ID or Last Name and Date of Birth</a:t>
            </a:r>
          </a:p>
        </p:txBody>
      </p:sp>
      <p:pic>
        <p:nvPicPr>
          <p:cNvPr id="18" name="Picture 17">
            <a:extLst>
              <a:ext uri="{FF2B5EF4-FFF2-40B4-BE49-F238E27FC236}">
                <a16:creationId xmlns:a16="http://schemas.microsoft.com/office/drawing/2014/main" id="{DDCAB74A-2636-4A02-A5BC-F2F688D48407}"/>
              </a:ext>
            </a:extLst>
          </p:cNvPr>
          <p:cNvPicPr/>
          <p:nvPr/>
        </p:nvPicPr>
        <p:blipFill rotWithShape="1">
          <a:blip r:embed="rId2"/>
          <a:srcRect l="12886" r="18040"/>
          <a:stretch/>
        </p:blipFill>
        <p:spPr>
          <a:xfrm>
            <a:off x="5852159" y="854731"/>
            <a:ext cx="6135395" cy="514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1200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1302" y="121275"/>
            <a:ext cx="9505691" cy="1325563"/>
          </a:xfrm>
        </p:spPr>
        <p:txBody>
          <a:bodyPr vert="horz" lIns="91440" tIns="45720" rIns="91440" bIns="45720" rtlCol="0" anchor="ctr">
            <a:normAutofit/>
          </a:bodyPr>
          <a:lstStyle/>
          <a:p>
            <a:r>
              <a:rPr lang="en-US" kern="1200" dirty="0">
                <a:latin typeface="+mj-lt"/>
                <a:ea typeface="+mj-ea"/>
                <a:cs typeface="+mj-cs"/>
              </a:rPr>
              <a:t>EIDBI BENEFIT - PROVIDER RESPONSIBILITIES</a:t>
            </a:r>
          </a:p>
        </p:txBody>
      </p:sp>
      <p:sp>
        <p:nvSpPr>
          <p:cNvPr id="7" name="TextBox 6">
            <a:extLst>
              <a:ext uri="{FF2B5EF4-FFF2-40B4-BE49-F238E27FC236}">
                <a16:creationId xmlns:a16="http://schemas.microsoft.com/office/drawing/2014/main" id="{C7F1BAE2-284C-4A17-9295-1513825B21D3}"/>
              </a:ext>
            </a:extLst>
          </p:cNvPr>
          <p:cNvSpPr txBox="1"/>
          <p:nvPr/>
        </p:nvSpPr>
        <p:spPr>
          <a:xfrm>
            <a:off x="156467" y="1460661"/>
            <a:ext cx="8795985" cy="5105399"/>
          </a:xfrm>
          <a:prstGeom prst="rect">
            <a:avLst/>
          </a:prstGeom>
        </p:spPr>
        <p:txBody>
          <a:bodyPr vert="horz" lIns="91440" tIns="45720" rIns="91440" bIns="45720" rtlCol="0" anchor="ctr">
            <a:normAutofit lnSpcReduction="10000"/>
          </a:bodyPr>
          <a:lstStyle/>
          <a:p>
            <a:pPr lvl="0" fontAlgn="base">
              <a:lnSpc>
                <a:spcPct val="150000"/>
              </a:lnSpc>
              <a:spcBef>
                <a:spcPct val="0"/>
              </a:spcBef>
            </a:pPr>
            <a:r>
              <a:rPr lang="en-US" u="sng" dirty="0">
                <a:solidFill>
                  <a:srgbClr val="37465E"/>
                </a:solidFill>
              </a:rPr>
              <a:t>The</a:t>
            </a:r>
            <a:r>
              <a:rPr lang="en-US" b="1" u="sng" dirty="0">
                <a:solidFill>
                  <a:srgbClr val="37465E"/>
                </a:solidFill>
              </a:rPr>
              <a:t> comprehensive multi-disciplinary evaluation (CMDE) provider </a:t>
            </a:r>
            <a:r>
              <a:rPr lang="en-US" u="sng" dirty="0">
                <a:solidFill>
                  <a:srgbClr val="37465E"/>
                </a:solidFill>
              </a:rPr>
              <a:t>is responsible to:</a:t>
            </a:r>
            <a:endParaRPr lang="en-US" altLang="en-US" u="sng" dirty="0">
              <a:solidFill>
                <a:srgbClr val="37465E"/>
              </a:solidFill>
            </a:endParaRPr>
          </a:p>
          <a:p>
            <a:pPr lvl="0" indent="-228600" fontAlgn="base">
              <a:lnSpc>
                <a:spcPct val="150000"/>
              </a:lnSpc>
              <a:spcBef>
                <a:spcPct val="0"/>
              </a:spcBef>
              <a:buFont typeface="Arial" panose="020B0604020202020204" pitchFamily="34" charset="0"/>
              <a:buChar char="•"/>
            </a:pPr>
            <a:r>
              <a:rPr lang="en-US" altLang="en-US" sz="1600" dirty="0">
                <a:solidFill>
                  <a:srgbClr val="37465E"/>
                </a:solidFill>
              </a:rPr>
              <a:t>Check eligibility in MN–ITS to determine whether the member is receiving EIDBI benefits through fee-for-service or is enrolled in a prepaid health plan</a:t>
            </a:r>
          </a:p>
          <a:p>
            <a:pPr lvl="0" indent="-228600" fontAlgn="base">
              <a:lnSpc>
                <a:spcPct val="150000"/>
              </a:lnSpc>
              <a:spcBef>
                <a:spcPct val="0"/>
              </a:spcBef>
              <a:buFont typeface="Arial" panose="020B0604020202020204" pitchFamily="34" charset="0"/>
              <a:buChar char="•"/>
            </a:pPr>
            <a:r>
              <a:rPr lang="en-US" altLang="en-US" sz="1600" dirty="0">
                <a:solidFill>
                  <a:srgbClr val="37465E"/>
                </a:solidFill>
              </a:rPr>
              <a:t> Submit the completed </a:t>
            </a:r>
            <a:r>
              <a:rPr lang="en-US" altLang="en-US" sz="1600" u="sng" dirty="0">
                <a:solidFill>
                  <a:srgbClr val="37465E"/>
                </a:solidFill>
                <a:hlinkClick r:id="rId3">
                  <a:extLst>
                    <a:ext uri="{A12FA001-AC4F-418D-AE19-62706E023703}">
                      <ahyp:hlinkClr xmlns:ahyp="http://schemas.microsoft.com/office/drawing/2018/hyperlinkcolor" val="tx"/>
                    </a:ext>
                  </a:extLst>
                </a:hlinkClick>
              </a:rPr>
              <a:t>CMDE Medical Necessity Summary Information (DHS-7108) (PDF)</a:t>
            </a:r>
            <a:r>
              <a:rPr lang="en-US" altLang="en-US" sz="1600" dirty="0">
                <a:solidFill>
                  <a:srgbClr val="37465E"/>
                </a:solidFill>
              </a:rPr>
              <a:t>, including the CMDE signature page, to the web-based </a:t>
            </a:r>
            <a:r>
              <a:rPr lang="en-US" altLang="en-US" sz="1600" u="sng" dirty="0">
                <a:solidFill>
                  <a:srgbClr val="37465E"/>
                </a:solidFill>
                <a:hlinkClick r:id="rId4">
                  <a:extLst>
                    <a:ext uri="{A12FA001-AC4F-418D-AE19-62706E023703}">
                      <ahyp:hlinkClr xmlns:ahyp="http://schemas.microsoft.com/office/drawing/2018/hyperlinkcolor" val="tx"/>
                    </a:ext>
                  </a:extLst>
                </a:hlinkClick>
              </a:rPr>
              <a:t>KEPRO Atrezzo portal</a:t>
            </a:r>
            <a:r>
              <a:rPr lang="en-US" altLang="en-US" sz="1600" dirty="0">
                <a:solidFill>
                  <a:srgbClr val="37465E"/>
                </a:solidFill>
              </a:rPr>
              <a:t>.</a:t>
            </a:r>
          </a:p>
          <a:p>
            <a:pPr lvl="0" indent="-228600" fontAlgn="base">
              <a:lnSpc>
                <a:spcPct val="150000"/>
              </a:lnSpc>
              <a:spcBef>
                <a:spcPct val="0"/>
              </a:spcBef>
              <a:buFont typeface="Arial" panose="020B0604020202020204" pitchFamily="34" charset="0"/>
              <a:buChar char="•"/>
            </a:pPr>
            <a:r>
              <a:rPr lang="en-US" altLang="en-US" sz="1600" dirty="0">
                <a:solidFill>
                  <a:srgbClr val="37465E"/>
                </a:solidFill>
              </a:rPr>
              <a:t> Ensure that all documentation in the CMDE is complete and accurate prior to submission.</a:t>
            </a:r>
          </a:p>
          <a:p>
            <a:pPr lvl="0" indent="-228600" fontAlgn="base">
              <a:lnSpc>
                <a:spcPct val="150000"/>
              </a:lnSpc>
              <a:spcBef>
                <a:spcPct val="0"/>
              </a:spcBef>
              <a:buFont typeface="Arial" panose="020B0604020202020204" pitchFamily="34" charset="0"/>
              <a:buChar char="•"/>
            </a:pPr>
            <a:endParaRPr lang="en-US" altLang="en-US" sz="1600" dirty="0">
              <a:solidFill>
                <a:srgbClr val="37465E"/>
              </a:solidFill>
            </a:endParaRPr>
          </a:p>
          <a:p>
            <a:pPr lvl="0" fontAlgn="base">
              <a:lnSpc>
                <a:spcPct val="150000"/>
              </a:lnSpc>
              <a:spcBef>
                <a:spcPct val="0"/>
              </a:spcBef>
            </a:pPr>
            <a:r>
              <a:rPr lang="en-US" altLang="en-US" u="sng" dirty="0">
                <a:solidFill>
                  <a:srgbClr val="37465E"/>
                </a:solidFill>
              </a:rPr>
              <a:t>The </a:t>
            </a:r>
            <a:r>
              <a:rPr lang="en-US" altLang="en-US" b="1" u="sng" dirty="0">
                <a:solidFill>
                  <a:srgbClr val="37465E"/>
                </a:solidFill>
              </a:rPr>
              <a:t>Qualified Supervising Professional (QSP) </a:t>
            </a:r>
            <a:r>
              <a:rPr lang="en-US" altLang="en-US" u="sng" dirty="0">
                <a:solidFill>
                  <a:srgbClr val="37465E"/>
                </a:solidFill>
              </a:rPr>
              <a:t>is responsible to:</a:t>
            </a:r>
          </a:p>
          <a:p>
            <a:pPr lvl="0" indent="-228600" fontAlgn="base">
              <a:lnSpc>
                <a:spcPct val="150000"/>
              </a:lnSpc>
              <a:spcBef>
                <a:spcPct val="0"/>
              </a:spcBef>
              <a:buFont typeface="Arial" panose="020B0604020202020204" pitchFamily="34" charset="0"/>
              <a:buChar char="•"/>
            </a:pPr>
            <a:r>
              <a:rPr lang="en-US" altLang="en-US" sz="1600" dirty="0">
                <a:solidFill>
                  <a:srgbClr val="37465E"/>
                </a:solidFill>
              </a:rPr>
              <a:t> Receive medical necessity approval before submitting the ITP</a:t>
            </a:r>
          </a:p>
          <a:p>
            <a:pPr lvl="0" indent="-228600" fontAlgn="base">
              <a:lnSpc>
                <a:spcPct val="150000"/>
              </a:lnSpc>
              <a:spcBef>
                <a:spcPct val="0"/>
              </a:spcBef>
              <a:buFont typeface="Arial" panose="020B0604020202020204" pitchFamily="34" charset="0"/>
              <a:buChar char="•"/>
            </a:pPr>
            <a:r>
              <a:rPr lang="en-US" altLang="en-US" sz="1600" dirty="0">
                <a:solidFill>
                  <a:srgbClr val="37465E"/>
                </a:solidFill>
              </a:rPr>
              <a:t> Submit the completed </a:t>
            </a:r>
            <a:r>
              <a:rPr lang="en-US" altLang="en-US" sz="1600" u="sng" dirty="0">
                <a:solidFill>
                  <a:srgbClr val="37465E"/>
                </a:solidFill>
                <a:hlinkClick r:id="rId5">
                  <a:extLst>
                    <a:ext uri="{A12FA001-AC4F-418D-AE19-62706E023703}">
                      <ahyp:hlinkClr xmlns:ahyp="http://schemas.microsoft.com/office/drawing/2018/hyperlinkcolor" val="tx"/>
                    </a:ext>
                  </a:extLst>
                </a:hlinkClick>
              </a:rPr>
              <a:t>Individual Treatment Plan (ITP) and Progress Monitoring (DHS-7109) (PDF</a:t>
            </a:r>
            <a:r>
              <a:rPr lang="en-US" altLang="en-US" sz="1600" dirty="0">
                <a:solidFill>
                  <a:srgbClr val="37465E"/>
                </a:solidFill>
              </a:rPr>
              <a:t>), including the ITP signature page to the web-based </a:t>
            </a:r>
            <a:r>
              <a:rPr lang="en-US" altLang="en-US" sz="1600" u="sng" dirty="0">
                <a:solidFill>
                  <a:srgbClr val="37465E"/>
                </a:solidFill>
                <a:hlinkClick r:id="rId4">
                  <a:extLst>
                    <a:ext uri="{A12FA001-AC4F-418D-AE19-62706E023703}">
                      <ahyp:hlinkClr xmlns:ahyp="http://schemas.microsoft.com/office/drawing/2018/hyperlinkcolor" val="tx"/>
                    </a:ext>
                  </a:extLst>
                </a:hlinkClick>
              </a:rPr>
              <a:t>KEPRO Atrezzo portal</a:t>
            </a:r>
            <a:endParaRPr lang="en-US" altLang="en-US" sz="1600" dirty="0">
              <a:solidFill>
                <a:srgbClr val="37465E"/>
              </a:solidFill>
            </a:endParaRPr>
          </a:p>
          <a:p>
            <a:pPr lvl="0" indent="-228600" fontAlgn="base">
              <a:spcBef>
                <a:spcPct val="0"/>
              </a:spcBef>
              <a:buFont typeface="Arial" panose="020B0604020202020204" pitchFamily="34" charset="0"/>
              <a:buChar char="•"/>
            </a:pPr>
            <a:endParaRPr lang="en-US" altLang="en-US" sz="1600" dirty="0"/>
          </a:p>
          <a:p>
            <a:pPr marL="685800" lvl="2" algn="r">
              <a:lnSpc>
                <a:spcPct val="90000"/>
              </a:lnSpc>
              <a:spcAft>
                <a:spcPts val="600"/>
              </a:spcAft>
            </a:pPr>
            <a:r>
              <a:rPr lang="en-US" sz="1400" dirty="0">
                <a:solidFill>
                  <a:srgbClr val="37465E"/>
                </a:solidFill>
              </a:rPr>
              <a:t>Continued…</a:t>
            </a:r>
          </a:p>
        </p:txBody>
      </p:sp>
      <p:sp>
        <p:nvSpPr>
          <p:cNvPr id="27" name="Rectangle 2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User with solid fill">
            <a:extLst>
              <a:ext uri="{FF2B5EF4-FFF2-40B4-BE49-F238E27FC236}">
                <a16:creationId xmlns:a16="http://schemas.microsoft.com/office/drawing/2014/main" id="{866B9A4E-D982-4519-A960-D5A6F63997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91566" y="2535079"/>
            <a:ext cx="1787840" cy="1787840"/>
          </a:xfrm>
          <a:prstGeom prst="rect">
            <a:avLst/>
          </a:prstGeom>
        </p:spPr>
      </p:pic>
    </p:spTree>
    <p:extLst>
      <p:ext uri="{BB962C8B-B14F-4D97-AF65-F5344CB8AC3E}">
        <p14:creationId xmlns:p14="http://schemas.microsoft.com/office/powerpoint/2010/main" val="241526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852CFC-2FE0-4B35-985E-09936051D8CD}"/>
              </a:ext>
            </a:extLst>
          </p:cNvPr>
          <p:cNvSpPr>
            <a:spLocks noGrp="1"/>
          </p:cNvSpPr>
          <p:nvPr>
            <p:ph type="title"/>
          </p:nvPr>
        </p:nvSpPr>
        <p:spPr>
          <a:xfrm>
            <a:off x="838199" y="1428215"/>
            <a:ext cx="10515600" cy="598705"/>
          </a:xfrm>
        </p:spPr>
        <p:txBody>
          <a:bodyPr/>
          <a:lstStyle/>
          <a:p>
            <a:r>
              <a:rPr lang="en-US" sz="3200" dirty="0"/>
              <a:t>Atrezzo Provider Portal : </a:t>
            </a:r>
            <a:r>
              <a:rPr lang="en-US" sz="3200" dirty="0">
                <a:solidFill>
                  <a:srgbClr val="EF8A45"/>
                </a:solidFill>
              </a:rPr>
              <a:t>Submitted Case Inquiry</a:t>
            </a:r>
          </a:p>
        </p:txBody>
      </p:sp>
      <p:sp>
        <p:nvSpPr>
          <p:cNvPr id="2" name="Slide Number Placeholder 1">
            <a:extLst>
              <a:ext uri="{FF2B5EF4-FFF2-40B4-BE49-F238E27FC236}">
                <a16:creationId xmlns:a16="http://schemas.microsoft.com/office/drawing/2014/main" id="{06F1A819-E648-4565-87BD-D05DEF8A24B0}"/>
              </a:ext>
            </a:extLst>
          </p:cNvPr>
          <p:cNvSpPr>
            <a:spLocks noGrp="1"/>
          </p:cNvSpPr>
          <p:nvPr>
            <p:ph type="sldNum" sz="quarter" idx="4294967295"/>
          </p:nvPr>
        </p:nvSpPr>
        <p:spPr>
          <a:xfrm>
            <a:off x="11407775" y="6435725"/>
            <a:ext cx="784225" cy="295275"/>
          </a:xfrm>
          <a:prstGeom prst="rect">
            <a:avLst/>
          </a:prstGeom>
        </p:spPr>
        <p:txBody>
          <a:bodyPr/>
          <a:lstStyle/>
          <a:p>
            <a:r>
              <a:rPr lang="en-US"/>
              <a:t>Page </a:t>
            </a:r>
            <a:fld id="{C6C8BDDB-1AA9-4CDC-80A0-B0BF343FFE1A}" type="slidenum">
              <a:rPr lang="en-US" smtClean="0"/>
              <a:pPr/>
              <a:t>40</a:t>
            </a:fld>
            <a:endParaRPr lang="en-US" dirty="0"/>
          </a:p>
        </p:txBody>
      </p:sp>
      <p:sp>
        <p:nvSpPr>
          <p:cNvPr id="10" name="TextBox 9">
            <a:extLst>
              <a:ext uri="{FF2B5EF4-FFF2-40B4-BE49-F238E27FC236}">
                <a16:creationId xmlns:a16="http://schemas.microsoft.com/office/drawing/2014/main" id="{D35F95D4-B258-4633-8F24-1456765BDF8D}"/>
              </a:ext>
            </a:extLst>
          </p:cNvPr>
          <p:cNvSpPr txBox="1"/>
          <p:nvPr/>
        </p:nvSpPr>
        <p:spPr>
          <a:xfrm>
            <a:off x="365760" y="2316681"/>
            <a:ext cx="11826240" cy="830997"/>
          </a:xfrm>
          <a:prstGeom prst="rect">
            <a:avLst/>
          </a:prstGeom>
          <a:noFill/>
        </p:spPr>
        <p:txBody>
          <a:bodyPr wrap="square">
            <a:spAutoFit/>
          </a:bodyPr>
          <a:lstStyle/>
          <a:p>
            <a:pPr marL="640080" marR="1051560" indent="0" algn="ctr">
              <a:spcAft>
                <a:spcPts val="985"/>
              </a:spcAft>
            </a:pPr>
            <a:r>
              <a:rPr lang="en-US" sz="2400" b="1" spc="0" dirty="0">
                <a:solidFill>
                  <a:schemeClr val="bg1"/>
                </a:solidFill>
              </a:rPr>
              <a:t>1. Select the Member from the search results by clicking on the SELECT Link ( Located under the Actions Column) </a:t>
            </a:r>
          </a:p>
        </p:txBody>
      </p:sp>
      <p:pic>
        <p:nvPicPr>
          <p:cNvPr id="11" name="Picture 10">
            <a:extLst>
              <a:ext uri="{FF2B5EF4-FFF2-40B4-BE49-F238E27FC236}">
                <a16:creationId xmlns:a16="http://schemas.microsoft.com/office/drawing/2014/main" id="{AA5FC42C-5DCD-4B2E-A3CA-CD1E2C6AA488}"/>
              </a:ext>
            </a:extLst>
          </p:cNvPr>
          <p:cNvPicPr/>
          <p:nvPr/>
        </p:nvPicPr>
        <p:blipFill>
          <a:blip r:embed="rId2"/>
          <a:stretch>
            <a:fillRect/>
          </a:stretch>
        </p:blipFill>
        <p:spPr>
          <a:xfrm>
            <a:off x="2406331" y="3195338"/>
            <a:ext cx="7379335" cy="1029970"/>
          </a:xfrm>
          <a:prstGeom prst="rect">
            <a:avLst/>
          </a:prstGeom>
        </p:spPr>
      </p:pic>
      <p:sp>
        <p:nvSpPr>
          <p:cNvPr id="13" name="TextBox 12">
            <a:extLst>
              <a:ext uri="{FF2B5EF4-FFF2-40B4-BE49-F238E27FC236}">
                <a16:creationId xmlns:a16="http://schemas.microsoft.com/office/drawing/2014/main" id="{FE2B98D4-71B5-4089-A9C4-5B5BD96C6D17}"/>
              </a:ext>
            </a:extLst>
          </p:cNvPr>
          <p:cNvSpPr txBox="1"/>
          <p:nvPr/>
        </p:nvSpPr>
        <p:spPr>
          <a:xfrm>
            <a:off x="574356" y="4466034"/>
            <a:ext cx="9727884" cy="325667"/>
          </a:xfrm>
          <a:prstGeom prst="rect">
            <a:avLst/>
          </a:prstGeom>
          <a:noFill/>
        </p:spPr>
        <p:txBody>
          <a:bodyPr wrap="square">
            <a:spAutoFit/>
          </a:bodyPr>
          <a:lstStyle/>
          <a:p>
            <a:pPr marL="640080" marR="0" indent="0" algn="l">
              <a:lnSpc>
                <a:spcPts val="1600"/>
              </a:lnSpc>
              <a:spcAft>
                <a:spcPts val="4345"/>
              </a:spcAft>
            </a:pPr>
            <a:r>
              <a:rPr lang="en-US" sz="2400" b="1" spc="0" dirty="0">
                <a:solidFill>
                  <a:schemeClr val="bg1"/>
                </a:solidFill>
              </a:rPr>
              <a:t>2. Always Select the Minnesota Medicaid Contract </a:t>
            </a:r>
          </a:p>
        </p:txBody>
      </p:sp>
      <p:pic>
        <p:nvPicPr>
          <p:cNvPr id="14" name="Picture 13">
            <a:extLst>
              <a:ext uri="{FF2B5EF4-FFF2-40B4-BE49-F238E27FC236}">
                <a16:creationId xmlns:a16="http://schemas.microsoft.com/office/drawing/2014/main" id="{9989B271-E846-4CDC-B52A-A294B6C3D0BF}"/>
              </a:ext>
            </a:extLst>
          </p:cNvPr>
          <p:cNvPicPr/>
          <p:nvPr/>
        </p:nvPicPr>
        <p:blipFill>
          <a:blip r:embed="rId3"/>
          <a:stretch>
            <a:fillRect/>
          </a:stretch>
        </p:blipFill>
        <p:spPr>
          <a:xfrm>
            <a:off x="2269806" y="5032427"/>
            <a:ext cx="7515860" cy="1240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9255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852CFC-2FE0-4B35-985E-09936051D8CD}"/>
              </a:ext>
            </a:extLst>
          </p:cNvPr>
          <p:cNvSpPr>
            <a:spLocks noGrp="1"/>
          </p:cNvSpPr>
          <p:nvPr>
            <p:ph type="title"/>
          </p:nvPr>
        </p:nvSpPr>
        <p:spPr>
          <a:xfrm>
            <a:off x="876303" y="1201302"/>
            <a:ext cx="10515600" cy="598705"/>
          </a:xfrm>
        </p:spPr>
        <p:txBody>
          <a:bodyPr/>
          <a:lstStyle/>
          <a:p>
            <a:r>
              <a:rPr lang="en-US" sz="3200" dirty="0"/>
              <a:t>Atrezzo Provider Portal: </a:t>
            </a:r>
            <a:r>
              <a:rPr lang="en-US" sz="3200" dirty="0">
                <a:solidFill>
                  <a:srgbClr val="EF8A45"/>
                </a:solidFill>
              </a:rPr>
              <a:t>Submitted Case Inquiry</a:t>
            </a:r>
          </a:p>
        </p:txBody>
      </p:sp>
      <p:sp>
        <p:nvSpPr>
          <p:cNvPr id="2" name="Slide Number Placeholder 1">
            <a:extLst>
              <a:ext uri="{FF2B5EF4-FFF2-40B4-BE49-F238E27FC236}">
                <a16:creationId xmlns:a16="http://schemas.microsoft.com/office/drawing/2014/main" id="{06F1A819-E648-4565-87BD-D05DEF8A24B0}"/>
              </a:ext>
            </a:extLst>
          </p:cNvPr>
          <p:cNvSpPr>
            <a:spLocks noGrp="1"/>
          </p:cNvSpPr>
          <p:nvPr>
            <p:ph type="sldNum" sz="quarter" idx="4294967295"/>
          </p:nvPr>
        </p:nvSpPr>
        <p:spPr>
          <a:xfrm>
            <a:off x="10805161" y="6435725"/>
            <a:ext cx="1386840" cy="315595"/>
          </a:xfrm>
          <a:prstGeom prst="rect">
            <a:avLst/>
          </a:prstGeom>
        </p:spPr>
        <p:txBody>
          <a:bodyPr/>
          <a:lstStyle/>
          <a:p>
            <a:r>
              <a:rPr lang="en-US" dirty="0">
                <a:solidFill>
                  <a:schemeClr val="bg1"/>
                </a:solidFill>
              </a:rPr>
              <a:t>Page </a:t>
            </a:r>
            <a:fld id="{C6C8BDDB-1AA9-4CDC-80A0-B0BF343FFE1A}" type="slidenum">
              <a:rPr lang="en-US" smtClean="0">
                <a:solidFill>
                  <a:schemeClr val="bg1"/>
                </a:solidFill>
              </a:rPr>
              <a:pPr/>
              <a:t>41</a:t>
            </a:fld>
            <a:endParaRPr lang="en-US" dirty="0">
              <a:solidFill>
                <a:schemeClr val="bg1"/>
              </a:solidFill>
            </a:endParaRPr>
          </a:p>
        </p:txBody>
      </p:sp>
      <p:sp>
        <p:nvSpPr>
          <p:cNvPr id="10" name="TextBox 9">
            <a:extLst>
              <a:ext uri="{FF2B5EF4-FFF2-40B4-BE49-F238E27FC236}">
                <a16:creationId xmlns:a16="http://schemas.microsoft.com/office/drawing/2014/main" id="{D35F95D4-B258-4633-8F24-1456765BDF8D}"/>
              </a:ext>
            </a:extLst>
          </p:cNvPr>
          <p:cNvSpPr txBox="1"/>
          <p:nvPr/>
        </p:nvSpPr>
        <p:spPr>
          <a:xfrm>
            <a:off x="365760" y="1791455"/>
            <a:ext cx="11826240" cy="1328569"/>
          </a:xfrm>
          <a:prstGeom prst="rect">
            <a:avLst/>
          </a:prstGeom>
          <a:noFill/>
        </p:spPr>
        <p:txBody>
          <a:bodyPr wrap="square">
            <a:spAutoFit/>
          </a:bodyPr>
          <a:lstStyle/>
          <a:p>
            <a:pPr marL="640080" marR="1051560" algn="ctr">
              <a:spcAft>
                <a:spcPts val="985"/>
              </a:spcAft>
            </a:pPr>
            <a:r>
              <a:rPr lang="en-US" sz="2400" b="1" spc="0" dirty="0">
                <a:solidFill>
                  <a:schemeClr val="bg1"/>
                </a:solidFill>
              </a:rPr>
              <a:t>1. Verify the member’s information and click Select next to the applicable request </a:t>
            </a:r>
          </a:p>
          <a:p>
            <a:pPr marL="640080" marR="1051560" indent="0" algn="ctr">
              <a:spcAft>
                <a:spcPts val="985"/>
              </a:spcAft>
            </a:pPr>
            <a:endParaRPr lang="en-US" sz="2400" b="1" spc="0" dirty="0">
              <a:solidFill>
                <a:schemeClr val="bg1"/>
              </a:solidFill>
            </a:endParaRPr>
          </a:p>
        </p:txBody>
      </p:sp>
      <p:sp>
        <p:nvSpPr>
          <p:cNvPr id="13" name="TextBox 12">
            <a:extLst>
              <a:ext uri="{FF2B5EF4-FFF2-40B4-BE49-F238E27FC236}">
                <a16:creationId xmlns:a16="http://schemas.microsoft.com/office/drawing/2014/main" id="{FE2B98D4-71B5-4089-A9C4-5B5BD96C6D17}"/>
              </a:ext>
            </a:extLst>
          </p:cNvPr>
          <p:cNvSpPr txBox="1"/>
          <p:nvPr/>
        </p:nvSpPr>
        <p:spPr>
          <a:xfrm>
            <a:off x="160022" y="6005238"/>
            <a:ext cx="11338559" cy="707886"/>
          </a:xfrm>
          <a:prstGeom prst="rect">
            <a:avLst/>
          </a:prstGeom>
          <a:noFill/>
        </p:spPr>
        <p:txBody>
          <a:bodyPr wrap="square">
            <a:spAutoFit/>
          </a:bodyPr>
          <a:lstStyle/>
          <a:p>
            <a:pPr marL="640080" marR="0" indent="0" algn="ctr">
              <a:spcAft>
                <a:spcPts val="4345"/>
              </a:spcAft>
            </a:pPr>
            <a:r>
              <a:rPr lang="en-US" sz="2000" i="1" spc="0" dirty="0">
                <a:solidFill>
                  <a:schemeClr val="bg1"/>
                </a:solidFill>
              </a:rPr>
              <a:t>Note: Un-Submitted Status indicates your request has not been submitted to KEPRO. View all Un-Submitted request on your home page </a:t>
            </a:r>
          </a:p>
        </p:txBody>
      </p:sp>
      <p:pic>
        <p:nvPicPr>
          <p:cNvPr id="9" name="Picture 8">
            <a:extLst>
              <a:ext uri="{FF2B5EF4-FFF2-40B4-BE49-F238E27FC236}">
                <a16:creationId xmlns:a16="http://schemas.microsoft.com/office/drawing/2014/main" id="{F51464C9-3DD2-4AF7-9A5F-CA6AF5B73801}"/>
              </a:ext>
            </a:extLst>
          </p:cNvPr>
          <p:cNvPicPr/>
          <p:nvPr/>
        </p:nvPicPr>
        <p:blipFill rotWithShape="1">
          <a:blip r:embed="rId2"/>
          <a:srcRect l="2750" t="4006" r="4000" b="9492"/>
          <a:stretch/>
        </p:blipFill>
        <p:spPr>
          <a:xfrm>
            <a:off x="2091691" y="2643085"/>
            <a:ext cx="7265669" cy="3311432"/>
          </a:xfrm>
          <a:prstGeom prst="rect">
            <a:avLst/>
          </a:prstGeom>
        </p:spPr>
      </p:pic>
    </p:spTree>
    <p:extLst>
      <p:ext uri="{BB962C8B-B14F-4D97-AF65-F5344CB8AC3E}">
        <p14:creationId xmlns:p14="http://schemas.microsoft.com/office/powerpoint/2010/main" val="1753141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4852CFC-2FE0-4B35-985E-09936051D8CD}"/>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gn="l"/>
            <a:r>
              <a:rPr lang="en-US" sz="4400" kern="1200">
                <a:solidFill>
                  <a:srgbClr val="FFFFFF"/>
                </a:solidFill>
                <a:latin typeface="+mj-lt"/>
                <a:ea typeface="+mj-ea"/>
                <a:cs typeface="+mj-cs"/>
              </a:rPr>
              <a:t>Atrezzo Provider Portal: Submitted Case Inquiry</a:t>
            </a:r>
            <a:endParaRPr lang="en-US" sz="4400" kern="1200" dirty="0">
              <a:solidFill>
                <a:srgbClr val="FFFFFF"/>
              </a:solidFill>
              <a:latin typeface="+mj-lt"/>
              <a:ea typeface="+mj-ea"/>
              <a:cs typeface="+mj-cs"/>
            </a:endParaRP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50AAB9BC-E81A-4B83-ACA6-4F6178B97A42}"/>
              </a:ext>
            </a:extLst>
          </p:cNvPr>
          <p:cNvSpPr txBox="1"/>
          <p:nvPr/>
        </p:nvSpPr>
        <p:spPr>
          <a:xfrm>
            <a:off x="4167272" y="319088"/>
            <a:ext cx="7576370" cy="5585619"/>
          </a:xfrm>
          <a:prstGeom prst="rect">
            <a:avLst/>
          </a:prstGeo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2000" b="1" u="sng" spc="0" dirty="0">
                <a:solidFill>
                  <a:srgbClr val="37465E"/>
                </a:solidFill>
              </a:rPr>
              <a:t>Request Overview page will display all case information:</a:t>
            </a:r>
          </a:p>
          <a:p>
            <a:pPr marL="1096963" marR="0" indent="-228600">
              <a:lnSpc>
                <a:spcPct val="90000"/>
              </a:lnSpc>
              <a:spcBef>
                <a:spcPts val="2970"/>
              </a:spcBef>
              <a:spcAft>
                <a:spcPts val="0"/>
              </a:spcAft>
              <a:buFont typeface="Arial" panose="020B0604020202020204" pitchFamily="34" charset="0"/>
              <a:buChar char="•"/>
            </a:pPr>
            <a:r>
              <a:rPr lang="en-US" spc="-5" dirty="0"/>
              <a:t>Member Information </a:t>
            </a:r>
          </a:p>
          <a:p>
            <a:pPr marL="1096963" marR="0" indent="-228600">
              <a:lnSpc>
                <a:spcPct val="90000"/>
              </a:lnSpc>
              <a:spcBef>
                <a:spcPts val="380"/>
              </a:spcBef>
              <a:spcAft>
                <a:spcPts val="0"/>
              </a:spcAft>
              <a:buFont typeface="Arial" panose="020B0604020202020204" pitchFamily="34" charset="0"/>
              <a:buChar char="•"/>
            </a:pPr>
            <a:r>
              <a:rPr lang="en-US" spc="20" dirty="0"/>
              <a:t>Requested and Certified CPT codes </a:t>
            </a:r>
          </a:p>
          <a:p>
            <a:pPr marL="1096963" marR="0" indent="-228600">
              <a:lnSpc>
                <a:spcPct val="90000"/>
              </a:lnSpc>
              <a:spcBef>
                <a:spcPts val="385"/>
              </a:spcBef>
              <a:spcAft>
                <a:spcPts val="0"/>
              </a:spcAft>
              <a:buFont typeface="Arial" panose="020B0604020202020204" pitchFamily="34" charset="0"/>
              <a:buChar char="•"/>
            </a:pPr>
            <a:r>
              <a:rPr lang="en-US" spc="0" dirty="0"/>
              <a:t>Requested and Certified Quantity </a:t>
            </a:r>
          </a:p>
          <a:p>
            <a:pPr marL="1096963" marR="0" indent="-228600">
              <a:lnSpc>
                <a:spcPct val="90000"/>
              </a:lnSpc>
              <a:spcBef>
                <a:spcPts val="385"/>
              </a:spcBef>
              <a:spcAft>
                <a:spcPts val="0"/>
              </a:spcAft>
              <a:buFont typeface="Arial" panose="020B0604020202020204" pitchFamily="34" charset="0"/>
              <a:buChar char="•"/>
            </a:pPr>
            <a:r>
              <a:rPr lang="en-US" spc="0" dirty="0"/>
              <a:t>Current Status (Pending- Add information, Submitted, Approved or Denied) </a:t>
            </a:r>
          </a:p>
          <a:p>
            <a:pPr marL="1096963" marR="0" indent="-228600">
              <a:lnSpc>
                <a:spcPct val="90000"/>
              </a:lnSpc>
              <a:spcBef>
                <a:spcPts val="385"/>
              </a:spcBef>
              <a:spcAft>
                <a:spcPts val="0"/>
              </a:spcAft>
              <a:buFont typeface="Arial" panose="020B0604020202020204" pitchFamily="34" charset="0"/>
              <a:buChar char="•"/>
            </a:pPr>
            <a:r>
              <a:rPr lang="en-US" spc="-10" dirty="0"/>
              <a:t>All Case Messages </a:t>
            </a:r>
          </a:p>
          <a:p>
            <a:pPr marL="1096963" marR="0" indent="-228600">
              <a:lnSpc>
                <a:spcPct val="90000"/>
              </a:lnSpc>
              <a:spcBef>
                <a:spcPts val="385"/>
              </a:spcBef>
              <a:spcAft>
                <a:spcPts val="0"/>
              </a:spcAft>
              <a:buFont typeface="Arial" panose="020B0604020202020204" pitchFamily="34" charset="0"/>
              <a:buChar char="•"/>
            </a:pPr>
            <a:r>
              <a:rPr lang="en-US" spc="0" dirty="0"/>
              <a:t>Ability to send a new messages </a:t>
            </a:r>
          </a:p>
          <a:p>
            <a:pPr marL="1096963" marR="1280160" indent="-228600">
              <a:lnSpc>
                <a:spcPct val="90000"/>
              </a:lnSpc>
              <a:spcBef>
                <a:spcPts val="380"/>
              </a:spcBef>
              <a:spcAft>
                <a:spcPts val="0"/>
              </a:spcAft>
              <a:buFont typeface="Arial" panose="020B0604020202020204" pitchFamily="34" charset="0"/>
              <a:buChar char="•"/>
            </a:pPr>
            <a:r>
              <a:rPr lang="en-US" spc="0" dirty="0"/>
              <a:t>Attached Documents ( All clinical information previously attached for KEPRO Review ) </a:t>
            </a:r>
          </a:p>
          <a:p>
            <a:pPr marL="1096963" marR="0" indent="-228600">
              <a:lnSpc>
                <a:spcPct val="90000"/>
              </a:lnSpc>
              <a:spcBef>
                <a:spcPts val="385"/>
              </a:spcBef>
              <a:spcAft>
                <a:spcPts val="0"/>
              </a:spcAft>
              <a:buFont typeface="Arial" panose="020B0604020202020204" pitchFamily="34" charset="0"/>
              <a:buChar char="•"/>
            </a:pPr>
            <a:r>
              <a:rPr lang="en-US" spc="0" dirty="0"/>
              <a:t>Ability to attach additional documentation </a:t>
            </a:r>
          </a:p>
          <a:p>
            <a:pPr marL="1096963" marR="1143000" indent="-228600">
              <a:lnSpc>
                <a:spcPct val="90000"/>
              </a:lnSpc>
              <a:spcBef>
                <a:spcPts val="385"/>
              </a:spcBef>
              <a:spcAft>
                <a:spcPts val="0"/>
              </a:spcAft>
              <a:buFont typeface="Arial" panose="020B0604020202020204" pitchFamily="34" charset="0"/>
              <a:buChar char="•"/>
            </a:pPr>
            <a:r>
              <a:rPr lang="en-US" spc="0" dirty="0"/>
              <a:t>Clinical Information- View all Clinical notes submitted by KEPRO internal staff 	members and Providers via the Atrezzo Provider Portal System </a:t>
            </a:r>
          </a:p>
          <a:p>
            <a:pPr marL="1096963" marR="0" indent="-228600">
              <a:lnSpc>
                <a:spcPct val="90000"/>
              </a:lnSpc>
              <a:spcBef>
                <a:spcPts val="385"/>
              </a:spcBef>
              <a:spcAft>
                <a:spcPts val="8370"/>
              </a:spcAft>
              <a:buFont typeface="Arial" panose="020B0604020202020204" pitchFamily="34" charset="0"/>
              <a:buChar char="•"/>
            </a:pPr>
            <a:r>
              <a:rPr lang="en-US" spc="0" dirty="0"/>
              <a:t>Ability to add Additional Clinical Information </a:t>
            </a:r>
          </a:p>
        </p:txBody>
      </p:sp>
      <p:sp>
        <p:nvSpPr>
          <p:cNvPr id="2" name="Slide Number Placeholder 1">
            <a:extLst>
              <a:ext uri="{FF2B5EF4-FFF2-40B4-BE49-F238E27FC236}">
                <a16:creationId xmlns:a16="http://schemas.microsoft.com/office/drawing/2014/main" id="{06F1A819-E648-4565-87BD-D05DEF8A24B0}"/>
              </a:ext>
            </a:extLst>
          </p:cNvPr>
          <p:cNvSpPr>
            <a:spLocks noGrp="1"/>
          </p:cNvSpPr>
          <p:nvPr>
            <p:ph type="sldNum" sz="quarter" idx="4294967295"/>
          </p:nvPr>
        </p:nvSpPr>
        <p:spPr>
          <a:xfrm>
            <a:off x="9541564" y="6356350"/>
            <a:ext cx="1812235" cy="365125"/>
          </a:xfrm>
          <a:prstGeom prst="rect">
            <a:avLst/>
          </a:prstGeom>
        </p:spPr>
        <p:txBody>
          <a:bodyPr vert="horz" lIns="91440" tIns="45720" rIns="91440" bIns="45720" rtlCol="0" anchor="ctr">
            <a:normAutofit/>
          </a:bodyPr>
          <a:lstStyle/>
          <a:p>
            <a:pPr algn="r">
              <a:spcAft>
                <a:spcPts val="600"/>
              </a:spcAft>
            </a:pPr>
            <a:r>
              <a:rPr lang="en-US" sz="1200">
                <a:solidFill>
                  <a:schemeClr val="tx1">
                    <a:tint val="75000"/>
                  </a:schemeClr>
                </a:solidFill>
              </a:rPr>
              <a:t>Page </a:t>
            </a:r>
            <a:fld id="{C6C8BDDB-1AA9-4CDC-80A0-B0BF343FFE1A}" type="slidenum">
              <a:rPr lang="en-US" sz="1200" smtClean="0">
                <a:solidFill>
                  <a:schemeClr val="tx1">
                    <a:tint val="75000"/>
                  </a:schemeClr>
                </a:solidFill>
              </a:rPr>
              <a:pPr algn="r">
                <a:spcAft>
                  <a:spcPts val="600"/>
                </a:spcAft>
              </a:pPr>
              <a:t>42</a:t>
            </a:fld>
            <a:endParaRPr lang="en-US" sz="1200">
              <a:solidFill>
                <a:schemeClr val="tx1">
                  <a:tint val="75000"/>
                </a:schemeClr>
              </a:solidFill>
            </a:endParaRPr>
          </a:p>
        </p:txBody>
      </p:sp>
    </p:spTree>
    <p:extLst>
      <p:ext uri="{BB962C8B-B14F-4D97-AF65-F5344CB8AC3E}">
        <p14:creationId xmlns:p14="http://schemas.microsoft.com/office/powerpoint/2010/main" val="1373016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4852CFC-2FE0-4B35-985E-09936051D8CD}"/>
              </a:ext>
            </a:extLst>
          </p:cNvPr>
          <p:cNvSpPr>
            <a:spLocks noGrp="1"/>
          </p:cNvSpPr>
          <p:nvPr>
            <p:ph type="title"/>
          </p:nvPr>
        </p:nvSpPr>
        <p:spPr>
          <a:xfrm>
            <a:off x="1113810" y="2960716"/>
            <a:ext cx="4036334" cy="2387600"/>
          </a:xfrm>
        </p:spPr>
        <p:txBody>
          <a:bodyPr vert="horz" lIns="91440" tIns="45720" rIns="91440" bIns="45720" rtlCol="0" anchor="t">
            <a:normAutofit/>
          </a:bodyPr>
          <a:lstStyle/>
          <a:p>
            <a:pPr algn="l"/>
            <a:r>
              <a:rPr lang="en-US" sz="3400" kern="1200">
                <a:solidFill>
                  <a:schemeClr val="tx1"/>
                </a:solidFill>
                <a:latin typeface="+mj-lt"/>
                <a:ea typeface="+mj-ea"/>
                <a:cs typeface="+mj-cs"/>
              </a:rPr>
              <a:t>Atrezzo Provider Portal: Submitted Case Inquiry</a:t>
            </a:r>
          </a:p>
        </p:txBody>
      </p:sp>
      <p:grpSp>
        <p:nvGrpSpPr>
          <p:cNvPr id="22" name="Group 2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3" name="Rectangle 2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6F1A819-E648-4565-87BD-D05DEF8A24B0}"/>
              </a:ext>
            </a:extLst>
          </p:cNvPr>
          <p:cNvSpPr>
            <a:spLocks noGrp="1"/>
          </p:cNvSpPr>
          <p:nvPr>
            <p:ph type="sldNum" sz="quarter" idx="4294967295"/>
          </p:nvPr>
        </p:nvSpPr>
        <p:spPr>
          <a:xfrm>
            <a:off x="8610600" y="6492240"/>
            <a:ext cx="1871749" cy="365125"/>
          </a:xfrm>
          <a:prstGeom prst="rect">
            <a:avLst/>
          </a:prstGeom>
        </p:spPr>
        <p:txBody>
          <a:bodyPr vert="horz" lIns="91440" tIns="45720" rIns="91440" bIns="45720" rtlCol="0" anchor="ctr">
            <a:normAutofit/>
          </a:bodyPr>
          <a:lstStyle/>
          <a:p>
            <a:pPr algn="r">
              <a:spcAft>
                <a:spcPts val="600"/>
              </a:spcAft>
            </a:pPr>
            <a:r>
              <a:rPr lang="en-US" sz="1200">
                <a:solidFill>
                  <a:schemeClr val="tx1">
                    <a:tint val="75000"/>
                  </a:schemeClr>
                </a:solidFill>
              </a:rPr>
              <a:t>Page </a:t>
            </a:r>
            <a:fld id="{C6C8BDDB-1AA9-4CDC-80A0-B0BF343FFE1A}" type="slidenum">
              <a:rPr lang="en-US" sz="1200" smtClean="0">
                <a:solidFill>
                  <a:schemeClr val="tx1">
                    <a:tint val="75000"/>
                  </a:schemeClr>
                </a:solidFill>
              </a:rPr>
              <a:pPr algn="r">
                <a:spcAft>
                  <a:spcPts val="600"/>
                </a:spcAft>
              </a:pPr>
              <a:t>43</a:t>
            </a:fld>
            <a:endParaRPr lang="en-US" sz="1200">
              <a:solidFill>
                <a:schemeClr val="tx1">
                  <a:tint val="75000"/>
                </a:schemeClr>
              </a:solidFill>
            </a:endParaRPr>
          </a:p>
        </p:txBody>
      </p:sp>
      <p:pic>
        <p:nvPicPr>
          <p:cNvPr id="14" name="Picture 13" descr="Graphical user interface&#10;&#10;Description automatically generated">
            <a:extLst>
              <a:ext uri="{FF2B5EF4-FFF2-40B4-BE49-F238E27FC236}">
                <a16:creationId xmlns:a16="http://schemas.microsoft.com/office/drawing/2014/main" id="{E02B21DA-43EE-4F37-9F06-456E08ED88D4}"/>
              </a:ext>
            </a:extLst>
          </p:cNvPr>
          <p:cNvPicPr>
            <a:picLocks noChangeAspect="1"/>
          </p:cNvPicPr>
          <p:nvPr/>
        </p:nvPicPr>
        <p:blipFill>
          <a:blip r:embed="rId2"/>
          <a:stretch>
            <a:fillRect/>
          </a:stretch>
        </p:blipFill>
        <p:spPr>
          <a:xfrm>
            <a:off x="6263954" y="131124"/>
            <a:ext cx="5165237" cy="6595115"/>
          </a:xfrm>
          <a:prstGeom prst="rect">
            <a:avLst/>
          </a:prstGeom>
          <a:ln w="38100">
            <a:solidFill>
              <a:srgbClr val="37465E"/>
            </a:solidFill>
          </a:ln>
        </p:spPr>
      </p:pic>
    </p:spTree>
    <p:extLst>
      <p:ext uri="{BB962C8B-B14F-4D97-AF65-F5344CB8AC3E}">
        <p14:creationId xmlns:p14="http://schemas.microsoft.com/office/powerpoint/2010/main" val="1119254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2965345" y="493294"/>
            <a:ext cx="8942293" cy="788877"/>
          </a:xfrm>
        </p:spPr>
        <p:txBody>
          <a:bodyPr/>
          <a:lstStyle/>
          <a:p>
            <a:pPr algn="ctr"/>
            <a:r>
              <a:rPr lang="en-US" sz="3200" dirty="0"/>
              <a:t>Receiving Provider Notification</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44</a:t>
            </a:fld>
            <a:endParaRPr lang="en-US" dirty="0"/>
          </a:p>
        </p:txBody>
      </p:sp>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sp>
        <p:nvSpPr>
          <p:cNvPr id="4" name="TextBox 3">
            <a:extLst>
              <a:ext uri="{FF2B5EF4-FFF2-40B4-BE49-F238E27FC236}">
                <a16:creationId xmlns:a16="http://schemas.microsoft.com/office/drawing/2014/main" id="{E0199F02-E933-4DD2-8E6D-485A7D9A21F9}"/>
              </a:ext>
            </a:extLst>
          </p:cNvPr>
          <p:cNvSpPr txBox="1"/>
          <p:nvPr/>
        </p:nvSpPr>
        <p:spPr>
          <a:xfrm>
            <a:off x="2941320" y="1600200"/>
            <a:ext cx="8942293" cy="3139321"/>
          </a:xfrm>
          <a:prstGeom prst="rect">
            <a:avLst/>
          </a:prstGeom>
          <a:noFill/>
        </p:spPr>
        <p:txBody>
          <a:bodyPr wrap="square" rtlCol="0">
            <a:spAutoFit/>
          </a:bodyPr>
          <a:lstStyle/>
          <a:p>
            <a:pPr algn="ctr"/>
            <a:r>
              <a:rPr lang="en-US" sz="1800" spc="0" dirty="0">
                <a:solidFill>
                  <a:srgbClr val="001F5F"/>
                </a:solidFill>
              </a:rPr>
              <a:t>Upon review of the submitted clinical documentation Kepro will make a medical necessity determination. Provider notification regarding Approvals, Denials and request for additional documentation or corrections is viewable via the </a:t>
            </a:r>
            <a:r>
              <a:rPr lang="en-US" sz="1800" b="1" spc="0" dirty="0">
                <a:solidFill>
                  <a:srgbClr val="001F5F"/>
                </a:solidFill>
              </a:rPr>
              <a:t>Atrezzo Provider Portal Message Center.</a:t>
            </a:r>
          </a:p>
          <a:p>
            <a:pPr algn="ctr"/>
            <a:endParaRPr lang="en-US" sz="1800" b="1" spc="0" dirty="0">
              <a:solidFill>
                <a:srgbClr val="001F5F"/>
              </a:solidFill>
            </a:endParaRPr>
          </a:p>
          <a:p>
            <a:pPr algn="ctr"/>
            <a:r>
              <a:rPr lang="en-US" i="1" dirty="0">
                <a:solidFill>
                  <a:srgbClr val="001F5F"/>
                </a:solidFill>
              </a:rPr>
              <a:t>The purpose of the messaging center is to communicate requests for additional information and Provider responses, and determination outcome.</a:t>
            </a:r>
            <a:endParaRPr lang="en-US" sz="1800" b="1" i="1" spc="0" dirty="0">
              <a:solidFill>
                <a:srgbClr val="001F5F"/>
              </a:solidFill>
            </a:endParaRPr>
          </a:p>
          <a:p>
            <a:pPr algn="ctr"/>
            <a:r>
              <a:rPr lang="en-US" sz="1800" b="1" i="1" spc="0" dirty="0">
                <a:solidFill>
                  <a:srgbClr val="001F5F"/>
                </a:solidFill>
              </a:rPr>
              <a:t> </a:t>
            </a:r>
          </a:p>
          <a:p>
            <a:pPr algn="ctr"/>
            <a:r>
              <a:rPr lang="en-US" sz="1800" b="1" spc="0" dirty="0">
                <a:solidFill>
                  <a:srgbClr val="001F5F"/>
                </a:solidFill>
              </a:rPr>
              <a:t>To READ a message sent, go to the Home Screen and click on the message located in the Message Center.</a:t>
            </a:r>
          </a:p>
          <a:p>
            <a:endParaRPr lang="en-US" dirty="0"/>
          </a:p>
        </p:txBody>
      </p:sp>
      <p:pic>
        <p:nvPicPr>
          <p:cNvPr id="10" name="Picture 9">
            <a:extLst>
              <a:ext uri="{FF2B5EF4-FFF2-40B4-BE49-F238E27FC236}">
                <a16:creationId xmlns:a16="http://schemas.microsoft.com/office/drawing/2014/main" id="{BCA64691-E91C-467F-8416-E91804ECBD7F}"/>
              </a:ext>
            </a:extLst>
          </p:cNvPr>
          <p:cNvPicPr/>
          <p:nvPr/>
        </p:nvPicPr>
        <p:blipFill>
          <a:blip r:embed="rId4"/>
          <a:stretch>
            <a:fillRect/>
          </a:stretch>
        </p:blipFill>
        <p:spPr>
          <a:xfrm>
            <a:off x="3465202" y="4739521"/>
            <a:ext cx="7942580" cy="1313815"/>
          </a:xfrm>
          <a:prstGeom prst="rect">
            <a:avLst/>
          </a:prstGeom>
        </p:spPr>
      </p:pic>
    </p:spTree>
    <p:extLst>
      <p:ext uri="{BB962C8B-B14F-4D97-AF65-F5344CB8AC3E}">
        <p14:creationId xmlns:p14="http://schemas.microsoft.com/office/powerpoint/2010/main" val="583487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2941320" y="516655"/>
            <a:ext cx="8942293" cy="788877"/>
          </a:xfrm>
        </p:spPr>
        <p:txBody>
          <a:bodyPr/>
          <a:lstStyle/>
          <a:p>
            <a:pPr algn="ctr"/>
            <a:r>
              <a:rPr lang="en-US" sz="3200" dirty="0"/>
              <a:t>Receiving Provider Notification</a:t>
            </a:r>
          </a:p>
        </p:txBody>
      </p:sp>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45</a:t>
            </a:fld>
            <a:endParaRPr lang="en-US" dirty="0"/>
          </a:p>
        </p:txBody>
      </p:sp>
      <p:pic>
        <p:nvPicPr>
          <p:cNvPr id="13" name="Picture 12" descr="Logo&#10;&#10;Description automatically generated">
            <a:extLst>
              <a:ext uri="{FF2B5EF4-FFF2-40B4-BE49-F238E27FC236}">
                <a16:creationId xmlns:a16="http://schemas.microsoft.com/office/drawing/2014/main" id="{228147EE-A3DC-4EAE-B2AD-3E48802EA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6877"/>
            <a:ext cx="2599944" cy="1721713"/>
          </a:xfrm>
          <a:prstGeom prst="rect">
            <a:avLst/>
          </a:prstGeom>
        </p:spPr>
      </p:pic>
      <p:sp>
        <p:nvSpPr>
          <p:cNvPr id="4" name="TextBox 3">
            <a:extLst>
              <a:ext uri="{FF2B5EF4-FFF2-40B4-BE49-F238E27FC236}">
                <a16:creationId xmlns:a16="http://schemas.microsoft.com/office/drawing/2014/main" id="{E0199F02-E933-4DD2-8E6D-485A7D9A21F9}"/>
              </a:ext>
            </a:extLst>
          </p:cNvPr>
          <p:cNvSpPr txBox="1"/>
          <p:nvPr/>
        </p:nvSpPr>
        <p:spPr>
          <a:xfrm>
            <a:off x="2941320" y="1600200"/>
            <a:ext cx="8942293" cy="1477328"/>
          </a:xfrm>
          <a:prstGeom prst="rect">
            <a:avLst/>
          </a:prstGeom>
          <a:noFill/>
        </p:spPr>
        <p:txBody>
          <a:bodyPr wrap="square" rtlCol="0">
            <a:spAutoFit/>
          </a:bodyPr>
          <a:lstStyle/>
          <a:p>
            <a:pPr marL="342900" indent="-342900">
              <a:buFont typeface="+mj-lt"/>
              <a:buAutoNum type="arabicPeriod"/>
            </a:pPr>
            <a:r>
              <a:rPr lang="en-US" sz="1800" b="1" spc="0" dirty="0">
                <a:solidFill>
                  <a:srgbClr val="37465E"/>
                </a:solidFill>
              </a:rPr>
              <a:t>The message appears </a:t>
            </a:r>
          </a:p>
          <a:p>
            <a:pPr marL="342900" indent="-342900">
              <a:buFont typeface="+mj-lt"/>
              <a:buAutoNum type="arabicPeriod"/>
            </a:pPr>
            <a:r>
              <a:rPr lang="en-US" b="1" dirty="0">
                <a:solidFill>
                  <a:srgbClr val="37465E"/>
                </a:solidFill>
              </a:rPr>
              <a:t>To REPLY to the message, type the reply in the space provided</a:t>
            </a:r>
          </a:p>
          <a:p>
            <a:pPr marL="342900" indent="-342900">
              <a:buFont typeface="+mj-lt"/>
              <a:buAutoNum type="arabicPeriod"/>
            </a:pPr>
            <a:r>
              <a:rPr lang="en-US" b="1" dirty="0">
                <a:solidFill>
                  <a:srgbClr val="37465E"/>
                </a:solidFill>
              </a:rPr>
              <a:t>Click the REPLY button </a:t>
            </a:r>
            <a:endParaRPr lang="en-US" sz="1800" b="1" spc="0" dirty="0">
              <a:solidFill>
                <a:srgbClr val="37465E"/>
              </a:solidFill>
            </a:endParaRPr>
          </a:p>
          <a:p>
            <a:pPr algn="ctr"/>
            <a:endParaRPr lang="en-US" sz="1800" b="1" spc="0" dirty="0">
              <a:solidFill>
                <a:srgbClr val="001F5F"/>
              </a:solidFill>
            </a:endParaRPr>
          </a:p>
          <a:p>
            <a:endParaRPr lang="en-US" dirty="0"/>
          </a:p>
        </p:txBody>
      </p:sp>
      <p:pic>
        <p:nvPicPr>
          <p:cNvPr id="7" name="Picture 6">
            <a:extLst>
              <a:ext uri="{FF2B5EF4-FFF2-40B4-BE49-F238E27FC236}">
                <a16:creationId xmlns:a16="http://schemas.microsoft.com/office/drawing/2014/main" id="{09CCEA14-D97A-4150-8252-BED9A5283E67}"/>
              </a:ext>
            </a:extLst>
          </p:cNvPr>
          <p:cNvPicPr/>
          <p:nvPr/>
        </p:nvPicPr>
        <p:blipFill>
          <a:blip r:embed="rId3"/>
          <a:stretch>
            <a:fillRect/>
          </a:stretch>
        </p:blipFill>
        <p:spPr>
          <a:xfrm>
            <a:off x="2849880" y="2507896"/>
            <a:ext cx="8911813" cy="3927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2151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3E1BE-617B-688A-B329-2024998A6934}"/>
              </a:ext>
            </a:extLst>
          </p:cNvPr>
          <p:cNvSpPr>
            <a:spLocks noGrp="1"/>
          </p:cNvSpPr>
          <p:nvPr>
            <p:ph type="body" idx="14"/>
          </p:nvPr>
        </p:nvSpPr>
        <p:spPr>
          <a:xfrm>
            <a:off x="4612640" y="1653012"/>
            <a:ext cx="5836869" cy="685160"/>
          </a:xfrm>
        </p:spPr>
        <p:txBody>
          <a:bodyPr/>
          <a:lstStyle/>
          <a:p>
            <a:r>
              <a:rPr lang="en-US" sz="2000" b="1"/>
              <a:t>1. How </a:t>
            </a:r>
            <a:r>
              <a:rPr lang="en-US" sz="2000" b="1" dirty="0"/>
              <a:t>do I request additional units for service codes to an already approved ITP?</a:t>
            </a:r>
          </a:p>
        </p:txBody>
      </p:sp>
      <p:sp>
        <p:nvSpPr>
          <p:cNvPr id="3" name="Title 2">
            <a:extLst>
              <a:ext uri="{FF2B5EF4-FFF2-40B4-BE49-F238E27FC236}">
                <a16:creationId xmlns:a16="http://schemas.microsoft.com/office/drawing/2014/main" id="{56DC2677-1587-A884-AD33-4B320A347E87}"/>
              </a:ext>
            </a:extLst>
          </p:cNvPr>
          <p:cNvSpPr>
            <a:spLocks noGrp="1"/>
          </p:cNvSpPr>
          <p:nvPr>
            <p:ph type="title"/>
          </p:nvPr>
        </p:nvSpPr>
        <p:spPr>
          <a:xfrm>
            <a:off x="4409440" y="733442"/>
            <a:ext cx="6102860" cy="236866"/>
          </a:xfrm>
        </p:spPr>
        <p:txBody>
          <a:bodyPr>
            <a:normAutofit fontScale="90000"/>
          </a:bodyPr>
          <a:lstStyle/>
          <a:p>
            <a:r>
              <a:rPr lang="en-US" dirty="0"/>
              <a:t>Frequently Asked Questions</a:t>
            </a:r>
          </a:p>
        </p:txBody>
      </p:sp>
      <p:sp>
        <p:nvSpPr>
          <p:cNvPr id="6" name="Text Placeholder 5">
            <a:extLst>
              <a:ext uri="{FF2B5EF4-FFF2-40B4-BE49-F238E27FC236}">
                <a16:creationId xmlns:a16="http://schemas.microsoft.com/office/drawing/2014/main" id="{5DDEC0A3-1B54-B9F8-83B1-55321F915C17}"/>
              </a:ext>
            </a:extLst>
          </p:cNvPr>
          <p:cNvSpPr>
            <a:spLocks noGrp="1"/>
          </p:cNvSpPr>
          <p:nvPr>
            <p:ph type="body" sz="quarter" idx="18"/>
          </p:nvPr>
        </p:nvSpPr>
        <p:spPr>
          <a:xfrm>
            <a:off x="4797804" y="2495417"/>
            <a:ext cx="4955796" cy="3940387"/>
          </a:xfrm>
        </p:spPr>
        <p:txBody>
          <a:bodyPr/>
          <a:lstStyle/>
          <a:p>
            <a:pPr marL="285750" indent="-285750">
              <a:buFont typeface="Arial" panose="020B0604020202020204" pitchFamily="34" charset="0"/>
              <a:buChar char="•"/>
            </a:pPr>
            <a:r>
              <a:rPr lang="en-US" sz="1700" dirty="0"/>
              <a:t>Update Section D of the ITP indicating the increase in units for the needed service code (s).</a:t>
            </a:r>
          </a:p>
          <a:p>
            <a:pPr marL="285750" indent="-285750">
              <a:buFont typeface="Arial" panose="020B0604020202020204" pitchFamily="34" charset="0"/>
              <a:buChar char="•"/>
            </a:pPr>
            <a:r>
              <a:rPr lang="en-US" sz="1700" dirty="0"/>
              <a:t>Provide rationale for the need for additional units in Section E of the ITP under the rationale paragraph.</a:t>
            </a:r>
          </a:p>
          <a:p>
            <a:pPr marL="285750" indent="-285750">
              <a:buFont typeface="Arial" panose="020B0604020202020204" pitchFamily="34" charset="0"/>
              <a:buChar char="•"/>
            </a:pPr>
            <a:r>
              <a:rPr lang="en-US" sz="1700" dirty="0"/>
              <a:t>Obtain QSP and guardian approval through a revised signature page.</a:t>
            </a:r>
          </a:p>
          <a:p>
            <a:pPr marL="285750" indent="-285750">
              <a:buFont typeface="Arial" panose="020B0604020202020204" pitchFamily="34" charset="0"/>
              <a:buChar char="•"/>
            </a:pPr>
            <a:r>
              <a:rPr lang="en-US" sz="1700" dirty="0"/>
              <a:t>Locate the already approved case in </a:t>
            </a:r>
            <a:r>
              <a:rPr lang="en-US" sz="1700" dirty="0" err="1"/>
              <a:t>Atrezzo</a:t>
            </a:r>
            <a:r>
              <a:rPr lang="en-US" sz="1700" dirty="0"/>
              <a:t> portal for the time frame needed and attach the updated documents.</a:t>
            </a:r>
          </a:p>
          <a:p>
            <a:pPr marL="285750" indent="-285750">
              <a:buFont typeface="Arial" panose="020B0604020202020204" pitchFamily="34" charset="0"/>
              <a:buChar char="•"/>
            </a:pPr>
            <a:r>
              <a:rPr lang="en-US" sz="1700" dirty="0"/>
              <a:t>Leave a note for the reviewer regarding what the attachments include and generally what is being requested.</a:t>
            </a:r>
          </a:p>
          <a:p>
            <a:endParaRPr lang="en-US" dirty="0"/>
          </a:p>
        </p:txBody>
      </p:sp>
      <p:sp>
        <p:nvSpPr>
          <p:cNvPr id="7" name="Slide Number Placeholder 6">
            <a:extLst>
              <a:ext uri="{FF2B5EF4-FFF2-40B4-BE49-F238E27FC236}">
                <a16:creationId xmlns:a16="http://schemas.microsoft.com/office/drawing/2014/main" id="{6CAFE256-8F6A-67D6-0CD9-31E0868CB776}"/>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46</a:t>
            </a:fld>
            <a:endParaRPr lang="en-US" dirty="0"/>
          </a:p>
        </p:txBody>
      </p:sp>
      <p:sp>
        <p:nvSpPr>
          <p:cNvPr id="8" name="Footer Placeholder 7">
            <a:extLst>
              <a:ext uri="{FF2B5EF4-FFF2-40B4-BE49-F238E27FC236}">
                <a16:creationId xmlns:a16="http://schemas.microsoft.com/office/drawing/2014/main" id="{C75F1749-18AC-BFEF-D913-8878F5B74875}"/>
              </a:ext>
            </a:extLst>
          </p:cNvPr>
          <p:cNvSpPr>
            <a:spLocks noGrp="1"/>
          </p:cNvSpPr>
          <p:nvPr>
            <p:ph type="ftr" sz="quarter" idx="11"/>
          </p:nvPr>
        </p:nvSpPr>
        <p:spPr/>
        <p:txBody>
          <a:bodyPr/>
          <a:lstStyle/>
          <a:p>
            <a:r>
              <a:rPr lang="en-US"/>
              <a:t>Footer   |</a:t>
            </a:r>
            <a:endParaRPr lang="en-US" dirty="0"/>
          </a:p>
        </p:txBody>
      </p:sp>
      <p:pic>
        <p:nvPicPr>
          <p:cNvPr id="9" name="Picture Placeholder 8" descr="Logo&#10;&#10;Description automatically generated">
            <a:extLst>
              <a:ext uri="{FF2B5EF4-FFF2-40B4-BE49-F238E27FC236}">
                <a16:creationId xmlns:a16="http://schemas.microsoft.com/office/drawing/2014/main" id="{2D236F02-967F-6EF2-679E-2855214DC84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1687" r="21687"/>
          <a:stretch>
            <a:fillRect/>
          </a:stretch>
        </p:blipFill>
        <p:spPr>
          <a:xfrm>
            <a:off x="592774" y="47732"/>
            <a:ext cx="1445522" cy="1690472"/>
          </a:xfrm>
          <a:prstGeom prst="rect">
            <a:avLst/>
          </a:prstGeom>
        </p:spPr>
      </p:pic>
    </p:spTree>
    <p:extLst>
      <p:ext uri="{BB962C8B-B14F-4D97-AF65-F5344CB8AC3E}">
        <p14:creationId xmlns:p14="http://schemas.microsoft.com/office/powerpoint/2010/main" val="33094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3E1BE-617B-688A-B329-2024998A6934}"/>
              </a:ext>
            </a:extLst>
          </p:cNvPr>
          <p:cNvSpPr>
            <a:spLocks noGrp="1"/>
          </p:cNvSpPr>
          <p:nvPr>
            <p:ph type="body" idx="14"/>
          </p:nvPr>
        </p:nvSpPr>
        <p:spPr>
          <a:xfrm>
            <a:off x="4612640" y="1653012"/>
            <a:ext cx="5836869" cy="685160"/>
          </a:xfrm>
        </p:spPr>
        <p:txBody>
          <a:bodyPr/>
          <a:lstStyle/>
          <a:p>
            <a:r>
              <a:rPr lang="en-US" sz="2000" b="1" dirty="0"/>
              <a:t>2. When and how should the provider contact the Kepro reviewer for a pended case?</a:t>
            </a:r>
          </a:p>
        </p:txBody>
      </p:sp>
      <p:sp>
        <p:nvSpPr>
          <p:cNvPr id="3" name="Title 2">
            <a:extLst>
              <a:ext uri="{FF2B5EF4-FFF2-40B4-BE49-F238E27FC236}">
                <a16:creationId xmlns:a16="http://schemas.microsoft.com/office/drawing/2014/main" id="{56DC2677-1587-A884-AD33-4B320A347E87}"/>
              </a:ext>
            </a:extLst>
          </p:cNvPr>
          <p:cNvSpPr>
            <a:spLocks noGrp="1"/>
          </p:cNvSpPr>
          <p:nvPr>
            <p:ph type="title"/>
          </p:nvPr>
        </p:nvSpPr>
        <p:spPr>
          <a:xfrm>
            <a:off x="4409440" y="733442"/>
            <a:ext cx="6102860" cy="236866"/>
          </a:xfrm>
        </p:spPr>
        <p:txBody>
          <a:bodyPr>
            <a:normAutofit fontScale="90000"/>
          </a:bodyPr>
          <a:lstStyle/>
          <a:p>
            <a:r>
              <a:rPr lang="en-US" dirty="0"/>
              <a:t>Frequently Asked Questions</a:t>
            </a:r>
          </a:p>
        </p:txBody>
      </p:sp>
      <p:sp>
        <p:nvSpPr>
          <p:cNvPr id="6" name="Text Placeholder 5">
            <a:extLst>
              <a:ext uri="{FF2B5EF4-FFF2-40B4-BE49-F238E27FC236}">
                <a16:creationId xmlns:a16="http://schemas.microsoft.com/office/drawing/2014/main" id="{5DDEC0A3-1B54-B9F8-83B1-55321F915C17}"/>
              </a:ext>
            </a:extLst>
          </p:cNvPr>
          <p:cNvSpPr>
            <a:spLocks noGrp="1"/>
          </p:cNvSpPr>
          <p:nvPr>
            <p:ph type="body" sz="quarter" idx="18"/>
          </p:nvPr>
        </p:nvSpPr>
        <p:spPr>
          <a:xfrm>
            <a:off x="4797804" y="2495417"/>
            <a:ext cx="4955796" cy="3940387"/>
          </a:xfrm>
        </p:spPr>
        <p:txBody>
          <a:bodyPr/>
          <a:lstStyle/>
          <a:p>
            <a:pPr marL="285750" indent="-285750">
              <a:buFont typeface="Arial" panose="020B0604020202020204" pitchFamily="34" charset="0"/>
              <a:buChar char="•"/>
            </a:pPr>
            <a:r>
              <a:rPr lang="en-US" sz="1700" dirty="0"/>
              <a:t>When to contact a clinical reviewer:</a:t>
            </a:r>
          </a:p>
          <a:p>
            <a:pPr marL="628650" lvl="1" indent="-285750"/>
            <a:r>
              <a:rPr lang="en-US" sz="1300" dirty="0"/>
              <a:t>Questions about a pended case (clinical questions should be asked by QSP, not admin)</a:t>
            </a:r>
          </a:p>
          <a:p>
            <a:pPr marL="628650" lvl="1" indent="-285750"/>
            <a:r>
              <a:rPr lang="en-US" sz="1300" dirty="0"/>
              <a:t>Error on case submission or attachments</a:t>
            </a:r>
          </a:p>
          <a:p>
            <a:pPr marL="285750" indent="-285750">
              <a:buFont typeface="Arial" panose="020B0604020202020204" pitchFamily="34" charset="0"/>
              <a:buChar char="•"/>
            </a:pPr>
            <a:r>
              <a:rPr lang="en-US" sz="1700" dirty="0"/>
              <a:t>How to contact a clinical reviewer:</a:t>
            </a:r>
          </a:p>
          <a:p>
            <a:pPr marL="628650" lvl="1" indent="-285750"/>
            <a:r>
              <a:rPr lang="en-US" sz="1300" dirty="0"/>
              <a:t>Leave a written message or clinical note within the specific case being referenced in the </a:t>
            </a:r>
            <a:r>
              <a:rPr lang="en-US" sz="1300" dirty="0" err="1"/>
              <a:t>Atrezzo</a:t>
            </a:r>
            <a:r>
              <a:rPr lang="en-US" sz="1300" dirty="0"/>
              <a:t> portal</a:t>
            </a:r>
          </a:p>
          <a:p>
            <a:pPr marL="628650" lvl="1" indent="-285750"/>
            <a:r>
              <a:rPr lang="en-US" sz="1300" dirty="0"/>
              <a:t>Call Kepro Provider Call Center at (866) 433-3658 and reference the case in question</a:t>
            </a:r>
          </a:p>
          <a:p>
            <a:pPr marL="628650" lvl="1" indent="-285750"/>
            <a:r>
              <a:rPr lang="en-US" sz="1300" dirty="0"/>
              <a:t>To inquire about the </a:t>
            </a:r>
            <a:r>
              <a:rPr lang="en-US" sz="1300" u="sng" dirty="0"/>
              <a:t>status</a:t>
            </a:r>
            <a:r>
              <a:rPr lang="en-US" sz="1300" dirty="0"/>
              <a:t> of a pended case, please call the Kepro Provider Call Center</a:t>
            </a:r>
          </a:p>
          <a:p>
            <a:pPr marL="285750" indent="-285750">
              <a:buFont typeface="Arial" panose="020B0604020202020204" pitchFamily="34" charset="0"/>
              <a:buChar char="•"/>
            </a:pPr>
            <a:r>
              <a:rPr lang="en-US" dirty="0"/>
              <a:t>Most questions can generally be answered via the </a:t>
            </a:r>
            <a:r>
              <a:rPr lang="en-US" dirty="0" err="1"/>
              <a:t>Atrezzo</a:t>
            </a:r>
            <a:r>
              <a:rPr lang="en-US" dirty="0"/>
              <a:t> portal.</a:t>
            </a:r>
          </a:p>
          <a:p>
            <a:pPr marL="285750" indent="-285750">
              <a:buFont typeface="Arial" panose="020B0604020202020204" pitchFamily="34" charset="0"/>
              <a:buChar char="•"/>
            </a:pPr>
            <a:r>
              <a:rPr lang="en-US" dirty="0"/>
              <a:t>Please call DHS with billing questions.</a:t>
            </a:r>
          </a:p>
          <a:p>
            <a:pPr marL="0" indent="0">
              <a:buNone/>
            </a:pPr>
            <a:endParaRPr lang="en-US" dirty="0"/>
          </a:p>
          <a:p>
            <a:pPr marL="0" indent="0">
              <a:buNone/>
            </a:pPr>
            <a:endParaRPr lang="en-US" dirty="0"/>
          </a:p>
        </p:txBody>
      </p:sp>
      <p:sp>
        <p:nvSpPr>
          <p:cNvPr id="7" name="Slide Number Placeholder 6">
            <a:extLst>
              <a:ext uri="{FF2B5EF4-FFF2-40B4-BE49-F238E27FC236}">
                <a16:creationId xmlns:a16="http://schemas.microsoft.com/office/drawing/2014/main" id="{6CAFE256-8F6A-67D6-0CD9-31E0868CB776}"/>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47</a:t>
            </a:fld>
            <a:endParaRPr lang="en-US" dirty="0"/>
          </a:p>
        </p:txBody>
      </p:sp>
      <p:sp>
        <p:nvSpPr>
          <p:cNvPr id="8" name="Footer Placeholder 7">
            <a:extLst>
              <a:ext uri="{FF2B5EF4-FFF2-40B4-BE49-F238E27FC236}">
                <a16:creationId xmlns:a16="http://schemas.microsoft.com/office/drawing/2014/main" id="{C75F1749-18AC-BFEF-D913-8878F5B74875}"/>
              </a:ext>
            </a:extLst>
          </p:cNvPr>
          <p:cNvSpPr>
            <a:spLocks noGrp="1"/>
          </p:cNvSpPr>
          <p:nvPr>
            <p:ph type="ftr" sz="quarter" idx="11"/>
          </p:nvPr>
        </p:nvSpPr>
        <p:spPr/>
        <p:txBody>
          <a:bodyPr/>
          <a:lstStyle/>
          <a:p>
            <a:r>
              <a:rPr lang="en-US"/>
              <a:t>Footer   |</a:t>
            </a:r>
            <a:endParaRPr lang="en-US" dirty="0"/>
          </a:p>
        </p:txBody>
      </p:sp>
      <p:pic>
        <p:nvPicPr>
          <p:cNvPr id="9" name="Picture Placeholder 8" descr="Logo&#10;&#10;Description automatically generated">
            <a:extLst>
              <a:ext uri="{FF2B5EF4-FFF2-40B4-BE49-F238E27FC236}">
                <a16:creationId xmlns:a16="http://schemas.microsoft.com/office/drawing/2014/main" id="{2D236F02-967F-6EF2-679E-2855214DC84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1687" r="21687"/>
          <a:stretch>
            <a:fillRect/>
          </a:stretch>
        </p:blipFill>
        <p:spPr>
          <a:xfrm>
            <a:off x="592774" y="47732"/>
            <a:ext cx="1445522" cy="1690472"/>
          </a:xfrm>
          <a:prstGeom prst="rect">
            <a:avLst/>
          </a:prstGeom>
        </p:spPr>
      </p:pic>
    </p:spTree>
    <p:extLst>
      <p:ext uri="{BB962C8B-B14F-4D97-AF65-F5344CB8AC3E}">
        <p14:creationId xmlns:p14="http://schemas.microsoft.com/office/powerpoint/2010/main" val="2450545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3E1BE-617B-688A-B329-2024998A6934}"/>
              </a:ext>
            </a:extLst>
          </p:cNvPr>
          <p:cNvSpPr>
            <a:spLocks noGrp="1"/>
          </p:cNvSpPr>
          <p:nvPr>
            <p:ph type="body" idx="14"/>
          </p:nvPr>
        </p:nvSpPr>
        <p:spPr>
          <a:xfrm>
            <a:off x="4612640" y="1653012"/>
            <a:ext cx="5836869" cy="685160"/>
          </a:xfrm>
        </p:spPr>
        <p:txBody>
          <a:bodyPr/>
          <a:lstStyle/>
          <a:p>
            <a:r>
              <a:rPr lang="en-US" sz="2000" b="1" dirty="0"/>
              <a:t>3. When does a provider submit a CMDE for medical necessity review only?</a:t>
            </a:r>
          </a:p>
        </p:txBody>
      </p:sp>
      <p:sp>
        <p:nvSpPr>
          <p:cNvPr id="3" name="Title 2">
            <a:extLst>
              <a:ext uri="{FF2B5EF4-FFF2-40B4-BE49-F238E27FC236}">
                <a16:creationId xmlns:a16="http://schemas.microsoft.com/office/drawing/2014/main" id="{56DC2677-1587-A884-AD33-4B320A347E87}"/>
              </a:ext>
            </a:extLst>
          </p:cNvPr>
          <p:cNvSpPr>
            <a:spLocks noGrp="1"/>
          </p:cNvSpPr>
          <p:nvPr>
            <p:ph type="title"/>
          </p:nvPr>
        </p:nvSpPr>
        <p:spPr>
          <a:xfrm>
            <a:off x="4409440" y="733442"/>
            <a:ext cx="6102860" cy="236866"/>
          </a:xfrm>
        </p:spPr>
        <p:txBody>
          <a:bodyPr>
            <a:normAutofit fontScale="90000"/>
          </a:bodyPr>
          <a:lstStyle/>
          <a:p>
            <a:r>
              <a:rPr lang="en-US" dirty="0"/>
              <a:t>Frequently Asked Questions</a:t>
            </a:r>
          </a:p>
        </p:txBody>
      </p:sp>
      <p:sp>
        <p:nvSpPr>
          <p:cNvPr id="6" name="Text Placeholder 5">
            <a:extLst>
              <a:ext uri="{FF2B5EF4-FFF2-40B4-BE49-F238E27FC236}">
                <a16:creationId xmlns:a16="http://schemas.microsoft.com/office/drawing/2014/main" id="{5DDEC0A3-1B54-B9F8-83B1-55321F915C17}"/>
              </a:ext>
            </a:extLst>
          </p:cNvPr>
          <p:cNvSpPr>
            <a:spLocks noGrp="1"/>
          </p:cNvSpPr>
          <p:nvPr>
            <p:ph type="body" sz="quarter" idx="18"/>
          </p:nvPr>
        </p:nvSpPr>
        <p:spPr>
          <a:xfrm>
            <a:off x="4797804" y="2495417"/>
            <a:ext cx="4955796" cy="3940387"/>
          </a:xfrm>
        </p:spPr>
        <p:txBody>
          <a:bodyPr/>
          <a:lstStyle/>
          <a:p>
            <a:pPr marL="285750" indent="-285750">
              <a:buFont typeface="Arial" panose="020B0604020202020204" pitchFamily="34" charset="0"/>
              <a:buChar char="•"/>
            </a:pPr>
            <a:r>
              <a:rPr lang="en-US" sz="1700" dirty="0"/>
              <a:t>Active PPHP during the CMDE completion timeframe (including the signature date)</a:t>
            </a:r>
            <a:endParaRPr lang="en-US" sz="1300" dirty="0"/>
          </a:p>
          <a:p>
            <a:pPr marL="285750" indent="-285750">
              <a:buFont typeface="Arial" panose="020B0604020202020204" pitchFamily="34" charset="0"/>
              <a:buChar char="•"/>
            </a:pPr>
            <a:r>
              <a:rPr lang="en-US" sz="1700" dirty="0"/>
              <a:t>Another provider completed a CMDE but was not submitted to Kepro for review</a:t>
            </a:r>
          </a:p>
          <a:p>
            <a:pPr marL="628650" lvl="1" indent="-285750"/>
            <a:r>
              <a:rPr lang="en-US" sz="1300" dirty="0"/>
              <a:t>Indicate in notes</a:t>
            </a:r>
            <a:endParaRPr lang="en-US" dirty="0"/>
          </a:p>
          <a:p>
            <a:pPr marL="285750" indent="-285750">
              <a:buFont typeface="Arial" panose="020B0604020202020204" pitchFamily="34" charset="0"/>
              <a:buChar char="•"/>
            </a:pPr>
            <a:r>
              <a:rPr lang="en-US" dirty="0"/>
              <a:t>Leave a note for reviewer indicating that this review is for medical necessity only.</a:t>
            </a:r>
          </a:p>
          <a:p>
            <a:pPr marL="0" indent="0">
              <a:buNone/>
            </a:pPr>
            <a:endParaRPr lang="en-US" dirty="0"/>
          </a:p>
          <a:p>
            <a:pPr marL="0" indent="0">
              <a:buNone/>
            </a:pPr>
            <a:endParaRPr lang="en-US" dirty="0"/>
          </a:p>
        </p:txBody>
      </p:sp>
      <p:sp>
        <p:nvSpPr>
          <p:cNvPr id="7" name="Slide Number Placeholder 6">
            <a:extLst>
              <a:ext uri="{FF2B5EF4-FFF2-40B4-BE49-F238E27FC236}">
                <a16:creationId xmlns:a16="http://schemas.microsoft.com/office/drawing/2014/main" id="{6CAFE256-8F6A-67D6-0CD9-31E0868CB776}"/>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48</a:t>
            </a:fld>
            <a:endParaRPr lang="en-US" dirty="0"/>
          </a:p>
        </p:txBody>
      </p:sp>
      <p:sp>
        <p:nvSpPr>
          <p:cNvPr id="8" name="Footer Placeholder 7">
            <a:extLst>
              <a:ext uri="{FF2B5EF4-FFF2-40B4-BE49-F238E27FC236}">
                <a16:creationId xmlns:a16="http://schemas.microsoft.com/office/drawing/2014/main" id="{C75F1749-18AC-BFEF-D913-8878F5B74875}"/>
              </a:ext>
            </a:extLst>
          </p:cNvPr>
          <p:cNvSpPr>
            <a:spLocks noGrp="1"/>
          </p:cNvSpPr>
          <p:nvPr>
            <p:ph type="ftr" sz="quarter" idx="11"/>
          </p:nvPr>
        </p:nvSpPr>
        <p:spPr/>
        <p:txBody>
          <a:bodyPr/>
          <a:lstStyle/>
          <a:p>
            <a:r>
              <a:rPr lang="en-US"/>
              <a:t>Footer   |</a:t>
            </a:r>
            <a:endParaRPr lang="en-US" dirty="0"/>
          </a:p>
        </p:txBody>
      </p:sp>
      <p:pic>
        <p:nvPicPr>
          <p:cNvPr id="9" name="Picture Placeholder 8" descr="Logo&#10;&#10;Description automatically generated">
            <a:extLst>
              <a:ext uri="{FF2B5EF4-FFF2-40B4-BE49-F238E27FC236}">
                <a16:creationId xmlns:a16="http://schemas.microsoft.com/office/drawing/2014/main" id="{2D236F02-967F-6EF2-679E-2855214DC84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1687" r="21687"/>
          <a:stretch>
            <a:fillRect/>
          </a:stretch>
        </p:blipFill>
        <p:spPr>
          <a:xfrm>
            <a:off x="592774" y="47732"/>
            <a:ext cx="1445522" cy="1690472"/>
          </a:xfrm>
          <a:prstGeom prst="rect">
            <a:avLst/>
          </a:prstGeom>
        </p:spPr>
      </p:pic>
    </p:spTree>
    <p:extLst>
      <p:ext uri="{BB962C8B-B14F-4D97-AF65-F5344CB8AC3E}">
        <p14:creationId xmlns:p14="http://schemas.microsoft.com/office/powerpoint/2010/main" val="33438413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3E1BE-617B-688A-B329-2024998A6934}"/>
              </a:ext>
            </a:extLst>
          </p:cNvPr>
          <p:cNvSpPr>
            <a:spLocks noGrp="1"/>
          </p:cNvSpPr>
          <p:nvPr>
            <p:ph type="body" idx="14"/>
          </p:nvPr>
        </p:nvSpPr>
        <p:spPr>
          <a:xfrm>
            <a:off x="4612640" y="1653012"/>
            <a:ext cx="5836869" cy="685160"/>
          </a:xfrm>
        </p:spPr>
        <p:txBody>
          <a:bodyPr/>
          <a:lstStyle/>
          <a:p>
            <a:r>
              <a:rPr lang="en-US" sz="2000" b="1" dirty="0"/>
              <a:t>4. When and how does a provider submit a discharge summary?</a:t>
            </a:r>
          </a:p>
        </p:txBody>
      </p:sp>
      <p:sp>
        <p:nvSpPr>
          <p:cNvPr id="3" name="Title 2">
            <a:extLst>
              <a:ext uri="{FF2B5EF4-FFF2-40B4-BE49-F238E27FC236}">
                <a16:creationId xmlns:a16="http://schemas.microsoft.com/office/drawing/2014/main" id="{56DC2677-1587-A884-AD33-4B320A347E87}"/>
              </a:ext>
            </a:extLst>
          </p:cNvPr>
          <p:cNvSpPr>
            <a:spLocks noGrp="1"/>
          </p:cNvSpPr>
          <p:nvPr>
            <p:ph type="title"/>
          </p:nvPr>
        </p:nvSpPr>
        <p:spPr>
          <a:xfrm>
            <a:off x="4409440" y="733442"/>
            <a:ext cx="6102860" cy="236866"/>
          </a:xfrm>
        </p:spPr>
        <p:txBody>
          <a:bodyPr>
            <a:normAutofit fontScale="90000"/>
          </a:bodyPr>
          <a:lstStyle/>
          <a:p>
            <a:r>
              <a:rPr lang="en-US" dirty="0"/>
              <a:t>Frequently Asked Questions</a:t>
            </a:r>
          </a:p>
        </p:txBody>
      </p:sp>
      <p:sp>
        <p:nvSpPr>
          <p:cNvPr id="6" name="Text Placeholder 5">
            <a:extLst>
              <a:ext uri="{FF2B5EF4-FFF2-40B4-BE49-F238E27FC236}">
                <a16:creationId xmlns:a16="http://schemas.microsoft.com/office/drawing/2014/main" id="{5DDEC0A3-1B54-B9F8-83B1-55321F915C17}"/>
              </a:ext>
            </a:extLst>
          </p:cNvPr>
          <p:cNvSpPr>
            <a:spLocks noGrp="1"/>
          </p:cNvSpPr>
          <p:nvPr>
            <p:ph type="body" sz="quarter" idx="18"/>
          </p:nvPr>
        </p:nvSpPr>
        <p:spPr>
          <a:xfrm>
            <a:off x="4797804" y="2495417"/>
            <a:ext cx="4955796" cy="3940387"/>
          </a:xfrm>
        </p:spPr>
        <p:txBody>
          <a:bodyPr/>
          <a:lstStyle/>
          <a:p>
            <a:pPr marL="285750" indent="-285750">
              <a:buFont typeface="Arial" panose="020B0604020202020204" pitchFamily="34" charset="0"/>
              <a:buChar char="•"/>
            </a:pPr>
            <a:r>
              <a:rPr lang="en-US" sz="1700" dirty="0"/>
              <a:t>A discharge summary should be completed when:</a:t>
            </a:r>
          </a:p>
          <a:p>
            <a:pPr marL="628650" lvl="1" indent="-285750"/>
            <a:r>
              <a:rPr lang="en-US" sz="1300" dirty="0"/>
              <a:t>A recipient has been discharged from your agency and is no longer receiving EIDBI services</a:t>
            </a:r>
          </a:p>
          <a:p>
            <a:pPr marL="628650" lvl="1" indent="-285750"/>
            <a:r>
              <a:rPr lang="en-US" sz="1300" dirty="0"/>
              <a:t>A recipient discharges to another EIDBI provider to continue services with the new provider</a:t>
            </a:r>
            <a:endParaRPr lang="en-US" dirty="0"/>
          </a:p>
          <a:p>
            <a:pPr marL="285750" indent="-285750">
              <a:buFont typeface="Arial" panose="020B0604020202020204" pitchFamily="34" charset="0"/>
              <a:buChar char="•"/>
            </a:pPr>
            <a:r>
              <a:rPr lang="en-US" sz="1800" dirty="0"/>
              <a:t>Providers are strongly encouraged to complete the DHS Discharge/Transition Form (7109A) to avoid billing discrepancies between providers</a:t>
            </a:r>
          </a:p>
          <a:p>
            <a:pPr marL="285750" indent="-285750">
              <a:buFont typeface="Arial" panose="020B0604020202020204" pitchFamily="34" charset="0"/>
              <a:buChar char="•"/>
            </a:pPr>
            <a:r>
              <a:rPr lang="en-US" dirty="0"/>
              <a:t>Attach discharge summary or 7109A form to the approved/applicable </a:t>
            </a:r>
            <a:r>
              <a:rPr lang="en-US" dirty="0" err="1"/>
              <a:t>Atrezzo</a:t>
            </a:r>
            <a:r>
              <a:rPr lang="en-US" dirty="0"/>
              <a:t> case (please ensure QSP at minimum has signed the summary)</a:t>
            </a:r>
            <a:endParaRPr lang="en-US" sz="1800" dirty="0"/>
          </a:p>
          <a:p>
            <a:pPr marL="285750" indent="-285750">
              <a:buFont typeface="Arial" panose="020B0604020202020204" pitchFamily="34" charset="0"/>
              <a:buChar char="•"/>
            </a:pPr>
            <a:endParaRPr lang="en-US" dirty="0"/>
          </a:p>
          <a:p>
            <a:pPr marL="0" indent="0">
              <a:buNone/>
            </a:pPr>
            <a:endParaRPr lang="en-US" dirty="0"/>
          </a:p>
          <a:p>
            <a:pPr marL="0" indent="0">
              <a:buNone/>
            </a:pPr>
            <a:endParaRPr lang="en-US" dirty="0"/>
          </a:p>
        </p:txBody>
      </p:sp>
      <p:sp>
        <p:nvSpPr>
          <p:cNvPr id="7" name="Slide Number Placeholder 6">
            <a:extLst>
              <a:ext uri="{FF2B5EF4-FFF2-40B4-BE49-F238E27FC236}">
                <a16:creationId xmlns:a16="http://schemas.microsoft.com/office/drawing/2014/main" id="{6CAFE256-8F6A-67D6-0CD9-31E0868CB776}"/>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49</a:t>
            </a:fld>
            <a:endParaRPr lang="en-US" dirty="0"/>
          </a:p>
        </p:txBody>
      </p:sp>
      <p:sp>
        <p:nvSpPr>
          <p:cNvPr id="8" name="Footer Placeholder 7">
            <a:extLst>
              <a:ext uri="{FF2B5EF4-FFF2-40B4-BE49-F238E27FC236}">
                <a16:creationId xmlns:a16="http://schemas.microsoft.com/office/drawing/2014/main" id="{C75F1749-18AC-BFEF-D913-8878F5B74875}"/>
              </a:ext>
            </a:extLst>
          </p:cNvPr>
          <p:cNvSpPr>
            <a:spLocks noGrp="1"/>
          </p:cNvSpPr>
          <p:nvPr>
            <p:ph type="ftr" sz="quarter" idx="11"/>
          </p:nvPr>
        </p:nvSpPr>
        <p:spPr/>
        <p:txBody>
          <a:bodyPr/>
          <a:lstStyle/>
          <a:p>
            <a:r>
              <a:rPr lang="en-US"/>
              <a:t>Footer   |</a:t>
            </a:r>
            <a:endParaRPr lang="en-US" dirty="0"/>
          </a:p>
        </p:txBody>
      </p:sp>
      <p:pic>
        <p:nvPicPr>
          <p:cNvPr id="9" name="Picture Placeholder 8" descr="Logo&#10;&#10;Description automatically generated">
            <a:extLst>
              <a:ext uri="{FF2B5EF4-FFF2-40B4-BE49-F238E27FC236}">
                <a16:creationId xmlns:a16="http://schemas.microsoft.com/office/drawing/2014/main" id="{2D236F02-967F-6EF2-679E-2855214DC84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1687" r="21687"/>
          <a:stretch>
            <a:fillRect/>
          </a:stretch>
        </p:blipFill>
        <p:spPr>
          <a:xfrm>
            <a:off x="592774" y="47732"/>
            <a:ext cx="1445522" cy="1690472"/>
          </a:xfrm>
          <a:prstGeom prst="rect">
            <a:avLst/>
          </a:prstGeom>
        </p:spPr>
      </p:pic>
    </p:spTree>
    <p:extLst>
      <p:ext uri="{BB962C8B-B14F-4D97-AF65-F5344CB8AC3E}">
        <p14:creationId xmlns:p14="http://schemas.microsoft.com/office/powerpoint/2010/main" val="1774537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1428" y="183064"/>
            <a:ext cx="8680672" cy="1325563"/>
          </a:xfrm>
        </p:spPr>
        <p:txBody>
          <a:bodyPr vert="horz" lIns="91440" tIns="45720" rIns="91440" bIns="45720" rtlCol="0" anchor="ctr">
            <a:normAutofit/>
          </a:bodyPr>
          <a:lstStyle/>
          <a:p>
            <a:r>
              <a:rPr lang="en-US" kern="1200" dirty="0">
                <a:latin typeface="+mj-lt"/>
                <a:ea typeface="+mj-ea"/>
                <a:cs typeface="+mj-cs"/>
              </a:rPr>
              <a:t>EIDBI BENEFIT - PROVIDER RESPONSIBILITIES</a:t>
            </a:r>
          </a:p>
        </p:txBody>
      </p:sp>
      <p:sp>
        <p:nvSpPr>
          <p:cNvPr id="7" name="TextBox 6">
            <a:extLst>
              <a:ext uri="{FF2B5EF4-FFF2-40B4-BE49-F238E27FC236}">
                <a16:creationId xmlns:a16="http://schemas.microsoft.com/office/drawing/2014/main" id="{C7F1BAE2-284C-4A17-9295-1513825B21D3}"/>
              </a:ext>
            </a:extLst>
          </p:cNvPr>
          <p:cNvSpPr txBox="1"/>
          <p:nvPr/>
        </p:nvSpPr>
        <p:spPr>
          <a:xfrm>
            <a:off x="476403" y="884640"/>
            <a:ext cx="8600138" cy="5088718"/>
          </a:xfrm>
          <a:prstGeom prst="rect">
            <a:avLst/>
          </a:prstGeom>
        </p:spPr>
        <p:txBody>
          <a:bodyPr vert="horz" lIns="91440" tIns="45720" rIns="91440" bIns="45720" rtlCol="0" anchor="ctr">
            <a:normAutofit fontScale="92500" lnSpcReduction="20000"/>
          </a:bodyPr>
          <a:lstStyle/>
          <a:p>
            <a:pPr lvl="0" fontAlgn="base">
              <a:lnSpc>
                <a:spcPct val="150000"/>
              </a:lnSpc>
              <a:spcBef>
                <a:spcPct val="0"/>
              </a:spcBef>
            </a:pPr>
            <a:endParaRPr lang="en-US" altLang="en-US" sz="1600" dirty="0"/>
          </a:p>
          <a:p>
            <a:pPr lvl="0" indent="-228600" fontAlgn="base">
              <a:lnSpc>
                <a:spcPct val="150000"/>
              </a:lnSpc>
              <a:spcBef>
                <a:spcPct val="0"/>
              </a:spcBef>
              <a:buFont typeface="Arial" panose="020B0604020202020204" pitchFamily="34" charset="0"/>
              <a:buChar char="•"/>
            </a:pPr>
            <a:endParaRPr lang="en-US" altLang="en-US" sz="1600" dirty="0">
              <a:solidFill>
                <a:srgbClr val="37465E"/>
              </a:solidFill>
            </a:endParaRPr>
          </a:p>
          <a:p>
            <a:pPr lvl="0" fontAlgn="base">
              <a:lnSpc>
                <a:spcPct val="150000"/>
              </a:lnSpc>
              <a:spcBef>
                <a:spcPct val="0"/>
              </a:spcBef>
            </a:pPr>
            <a:r>
              <a:rPr lang="en-US" altLang="en-US" sz="1900" u="sng" dirty="0">
                <a:solidFill>
                  <a:srgbClr val="37465E"/>
                </a:solidFill>
              </a:rPr>
              <a:t>The </a:t>
            </a:r>
            <a:r>
              <a:rPr lang="en-US" altLang="en-US" sz="1900" b="1" u="sng" dirty="0">
                <a:solidFill>
                  <a:srgbClr val="37465E"/>
                </a:solidFill>
              </a:rPr>
              <a:t>Qualified Supervising Professional (QSP) </a:t>
            </a:r>
            <a:r>
              <a:rPr lang="en-US" altLang="en-US" sz="1900" u="sng" dirty="0">
                <a:solidFill>
                  <a:srgbClr val="37465E"/>
                </a:solidFill>
              </a:rPr>
              <a:t>is responsible to:</a:t>
            </a:r>
          </a:p>
          <a:p>
            <a:pPr lvl="0" indent="-228600" fontAlgn="base">
              <a:lnSpc>
                <a:spcPct val="150000"/>
              </a:lnSpc>
              <a:spcBef>
                <a:spcPct val="0"/>
              </a:spcBef>
              <a:buFont typeface="Arial" panose="020B0604020202020204" pitchFamily="34" charset="0"/>
              <a:buChar char="•"/>
            </a:pPr>
            <a:r>
              <a:rPr lang="en-US" altLang="en-US" sz="1700" dirty="0">
                <a:solidFill>
                  <a:srgbClr val="37465E"/>
                </a:solidFill>
              </a:rPr>
              <a:t>Ensure that all documentation is complete and accurate prior to submission</a:t>
            </a:r>
          </a:p>
          <a:p>
            <a:pPr lvl="0" indent="-228600" fontAlgn="base">
              <a:lnSpc>
                <a:spcPct val="150000"/>
              </a:lnSpc>
              <a:spcBef>
                <a:spcPct val="0"/>
              </a:spcBef>
              <a:buFont typeface="Arial" panose="020B0604020202020204" pitchFamily="34" charset="0"/>
              <a:buChar char="•"/>
            </a:pPr>
            <a:r>
              <a:rPr lang="en-US" altLang="en-US" sz="1700" dirty="0">
                <a:solidFill>
                  <a:srgbClr val="37465E"/>
                </a:solidFill>
              </a:rPr>
              <a:t> Coordinate other health, mental health, and home and community-based services to ensure that the person receives services that are the most appropriate and effective in meeting the person’s needs</a:t>
            </a:r>
          </a:p>
          <a:p>
            <a:pPr lvl="0" indent="-228600" fontAlgn="base">
              <a:lnSpc>
                <a:spcPct val="150000"/>
              </a:lnSpc>
              <a:spcBef>
                <a:spcPct val="0"/>
              </a:spcBef>
              <a:buFont typeface="Arial" panose="020B0604020202020204" pitchFamily="34" charset="0"/>
              <a:buChar char="•"/>
            </a:pPr>
            <a:endParaRPr lang="en-US" altLang="en-US" sz="1700" dirty="0">
              <a:solidFill>
                <a:srgbClr val="37465E"/>
              </a:solidFill>
            </a:endParaRPr>
          </a:p>
          <a:p>
            <a:pPr lvl="0" fontAlgn="base">
              <a:lnSpc>
                <a:spcPct val="150000"/>
              </a:lnSpc>
              <a:spcBef>
                <a:spcPct val="0"/>
              </a:spcBef>
            </a:pPr>
            <a:r>
              <a:rPr lang="en-US" altLang="en-US" sz="1900" u="sng" dirty="0">
                <a:solidFill>
                  <a:srgbClr val="37465E"/>
                </a:solidFill>
              </a:rPr>
              <a:t>In general, the </a:t>
            </a:r>
            <a:r>
              <a:rPr lang="en-US" altLang="en-US" sz="1900" b="1" u="sng" dirty="0">
                <a:solidFill>
                  <a:srgbClr val="37465E"/>
                </a:solidFill>
              </a:rPr>
              <a:t>EIDBI provider agency</a:t>
            </a:r>
            <a:r>
              <a:rPr lang="en-US" altLang="en-US" sz="1900" u="sng" dirty="0">
                <a:solidFill>
                  <a:srgbClr val="37465E"/>
                </a:solidFill>
              </a:rPr>
              <a:t> is responsible to:</a:t>
            </a:r>
          </a:p>
          <a:p>
            <a:pPr lvl="0" indent="-228600" fontAlgn="base">
              <a:lnSpc>
                <a:spcPct val="150000"/>
              </a:lnSpc>
              <a:spcBef>
                <a:spcPct val="0"/>
              </a:spcBef>
              <a:buFont typeface="Arial" panose="020B0604020202020204" pitchFamily="34" charset="0"/>
              <a:buChar char="•"/>
            </a:pPr>
            <a:r>
              <a:rPr lang="en-US" altLang="en-US" sz="1700" dirty="0">
                <a:solidFill>
                  <a:srgbClr val="37465E"/>
                </a:solidFill>
              </a:rPr>
              <a:t> Use the </a:t>
            </a:r>
            <a:r>
              <a:rPr lang="en-US" altLang="en-US" sz="1700" u="sng" dirty="0">
                <a:solidFill>
                  <a:srgbClr val="37465E"/>
                </a:solidFill>
                <a:hlinkClick r:id="rId3">
                  <a:extLst>
                    <a:ext uri="{A12FA001-AC4F-418D-AE19-62706E023703}">
                      <ahyp:hlinkClr xmlns:ahyp="http://schemas.microsoft.com/office/drawing/2018/hyperlinkcolor" val="tx"/>
                    </a:ext>
                  </a:extLst>
                </a:hlinkClick>
              </a:rPr>
              <a:t>KEPRO Atrezzo portal</a:t>
            </a:r>
            <a:r>
              <a:rPr lang="en-US" altLang="en-US" sz="1700" dirty="0">
                <a:solidFill>
                  <a:srgbClr val="37465E"/>
                </a:solidFill>
              </a:rPr>
              <a:t> to submit information to and communicate with KEPRO. KEPRO will not accept documentation sent via fax or mail, and the MN–ITS message screen has limited space.</a:t>
            </a:r>
          </a:p>
          <a:p>
            <a:pPr lvl="0" indent="-228600" fontAlgn="base">
              <a:lnSpc>
                <a:spcPct val="150000"/>
              </a:lnSpc>
              <a:spcBef>
                <a:spcPct val="0"/>
              </a:spcBef>
              <a:buFont typeface="Arial" panose="020B0604020202020204" pitchFamily="34" charset="0"/>
              <a:buChar char="•"/>
            </a:pPr>
            <a:r>
              <a:rPr lang="en-US" altLang="en-US" sz="1700" dirty="0">
                <a:solidFill>
                  <a:srgbClr val="37465E"/>
                </a:solidFill>
              </a:rPr>
              <a:t> Reference the </a:t>
            </a:r>
            <a:r>
              <a:rPr lang="en-US" altLang="en-US" sz="1700" u="sng" dirty="0">
                <a:solidFill>
                  <a:srgbClr val="37465E"/>
                </a:solidFill>
                <a:hlinkClick r:id="rId3">
                  <a:extLst>
                    <a:ext uri="{A12FA001-AC4F-418D-AE19-62706E023703}">
                      <ahyp:hlinkClr xmlns:ahyp="http://schemas.microsoft.com/office/drawing/2018/hyperlinkcolor" val="tx"/>
                    </a:ext>
                  </a:extLst>
                </a:hlinkClick>
              </a:rPr>
              <a:t>KEPRO Atrezzo Portal</a:t>
            </a:r>
            <a:r>
              <a:rPr lang="en-US" altLang="en-US" sz="1700" dirty="0">
                <a:solidFill>
                  <a:srgbClr val="37465E"/>
                </a:solidFill>
              </a:rPr>
              <a:t> to check the status of the CMDE. Since the annual CMDE does not require authorization, a SA is not created, and a notification will not be sent via MN–ITS.</a:t>
            </a:r>
          </a:p>
          <a:p>
            <a:pPr indent="-228600">
              <a:lnSpc>
                <a:spcPct val="90000"/>
              </a:lnSpc>
              <a:spcAft>
                <a:spcPts val="600"/>
              </a:spcAft>
              <a:buFont typeface="Arial" panose="020B0604020202020204" pitchFamily="34" charset="0"/>
              <a:buChar char="•"/>
            </a:pPr>
            <a:endParaRPr lang="en-US" sz="1100" dirty="0"/>
          </a:p>
        </p:txBody>
      </p:sp>
      <p:sp>
        <p:nvSpPr>
          <p:cNvPr id="27" name="Rectangle 2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User with solid fill">
            <a:extLst>
              <a:ext uri="{FF2B5EF4-FFF2-40B4-BE49-F238E27FC236}">
                <a16:creationId xmlns:a16="http://schemas.microsoft.com/office/drawing/2014/main" id="{4A83F493-0FAD-4277-A2E7-337C3542EF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89401" y="2535079"/>
            <a:ext cx="1787840" cy="1787840"/>
          </a:xfrm>
          <a:prstGeom prst="rect">
            <a:avLst/>
          </a:prstGeom>
        </p:spPr>
      </p:pic>
    </p:spTree>
    <p:extLst>
      <p:ext uri="{BB962C8B-B14F-4D97-AF65-F5344CB8AC3E}">
        <p14:creationId xmlns:p14="http://schemas.microsoft.com/office/powerpoint/2010/main" val="4238527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3E1BE-617B-688A-B329-2024998A6934}"/>
              </a:ext>
            </a:extLst>
          </p:cNvPr>
          <p:cNvSpPr>
            <a:spLocks noGrp="1"/>
          </p:cNvSpPr>
          <p:nvPr>
            <p:ph type="body" idx="14"/>
          </p:nvPr>
        </p:nvSpPr>
        <p:spPr>
          <a:xfrm>
            <a:off x="4573831" y="1395624"/>
            <a:ext cx="5836869" cy="685160"/>
          </a:xfrm>
        </p:spPr>
        <p:txBody>
          <a:bodyPr/>
          <a:lstStyle/>
          <a:p>
            <a:r>
              <a:rPr lang="en-US" sz="1800" b="1" dirty="0"/>
              <a:t>5. What should a provider do when the recipient switches in the middle of an authorization period from an MCO to Fee For Service (MA)?</a:t>
            </a:r>
          </a:p>
        </p:txBody>
      </p:sp>
      <p:sp>
        <p:nvSpPr>
          <p:cNvPr id="3" name="Title 2">
            <a:extLst>
              <a:ext uri="{FF2B5EF4-FFF2-40B4-BE49-F238E27FC236}">
                <a16:creationId xmlns:a16="http://schemas.microsoft.com/office/drawing/2014/main" id="{56DC2677-1587-A884-AD33-4B320A347E87}"/>
              </a:ext>
            </a:extLst>
          </p:cNvPr>
          <p:cNvSpPr>
            <a:spLocks noGrp="1"/>
          </p:cNvSpPr>
          <p:nvPr>
            <p:ph type="title"/>
          </p:nvPr>
        </p:nvSpPr>
        <p:spPr>
          <a:xfrm>
            <a:off x="4409440" y="733442"/>
            <a:ext cx="6102860" cy="236866"/>
          </a:xfrm>
        </p:spPr>
        <p:txBody>
          <a:bodyPr>
            <a:normAutofit fontScale="90000"/>
          </a:bodyPr>
          <a:lstStyle/>
          <a:p>
            <a:r>
              <a:rPr lang="en-US" dirty="0"/>
              <a:t>Frequently Asked Questions</a:t>
            </a:r>
          </a:p>
        </p:txBody>
      </p:sp>
      <p:sp>
        <p:nvSpPr>
          <p:cNvPr id="6" name="Text Placeholder 5">
            <a:extLst>
              <a:ext uri="{FF2B5EF4-FFF2-40B4-BE49-F238E27FC236}">
                <a16:creationId xmlns:a16="http://schemas.microsoft.com/office/drawing/2014/main" id="{5DDEC0A3-1B54-B9F8-83B1-55321F915C17}"/>
              </a:ext>
            </a:extLst>
          </p:cNvPr>
          <p:cNvSpPr>
            <a:spLocks noGrp="1"/>
          </p:cNvSpPr>
          <p:nvPr>
            <p:ph type="body" sz="quarter" idx="18"/>
          </p:nvPr>
        </p:nvSpPr>
        <p:spPr>
          <a:xfrm>
            <a:off x="4764232" y="2495418"/>
            <a:ext cx="4955796" cy="3940387"/>
          </a:xfrm>
        </p:spPr>
        <p:txBody>
          <a:bodyPr/>
          <a:lstStyle/>
          <a:p>
            <a:pPr marL="285750" indent="-285750">
              <a:buFont typeface="Arial" panose="020B0604020202020204" pitchFamily="34" charset="0"/>
              <a:buChar char="•"/>
            </a:pPr>
            <a:r>
              <a:rPr lang="en-US" sz="1600" dirty="0"/>
              <a:t>Verify recipient’s MA eligibility to determine start date</a:t>
            </a:r>
          </a:p>
          <a:p>
            <a:pPr marL="285750" indent="-285750">
              <a:buFont typeface="Arial" panose="020B0604020202020204" pitchFamily="34" charset="0"/>
              <a:buChar char="•"/>
            </a:pPr>
            <a:r>
              <a:rPr lang="en-US" sz="1600" dirty="0"/>
              <a:t>Ensure that there is an approved CMDE on file for that recipient (may </a:t>
            </a:r>
            <a:r>
              <a:rPr lang="en-US" sz="1600"/>
              <a:t>need to be </a:t>
            </a:r>
            <a:r>
              <a:rPr lang="en-US" sz="1600" dirty="0"/>
              <a:t>approved for medical necessity)</a:t>
            </a:r>
          </a:p>
          <a:p>
            <a:pPr marL="285750" indent="-285750">
              <a:buFont typeface="Arial" panose="020B0604020202020204" pitchFamily="34" charset="0"/>
              <a:buChar char="•"/>
            </a:pPr>
            <a:r>
              <a:rPr lang="en-US" sz="1600" dirty="0"/>
              <a:t>Create a case for review in the Kepro portal and select the dates of service in which MA became primary coverage</a:t>
            </a:r>
          </a:p>
          <a:p>
            <a:pPr marL="628650" lvl="1" indent="-285750"/>
            <a:r>
              <a:rPr lang="en-US" sz="1300" dirty="0"/>
              <a:t>May also require prorating total units needed for each service code (i.e. if the authorization timeframe is 90 days then the service codes should be adjusted to reflect 90 days of service)</a:t>
            </a:r>
          </a:p>
          <a:p>
            <a:pPr marL="285750" indent="-285750">
              <a:buFont typeface="Arial" panose="020B0604020202020204" pitchFamily="34" charset="0"/>
              <a:buChar char="•"/>
            </a:pPr>
            <a:r>
              <a:rPr lang="en-US" sz="1600" dirty="0"/>
              <a:t>Please note: submitting the prior authorization information does not guarantee an automatic approval through Kepro</a:t>
            </a:r>
          </a:p>
          <a:p>
            <a:pPr marL="285750" indent="-285750">
              <a:buFont typeface="Arial" panose="020B0604020202020204" pitchFamily="34" charset="0"/>
              <a:buChar char="•"/>
            </a:pPr>
            <a:endParaRPr lang="en-US" dirty="0"/>
          </a:p>
          <a:p>
            <a:pPr marL="0" indent="0">
              <a:buNone/>
            </a:pPr>
            <a:endParaRPr lang="en-US" dirty="0"/>
          </a:p>
          <a:p>
            <a:pPr marL="0" indent="0">
              <a:buNone/>
            </a:pPr>
            <a:endParaRPr lang="en-US" dirty="0"/>
          </a:p>
        </p:txBody>
      </p:sp>
      <p:sp>
        <p:nvSpPr>
          <p:cNvPr id="7" name="Slide Number Placeholder 6">
            <a:extLst>
              <a:ext uri="{FF2B5EF4-FFF2-40B4-BE49-F238E27FC236}">
                <a16:creationId xmlns:a16="http://schemas.microsoft.com/office/drawing/2014/main" id="{6CAFE256-8F6A-67D6-0CD9-31E0868CB776}"/>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50</a:t>
            </a:fld>
            <a:endParaRPr lang="en-US" dirty="0"/>
          </a:p>
        </p:txBody>
      </p:sp>
      <p:sp>
        <p:nvSpPr>
          <p:cNvPr id="8" name="Footer Placeholder 7">
            <a:extLst>
              <a:ext uri="{FF2B5EF4-FFF2-40B4-BE49-F238E27FC236}">
                <a16:creationId xmlns:a16="http://schemas.microsoft.com/office/drawing/2014/main" id="{C75F1749-18AC-BFEF-D913-8878F5B74875}"/>
              </a:ext>
            </a:extLst>
          </p:cNvPr>
          <p:cNvSpPr>
            <a:spLocks noGrp="1"/>
          </p:cNvSpPr>
          <p:nvPr>
            <p:ph type="ftr" sz="quarter" idx="11"/>
          </p:nvPr>
        </p:nvSpPr>
        <p:spPr/>
        <p:txBody>
          <a:bodyPr/>
          <a:lstStyle/>
          <a:p>
            <a:r>
              <a:rPr lang="en-US"/>
              <a:t>Footer   |</a:t>
            </a:r>
            <a:endParaRPr lang="en-US" dirty="0"/>
          </a:p>
        </p:txBody>
      </p:sp>
      <p:pic>
        <p:nvPicPr>
          <p:cNvPr id="9" name="Picture Placeholder 8" descr="Logo&#10;&#10;Description automatically generated">
            <a:extLst>
              <a:ext uri="{FF2B5EF4-FFF2-40B4-BE49-F238E27FC236}">
                <a16:creationId xmlns:a16="http://schemas.microsoft.com/office/drawing/2014/main" id="{2D236F02-967F-6EF2-679E-2855214DC84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1687" r="21687"/>
          <a:stretch>
            <a:fillRect/>
          </a:stretch>
        </p:blipFill>
        <p:spPr>
          <a:xfrm>
            <a:off x="592774" y="47732"/>
            <a:ext cx="1445522" cy="1690472"/>
          </a:xfrm>
          <a:prstGeom prst="rect">
            <a:avLst/>
          </a:prstGeom>
        </p:spPr>
      </p:pic>
    </p:spTree>
    <p:extLst>
      <p:ext uri="{BB962C8B-B14F-4D97-AF65-F5344CB8AC3E}">
        <p14:creationId xmlns:p14="http://schemas.microsoft.com/office/powerpoint/2010/main" val="1867297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F70EE-85C5-4F40-BC94-5018F23F6516}"/>
              </a:ext>
            </a:extLst>
          </p:cNvPr>
          <p:cNvSpPr>
            <a:spLocks noGrp="1"/>
          </p:cNvSpPr>
          <p:nvPr>
            <p:ph type="title"/>
          </p:nvPr>
        </p:nvSpPr>
        <p:spPr/>
        <p:txBody>
          <a:bodyPr/>
          <a:lstStyle/>
          <a:p>
            <a:r>
              <a:rPr lang="en-US" dirty="0"/>
              <a:t>DHS MHCP MANUAL</a:t>
            </a:r>
          </a:p>
        </p:txBody>
      </p:sp>
      <p:sp>
        <p:nvSpPr>
          <p:cNvPr id="6" name="Text Placeholder 5">
            <a:extLst>
              <a:ext uri="{FF2B5EF4-FFF2-40B4-BE49-F238E27FC236}">
                <a16:creationId xmlns:a16="http://schemas.microsoft.com/office/drawing/2014/main" id="{DE2A91C5-1F5F-4948-8546-6FF515D42C35}"/>
              </a:ext>
            </a:extLst>
          </p:cNvPr>
          <p:cNvSpPr>
            <a:spLocks noGrp="1"/>
          </p:cNvSpPr>
          <p:nvPr>
            <p:ph type="body" sz="half" idx="21"/>
          </p:nvPr>
        </p:nvSpPr>
        <p:spPr>
          <a:xfrm>
            <a:off x="876300" y="1650959"/>
            <a:ext cx="10294620" cy="1447347"/>
          </a:xfrm>
        </p:spPr>
        <p:txBody>
          <a:bodyPr/>
          <a:lstStyle/>
          <a:p>
            <a:r>
              <a:rPr lang="en-US" sz="2000" dirty="0"/>
              <a:t>To access the above material and obtain full access to the MHCP Manual, please visit:</a:t>
            </a:r>
          </a:p>
          <a:p>
            <a:r>
              <a:rPr lang="en-US" sz="2000" dirty="0">
                <a:solidFill>
                  <a:srgbClr val="70C2D4"/>
                </a:solidFill>
                <a:hlinkClick r:id="rId3">
                  <a:extLst>
                    <a:ext uri="{A12FA001-AC4F-418D-AE19-62706E023703}">
                      <ahyp:hlinkClr xmlns:ahyp="http://schemas.microsoft.com/office/drawing/2018/hyperlinkcolor" val="tx"/>
                    </a:ext>
                  </a:extLst>
                </a:hlinkClick>
              </a:rPr>
              <a:t>Early Intensive Developmental and Behavioral Intervention (EIDBI) Benefit (state.mn.us)</a:t>
            </a:r>
            <a:endParaRPr lang="en-US" sz="2000" dirty="0">
              <a:solidFill>
                <a:srgbClr val="70C2D4"/>
              </a:solidFill>
            </a:endParaRPr>
          </a:p>
        </p:txBody>
      </p:sp>
      <p:sp>
        <p:nvSpPr>
          <p:cNvPr id="21" name="Slide Number Placeholder 20">
            <a:extLst>
              <a:ext uri="{FF2B5EF4-FFF2-40B4-BE49-F238E27FC236}">
                <a16:creationId xmlns:a16="http://schemas.microsoft.com/office/drawing/2014/main" id="{48C0197C-5F26-4E33-9989-2703571A46EE}"/>
              </a:ext>
            </a:extLst>
          </p:cNvPr>
          <p:cNvSpPr>
            <a:spLocks noGrp="1"/>
          </p:cNvSpPr>
          <p:nvPr>
            <p:ph type="sldNum" sz="quarter" idx="12"/>
          </p:nvPr>
        </p:nvSpPr>
        <p:spPr>
          <a:xfrm>
            <a:off x="11407782" y="6435805"/>
            <a:ext cx="784217" cy="294668"/>
          </a:xfrm>
          <a:prstGeom prst="rect">
            <a:avLst/>
          </a:prstGeom>
        </p:spPr>
        <p:txBody>
          <a:bodyPr/>
          <a:lstStyle/>
          <a:p>
            <a:r>
              <a:rPr lang="en-US"/>
              <a:t>Page </a:t>
            </a:r>
            <a:fld id="{C6C8BDDB-1AA9-4CDC-80A0-B0BF343FFE1A}" type="slidenum">
              <a:rPr lang="en-US" smtClean="0"/>
              <a:pPr/>
              <a:t>51</a:t>
            </a:fld>
            <a:endParaRPr lang="en-US" dirty="0"/>
          </a:p>
        </p:txBody>
      </p:sp>
      <p:pic>
        <p:nvPicPr>
          <p:cNvPr id="13" name="Picture Placeholder 12" descr="A group of people posing for the camera&#10;&#10;Description automatically generated">
            <a:extLst>
              <a:ext uri="{FF2B5EF4-FFF2-40B4-BE49-F238E27FC236}">
                <a16:creationId xmlns:a16="http://schemas.microsoft.com/office/drawing/2014/main" id="{B88CBF3C-813C-423B-B1AF-ECCB235A2DF4}"/>
              </a:ext>
            </a:extLst>
          </p:cNvPr>
          <p:cNvPicPr>
            <a:picLocks noGrp="1" noChangeAspect="1"/>
          </p:cNvPicPr>
          <p:nvPr>
            <p:ph type="pic" sz="quarter" idx="19"/>
          </p:nvPr>
        </p:nvPicPr>
        <p:blipFill rotWithShape="1">
          <a:blip r:embed="rId4" cstate="hqprint">
            <a:extLst>
              <a:ext uri="{28A0092B-C50C-407E-A947-70E740481C1C}">
                <a14:useLocalDpi xmlns:a14="http://schemas.microsoft.com/office/drawing/2010/main" val="0"/>
              </a:ext>
            </a:extLst>
          </a:blip>
          <a:srcRect t="27589" b="33107"/>
          <a:stretch/>
        </p:blipFill>
        <p:spPr>
          <a:xfrm>
            <a:off x="-470" y="3305934"/>
            <a:ext cx="9949132" cy="2605176"/>
          </a:xfrm>
        </p:spPr>
      </p:pic>
    </p:spTree>
    <p:extLst>
      <p:ext uri="{BB962C8B-B14F-4D97-AF65-F5344CB8AC3E}">
        <p14:creationId xmlns:p14="http://schemas.microsoft.com/office/powerpoint/2010/main" val="1067395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itting at a table&#10;&#10;Description automatically generated">
            <a:extLst>
              <a:ext uri="{FF2B5EF4-FFF2-40B4-BE49-F238E27FC236}">
                <a16:creationId xmlns:a16="http://schemas.microsoft.com/office/drawing/2014/main" id="{AB867BF9-0D59-4645-A02A-670662D2DAFA}"/>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val="0"/>
              </a:ext>
            </a:extLst>
          </a:blip>
          <a:srcRect l="7693" r="7693"/>
          <a:stretch/>
        </p:blipFill>
        <p:spPr/>
      </p:pic>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p:txBody>
          <a:bodyPr/>
          <a:lstStyle/>
          <a:p>
            <a:r>
              <a:rPr lang="en-US" dirty="0"/>
              <a:t>Atrezzo Provider Portal</a:t>
            </a:r>
          </a:p>
        </p:txBody>
      </p:sp>
      <p:sp>
        <p:nvSpPr>
          <p:cNvPr id="2" name="Text Placeholder 1">
            <a:extLst>
              <a:ext uri="{FF2B5EF4-FFF2-40B4-BE49-F238E27FC236}">
                <a16:creationId xmlns:a16="http://schemas.microsoft.com/office/drawing/2014/main" id="{35978CE0-DD3D-470D-AA36-3B76EA600589}"/>
              </a:ext>
            </a:extLst>
          </p:cNvPr>
          <p:cNvSpPr>
            <a:spLocks noGrp="1"/>
          </p:cNvSpPr>
          <p:nvPr>
            <p:ph type="body" idx="1"/>
          </p:nvPr>
        </p:nvSpPr>
        <p:spPr>
          <a:xfrm>
            <a:off x="952499" y="2356322"/>
            <a:ext cx="5756538" cy="1421021"/>
          </a:xfrm>
        </p:spPr>
        <p:txBody>
          <a:bodyPr>
            <a:normAutofit/>
          </a:bodyPr>
          <a:lstStyle/>
          <a:p>
            <a:r>
              <a:rPr lang="en-US" sz="2400" dirty="0"/>
              <a:t>For additional assistance, please contact KEPRO Customer Service Department at (866) 433-3658</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52</a:t>
            </a:fld>
            <a:endParaRPr lang="en-US" dirty="0"/>
          </a:p>
        </p:txBody>
      </p:sp>
      <p:sp>
        <p:nvSpPr>
          <p:cNvPr id="18" name="Parallelogram 17">
            <a:extLst>
              <a:ext uri="{FF2B5EF4-FFF2-40B4-BE49-F238E27FC236}">
                <a16:creationId xmlns:a16="http://schemas.microsoft.com/office/drawing/2014/main" id="{DDA58CC5-4128-41DC-88EC-6ECDD96C73BE}"/>
              </a:ext>
            </a:extLst>
          </p:cNvPr>
          <p:cNvSpPr/>
          <p:nvPr/>
        </p:nvSpPr>
        <p:spPr>
          <a:xfrm>
            <a:off x="397920" y="4332514"/>
            <a:ext cx="5915793" cy="1001829"/>
          </a:xfrm>
          <a:prstGeom prst="parallelogram">
            <a:avLst>
              <a:gd name="adj" fmla="val 605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F61F3B0-3CE4-41A2-9F2F-A76C4367A38C}"/>
              </a:ext>
            </a:extLst>
          </p:cNvPr>
          <p:cNvSpPr txBox="1"/>
          <p:nvPr/>
        </p:nvSpPr>
        <p:spPr>
          <a:xfrm>
            <a:off x="1035700" y="4496426"/>
            <a:ext cx="5756539" cy="738664"/>
          </a:xfrm>
          <a:prstGeom prst="rect">
            <a:avLst/>
          </a:prstGeom>
          <a:noFill/>
        </p:spPr>
        <p:txBody>
          <a:bodyPr wrap="square">
            <a:spAutoFit/>
          </a:bodyPr>
          <a:lstStyle/>
          <a:p>
            <a:pPr marL="0" marR="0" indent="0" algn="just"/>
            <a:r>
              <a:rPr lang="en-US" sz="1400" b="1" spc="0" dirty="0">
                <a:solidFill>
                  <a:schemeClr val="bg1"/>
                </a:solidFill>
                <a:latin typeface="+mj-lt"/>
              </a:rPr>
              <a:t>Refer to the Atrezzo Provider Portal User Guide located  </a:t>
            </a:r>
          </a:p>
          <a:p>
            <a:pPr marL="0" marR="0" indent="0" algn="just"/>
            <a:r>
              <a:rPr lang="en-US" sz="1400" b="1" spc="0" dirty="0">
                <a:solidFill>
                  <a:schemeClr val="bg1"/>
                </a:solidFill>
                <a:latin typeface="+mj-lt"/>
              </a:rPr>
              <a:t>under the Help tab on the Home page in the Atrezzo </a:t>
            </a:r>
          </a:p>
          <a:p>
            <a:pPr marL="0" marR="0" indent="0" algn="just"/>
            <a:r>
              <a:rPr lang="en-US" sz="1400" b="1" spc="0" dirty="0">
                <a:solidFill>
                  <a:schemeClr val="bg1"/>
                </a:solidFill>
                <a:latin typeface="+mj-lt"/>
              </a:rPr>
              <a:t>Provider Portal.</a:t>
            </a:r>
          </a:p>
        </p:txBody>
      </p:sp>
      <p:sp>
        <p:nvSpPr>
          <p:cNvPr id="19" name="Parallelogram 18">
            <a:extLst>
              <a:ext uri="{FF2B5EF4-FFF2-40B4-BE49-F238E27FC236}">
                <a16:creationId xmlns:a16="http://schemas.microsoft.com/office/drawing/2014/main" id="{C3F3B5F9-A3BF-4BAB-B485-BA52E9FC65A6}"/>
              </a:ext>
            </a:extLst>
          </p:cNvPr>
          <p:cNvSpPr/>
          <p:nvPr/>
        </p:nvSpPr>
        <p:spPr>
          <a:xfrm>
            <a:off x="158436" y="5334343"/>
            <a:ext cx="10150336" cy="1066488"/>
          </a:xfrm>
          <a:prstGeom prst="parallelogram">
            <a:avLst>
              <a:gd name="adj" fmla="val 597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5FD2A99B-D5FD-4E85-9DC6-256595A4B498}"/>
              </a:ext>
            </a:extLst>
          </p:cNvPr>
          <p:cNvSpPr>
            <a:spLocks noGrp="1"/>
          </p:cNvSpPr>
          <p:nvPr>
            <p:ph type="body" idx="20"/>
          </p:nvPr>
        </p:nvSpPr>
        <p:spPr>
          <a:xfrm>
            <a:off x="720401" y="5451895"/>
            <a:ext cx="9374013" cy="1331471"/>
          </a:xfrm>
          <a:noFill/>
        </p:spPr>
        <p:txBody>
          <a:bodyPr/>
          <a:lstStyle/>
          <a:p>
            <a:pPr algn="ctr"/>
            <a:r>
              <a:rPr lang="en-US" sz="1600" spc="0" dirty="0">
                <a:solidFill>
                  <a:srgbClr val="37465E"/>
                </a:solidFill>
                <a:latin typeface="Arial" panose="02020603050405020304" pitchFamily="2"/>
                <a:hlinkClick r:id="rId4">
                  <a:extLst>
                    <a:ext uri="{A12FA001-AC4F-418D-AE19-62706E023703}">
                      <ahyp:hlinkClr xmlns:ahyp="http://schemas.microsoft.com/office/drawing/2018/hyperlinkcolor" val="tx"/>
                    </a:ext>
                  </a:extLst>
                </a:hlinkClick>
              </a:rPr>
              <a:t>https://atrezzo.kepro.com/HelpDocs/Minnesota/Atrezzo%20Connect%20User%20Guide.pdf</a:t>
            </a:r>
            <a:endParaRPr lang="en-US" sz="1600" spc="0" dirty="0">
              <a:solidFill>
                <a:srgbClr val="37465E"/>
              </a:solidFill>
              <a:latin typeface="Arial" panose="02020603050405020304" pitchFamily="2"/>
            </a:endParaRPr>
          </a:p>
          <a:p>
            <a:pPr algn="ctr"/>
            <a:endParaRPr lang="en-US" sz="1600" dirty="0">
              <a:solidFill>
                <a:srgbClr val="37465E"/>
              </a:solidFill>
              <a:latin typeface="Arial" panose="02020603050405020304" pitchFamily="2"/>
            </a:endParaRPr>
          </a:p>
          <a:p>
            <a:pPr algn="ctr"/>
            <a:r>
              <a:rPr lang="en-US" sz="1600" spc="0" dirty="0">
                <a:solidFill>
                  <a:srgbClr val="37465E"/>
                </a:solidFill>
                <a:latin typeface="Arial" panose="02020603050405020304" pitchFamily="2"/>
              </a:rPr>
              <a:t>https://atrezzo.kepro.com/HelpDocs/Minnesota/AtrezzoFAQ.pdf</a:t>
            </a:r>
          </a:p>
          <a:p>
            <a:pPr algn="ctr"/>
            <a:r>
              <a:rPr lang="en-US" sz="1800" spc="0" dirty="0">
                <a:solidFill>
                  <a:srgbClr val="001F5F"/>
                </a:solidFill>
                <a:latin typeface="Arial" panose="02020603050405020304" pitchFamily="2"/>
              </a:rPr>
              <a:t> </a:t>
            </a:r>
          </a:p>
          <a:p>
            <a:endParaRPr lang="en-US" dirty="0"/>
          </a:p>
        </p:txBody>
      </p:sp>
    </p:spTree>
    <p:extLst>
      <p:ext uri="{BB962C8B-B14F-4D97-AF65-F5344CB8AC3E}">
        <p14:creationId xmlns:p14="http://schemas.microsoft.com/office/powerpoint/2010/main" val="1461780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25">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a:extLst>
              <a:ext uri="{FF2B5EF4-FFF2-40B4-BE49-F238E27FC236}">
                <a16:creationId xmlns:a16="http://schemas.microsoft.com/office/drawing/2014/main" id="{8461D59E-F6E4-4A2E-9E6F-0FF9EC4E91C3}"/>
              </a:ext>
            </a:extLst>
          </p:cNvPr>
          <p:cNvSpPr>
            <a:spLocks noGrp="1"/>
          </p:cNvSpPr>
          <p:nvPr>
            <p:ph type="title"/>
          </p:nvPr>
        </p:nvSpPr>
        <p:spPr>
          <a:xfrm>
            <a:off x="3315031" y="1380753"/>
            <a:ext cx="5561938" cy="2918291"/>
          </a:xfrm>
        </p:spPr>
        <p:txBody>
          <a:bodyPr vert="horz" lIns="91440" tIns="45720" rIns="91440" bIns="45720" rtlCol="0" anchor="b">
            <a:normAutofit/>
          </a:bodyPr>
          <a:lstStyle/>
          <a:p>
            <a:pPr algn="ctr"/>
            <a:r>
              <a:rPr lang="en-US" sz="6000" kern="1200" dirty="0">
                <a:solidFill>
                  <a:srgbClr val="37465E"/>
                </a:solidFill>
                <a:latin typeface="+mj-lt"/>
                <a:ea typeface="+mj-ea"/>
                <a:cs typeface="+mj-cs"/>
              </a:rPr>
              <a:t>Question &amp; Answers</a:t>
            </a:r>
          </a:p>
        </p:txBody>
      </p:sp>
      <p:sp>
        <p:nvSpPr>
          <p:cNvPr id="9" name="Slide Number Placeholder 8">
            <a:extLst>
              <a:ext uri="{FF2B5EF4-FFF2-40B4-BE49-F238E27FC236}">
                <a16:creationId xmlns:a16="http://schemas.microsoft.com/office/drawing/2014/main" id="{925FCC73-9C5F-42B7-BF20-EF3927766E53}"/>
              </a:ext>
            </a:extLst>
          </p:cNvPr>
          <p:cNvSpPr>
            <a:spLocks noGrp="1"/>
          </p:cNvSpPr>
          <p:nvPr>
            <p:ph type="sldNum" sz="quarter" idx="12"/>
          </p:nvPr>
        </p:nvSpPr>
        <p:spPr>
          <a:xfrm>
            <a:off x="10467444" y="6356350"/>
            <a:ext cx="886355" cy="365125"/>
          </a:xfrm>
          <a:prstGeom prst="ellipse">
            <a:avLst/>
          </a:prstGeom>
        </p:spPr>
        <p:txBody>
          <a:bodyPr vert="horz" lIns="91440" tIns="45720" rIns="91440" bIns="45720" rtlCol="0" anchor="ctr">
            <a:normAutofit fontScale="85000" lnSpcReduction="10000"/>
          </a:bodyPr>
          <a:lstStyle/>
          <a:p>
            <a:pPr algn="r">
              <a:lnSpc>
                <a:spcPct val="90000"/>
              </a:lnSpc>
              <a:spcAft>
                <a:spcPts val="600"/>
              </a:spcAft>
            </a:pPr>
            <a:r>
              <a:rPr lang="en-US" sz="1100">
                <a:solidFill>
                  <a:srgbClr val="FFFFFF"/>
                </a:solidFill>
              </a:rPr>
              <a:t>Page </a:t>
            </a:r>
            <a:fld id="{C6C8BDDB-1AA9-4CDC-80A0-B0BF343FFE1A}" type="slidenum">
              <a:rPr lang="en-US" sz="1100">
                <a:solidFill>
                  <a:srgbClr val="FFFFFF"/>
                </a:solidFill>
              </a:rPr>
              <a:pPr algn="r">
                <a:lnSpc>
                  <a:spcPct val="90000"/>
                </a:lnSpc>
                <a:spcAft>
                  <a:spcPts val="600"/>
                </a:spcAft>
              </a:pPr>
              <a:t>53</a:t>
            </a:fld>
            <a:endParaRPr lang="en-US" sz="1100">
              <a:solidFill>
                <a:srgbClr val="FFFFFF"/>
              </a:solidFill>
            </a:endParaRPr>
          </a:p>
        </p:txBody>
      </p:sp>
      <p:sp>
        <p:nvSpPr>
          <p:cNvPr id="30" name="Arc 29">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Oval 31">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293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F756CB-9F68-4088-AADB-F52700E2FA5A}"/>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3800">
                <a:solidFill>
                  <a:schemeClr val="tx1"/>
                </a:solidFill>
                <a:latin typeface="+mj-lt"/>
              </a:rPr>
              <a:t>Thank you for your attendance and participation.</a:t>
            </a:r>
          </a:p>
        </p:txBody>
      </p:sp>
      <p:sp>
        <p:nvSpPr>
          <p:cNvPr id="24" name="Freeform: Shape 2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descr="Logo&#10;&#10;Description automatically generated">
            <a:extLst>
              <a:ext uri="{FF2B5EF4-FFF2-40B4-BE49-F238E27FC236}">
                <a16:creationId xmlns:a16="http://schemas.microsoft.com/office/drawing/2014/main" id="{6BDFCD1B-9309-46A3-B800-7FFAADD6DA57}"/>
              </a:ext>
            </a:extLst>
          </p:cNvPr>
          <p:cNvPicPr>
            <a:picLocks noChangeAspect="1"/>
          </p:cNvPicPr>
          <p:nvPr/>
        </p:nvPicPr>
        <p:blipFill rotWithShape="1">
          <a:blip r:embed="rId3">
            <a:extLst>
              <a:ext uri="{28A0092B-C50C-407E-A947-70E740481C1C}">
                <a14:useLocalDpi xmlns:a14="http://schemas.microsoft.com/office/drawing/2010/main" val="0"/>
              </a:ext>
            </a:extLst>
          </a:blip>
          <a:srcRect l="16656" r="15447"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9" name="Slide Number Placeholder 8">
            <a:extLst>
              <a:ext uri="{FF2B5EF4-FFF2-40B4-BE49-F238E27FC236}">
                <a16:creationId xmlns:a16="http://schemas.microsoft.com/office/drawing/2014/main" id="{3B92E5A2-04A2-45BB-AAD6-3732743BEB32}"/>
              </a:ext>
            </a:extLst>
          </p:cNvPr>
          <p:cNvSpPr>
            <a:spLocks noGrp="1"/>
          </p:cNvSpPr>
          <p:nvPr>
            <p:ph type="sldNum" sz="quarter" idx="12"/>
          </p:nvPr>
        </p:nvSpPr>
        <p:spPr>
          <a:xfrm>
            <a:off x="11003280" y="603504"/>
            <a:ext cx="548640" cy="548640"/>
          </a:xfrm>
          <a:prstGeom prst="ellipse">
            <a:avLst/>
          </a:prstGeom>
          <a:solidFill>
            <a:srgbClr val="7F7F7F"/>
          </a:solidFill>
        </p:spPr>
        <p:txBody>
          <a:bodyPr vert="horz" lIns="91440" tIns="45720" rIns="91440" bIns="45720" rtlCol="0" anchor="ctr">
            <a:normAutofit/>
          </a:bodyPr>
          <a:lstStyle/>
          <a:p>
            <a:pPr algn="ctr">
              <a:lnSpc>
                <a:spcPct val="90000"/>
              </a:lnSpc>
              <a:spcAft>
                <a:spcPts val="600"/>
              </a:spcAft>
              <a:defRPr/>
            </a:pPr>
            <a:r>
              <a:rPr lang="en-US" sz="900">
                <a:solidFill>
                  <a:srgbClr val="FFFFFF"/>
                </a:solidFill>
                <a:latin typeface="Calibri" panose="020F0502020204030204"/>
              </a:rPr>
              <a:t>Page </a:t>
            </a:r>
            <a:fld id="{C6C8BDDB-1AA9-4CDC-80A0-B0BF343FFE1A}" type="slidenum">
              <a:rPr lang="en-US" sz="900">
                <a:solidFill>
                  <a:srgbClr val="FFFFFF"/>
                </a:solidFill>
                <a:latin typeface="Calibri" panose="020F0502020204030204"/>
              </a:rPr>
              <a:pPr algn="ctr">
                <a:lnSpc>
                  <a:spcPct val="90000"/>
                </a:lnSpc>
                <a:spcAft>
                  <a:spcPts val="600"/>
                </a:spcAft>
                <a:defRPr/>
              </a:pPr>
              <a:t>54</a:t>
            </a:fld>
            <a:endParaRPr lang="en-US" sz="900">
              <a:solidFill>
                <a:srgbClr val="FFFFFF"/>
              </a:solidFill>
              <a:latin typeface="Calibri" panose="020F0502020204030204"/>
            </a:endParaRPr>
          </a:p>
        </p:txBody>
      </p:sp>
    </p:spTree>
    <p:extLst>
      <p:ext uri="{BB962C8B-B14F-4D97-AF65-F5344CB8AC3E}">
        <p14:creationId xmlns:p14="http://schemas.microsoft.com/office/powerpoint/2010/main" val="11718921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6"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kern="1200" dirty="0">
                <a:solidFill>
                  <a:srgbClr val="FFFFFF"/>
                </a:solidFill>
                <a:latin typeface="+mj-lt"/>
                <a:ea typeface="+mj-ea"/>
                <a:cs typeface="+mj-cs"/>
              </a:rPr>
              <a:t>EIDBI BENEFIT RESPONSIBILITIES: Kepro</a:t>
            </a:r>
          </a:p>
        </p:txBody>
      </p:sp>
      <p:sp>
        <p:nvSpPr>
          <p:cNvPr id="6" name="TextBox 5">
            <a:extLst>
              <a:ext uri="{FF2B5EF4-FFF2-40B4-BE49-F238E27FC236}">
                <a16:creationId xmlns:a16="http://schemas.microsoft.com/office/drawing/2014/main" id="{A7A83FF0-06D9-4430-863A-52CFAB5277D0}"/>
              </a:ext>
            </a:extLst>
          </p:cNvPr>
          <p:cNvSpPr txBox="1"/>
          <p:nvPr/>
        </p:nvSpPr>
        <p:spPr>
          <a:xfrm>
            <a:off x="1254346" y="2354089"/>
            <a:ext cx="9358566" cy="5172496"/>
          </a:xfrm>
          <a:prstGeom prst="rect">
            <a:avLst/>
          </a:prstGeom>
        </p:spPr>
        <p:txBody>
          <a:bodyPr vert="horz" lIns="91440" tIns="45720" rIns="91440" bIns="45720" rtlCol="0">
            <a:normAutofit/>
          </a:bodyPr>
          <a:lstStyle/>
          <a:p>
            <a:pPr marR="0" lvl="0" fontAlgn="base">
              <a:spcBef>
                <a:spcPct val="0"/>
              </a:spcBef>
              <a:spcAft>
                <a:spcPts val="600"/>
              </a:spcAft>
              <a:buClrTx/>
              <a:buSzTx/>
              <a:tabLst/>
            </a:pPr>
            <a:r>
              <a:rPr kumimoji="0" lang="en-US" altLang="en-US" sz="1600" b="1" i="0" u="sng" strike="noStrike" cap="none" normalizeH="0" baseline="0" dirty="0">
                <a:ln>
                  <a:noFill/>
                </a:ln>
                <a:solidFill>
                  <a:srgbClr val="37465E"/>
                </a:solidFill>
                <a:effectLst/>
              </a:rPr>
              <a:t>KEPRO </a:t>
            </a:r>
            <a:r>
              <a:rPr kumimoji="0" lang="en-US" altLang="en-US" sz="1600" b="0" i="0" u="sng" strike="noStrike" cap="none" normalizeH="0" baseline="0" dirty="0">
                <a:ln>
                  <a:noFill/>
                </a:ln>
                <a:solidFill>
                  <a:srgbClr val="37465E"/>
                </a:solidFill>
                <a:effectLst/>
              </a:rPr>
              <a:t>will do the following within </a:t>
            </a:r>
            <a:r>
              <a:rPr kumimoji="0" lang="en-US" altLang="en-US" sz="1600" b="1" i="0" u="sng" strike="noStrike" cap="none" normalizeH="0" baseline="0" dirty="0">
                <a:ln>
                  <a:noFill/>
                </a:ln>
                <a:solidFill>
                  <a:srgbClr val="37465E"/>
                </a:solidFill>
                <a:effectLst/>
              </a:rPr>
              <a:t>five</a:t>
            </a:r>
            <a:r>
              <a:rPr kumimoji="0" lang="en-US" altLang="en-US" sz="1600" b="0" i="0" u="sng" strike="noStrike" cap="none" normalizeH="0" baseline="0" dirty="0">
                <a:ln>
                  <a:noFill/>
                </a:ln>
                <a:solidFill>
                  <a:srgbClr val="37465E"/>
                </a:solidFill>
                <a:effectLst/>
              </a:rPr>
              <a:t> business days of receiving the CMDE:</a:t>
            </a:r>
          </a:p>
          <a:p>
            <a:pPr marL="0" marR="0" lvl="0" indent="-228600" fontAlgn="base">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rgbClr val="37465E"/>
                </a:solidFill>
                <a:effectLst/>
              </a:rPr>
              <a:t>Verify that all the required components of the CMDE are present</a:t>
            </a:r>
          </a:p>
          <a:p>
            <a:pPr marL="0" marR="0" lvl="0" indent="-228600" fontAlgn="base">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rgbClr val="37465E"/>
                </a:solidFill>
                <a:effectLst/>
              </a:rPr>
              <a:t>Pend the case and notify providers through the Atrezzo message inbox if additional information is needed</a:t>
            </a:r>
          </a:p>
          <a:p>
            <a:pPr marL="0" marR="0" lvl="0" indent="-228600" fontAlgn="base">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rgbClr val="37465E"/>
                </a:solidFill>
                <a:effectLst/>
              </a:rPr>
              <a:t>Review the documentation and make a medical necessity determination</a:t>
            </a:r>
          </a:p>
          <a:p>
            <a:pPr marL="0" marR="0" lvl="0" indent="-228600" fontAlgn="base">
              <a:spcBef>
                <a:spcPct val="0"/>
              </a:spcBef>
              <a:spcAft>
                <a:spcPts val="600"/>
              </a:spcAft>
              <a:buClrTx/>
              <a:buSzTx/>
              <a:buFont typeface="Arial" panose="020B0604020202020204" pitchFamily="34" charset="0"/>
              <a:buChar char="•"/>
              <a:tabLst/>
            </a:pPr>
            <a:endParaRPr kumimoji="0" lang="en-US" altLang="en-US" sz="1600" b="0" i="0" u="none" strike="noStrike" cap="none" normalizeH="0" baseline="0" dirty="0">
              <a:ln>
                <a:noFill/>
              </a:ln>
              <a:solidFill>
                <a:srgbClr val="37465E"/>
              </a:solidFill>
              <a:effectLst/>
            </a:endParaRPr>
          </a:p>
          <a:p>
            <a:pPr marR="0" lvl="0" fontAlgn="base">
              <a:spcBef>
                <a:spcPct val="0"/>
              </a:spcBef>
              <a:spcAft>
                <a:spcPts val="600"/>
              </a:spcAft>
              <a:buClrTx/>
              <a:buSzTx/>
              <a:tabLst/>
            </a:pPr>
            <a:r>
              <a:rPr kumimoji="0" lang="en-US" altLang="en-US" sz="1600" b="1" i="0" u="sng" strike="noStrike" cap="none" normalizeH="0" baseline="0" dirty="0">
                <a:ln>
                  <a:noFill/>
                </a:ln>
                <a:solidFill>
                  <a:srgbClr val="37465E"/>
                </a:solidFill>
                <a:effectLst/>
              </a:rPr>
              <a:t>KEPRO </a:t>
            </a:r>
            <a:r>
              <a:rPr kumimoji="0" lang="en-US" altLang="en-US" sz="1600" b="0" i="0" u="sng" strike="noStrike" cap="none" normalizeH="0" baseline="0" dirty="0">
                <a:ln>
                  <a:noFill/>
                </a:ln>
                <a:solidFill>
                  <a:srgbClr val="37465E"/>
                </a:solidFill>
                <a:effectLst/>
              </a:rPr>
              <a:t>will do the following within </a:t>
            </a:r>
            <a:r>
              <a:rPr kumimoji="0" lang="en-US" altLang="en-US" sz="1600" b="1" i="0" u="sng" strike="noStrike" cap="none" normalizeH="0" baseline="0" dirty="0">
                <a:ln>
                  <a:noFill/>
                </a:ln>
                <a:solidFill>
                  <a:srgbClr val="37465E"/>
                </a:solidFill>
                <a:effectLst/>
              </a:rPr>
              <a:t>ten</a:t>
            </a:r>
            <a:r>
              <a:rPr kumimoji="0" lang="en-US" altLang="en-US" sz="1600" b="0" i="0" u="sng" strike="noStrike" cap="none" normalizeH="0" baseline="0" dirty="0">
                <a:ln>
                  <a:noFill/>
                </a:ln>
                <a:solidFill>
                  <a:srgbClr val="37465E"/>
                </a:solidFill>
                <a:effectLst/>
              </a:rPr>
              <a:t> business days of receiving the ITP:</a:t>
            </a:r>
          </a:p>
          <a:p>
            <a:pPr marL="0" marR="0" lvl="0" indent="-228600" fontAlgn="base">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rgbClr val="37465E"/>
                </a:solidFill>
                <a:effectLst/>
              </a:rPr>
              <a:t>Enter information from the ITP and CMDE into Medicaid Management Information System (MMIS)</a:t>
            </a:r>
          </a:p>
          <a:p>
            <a:pPr marL="0" marR="0" lvl="0" indent="-228600" fontAlgn="base">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rgbClr val="37465E"/>
                </a:solidFill>
                <a:effectLst/>
              </a:rPr>
              <a:t>Verify all required components of the ITP are present</a:t>
            </a:r>
          </a:p>
          <a:p>
            <a:pPr marL="0" marR="0" lvl="0" indent="-228600" fontAlgn="base">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rgbClr val="37465E"/>
                </a:solidFill>
                <a:effectLst/>
              </a:rPr>
              <a:t>Put the case in pending status and notify providers through the Atrezzo message inbox if more information is needed</a:t>
            </a:r>
          </a:p>
          <a:p>
            <a:pPr marL="0" marR="0" lvl="0" indent="-228600" fontAlgn="base">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rgbClr val="37465E"/>
                </a:solidFill>
                <a:effectLst/>
              </a:rPr>
              <a:t>Complete an integrated review process of the CMDE, ITP and other MHCP-covered services the person receives in order to determine authorization for EIDBI services</a:t>
            </a:r>
          </a:p>
        </p:txBody>
      </p:sp>
      <p:pic>
        <p:nvPicPr>
          <p:cNvPr id="4" name="Graphic 3" descr="Monthly calendar with solid fill">
            <a:extLst>
              <a:ext uri="{FF2B5EF4-FFF2-40B4-BE49-F238E27FC236}">
                <a16:creationId xmlns:a16="http://schemas.microsoft.com/office/drawing/2014/main" id="{D70A4D52-A6A8-4545-B67F-09E8163906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3696" y="2238540"/>
            <a:ext cx="2178594" cy="2178594"/>
          </a:xfrm>
          <a:prstGeom prst="rect">
            <a:avLst/>
          </a:prstGeom>
        </p:spPr>
      </p:pic>
    </p:spTree>
    <p:extLst>
      <p:ext uri="{BB962C8B-B14F-4D97-AF65-F5344CB8AC3E}">
        <p14:creationId xmlns:p14="http://schemas.microsoft.com/office/powerpoint/2010/main" val="3063149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6"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kern="1200" dirty="0">
                <a:solidFill>
                  <a:srgbClr val="FFFFFF"/>
                </a:solidFill>
                <a:latin typeface="+mj-lt"/>
                <a:ea typeface="+mj-ea"/>
                <a:cs typeface="+mj-cs"/>
              </a:rPr>
              <a:t>EIDBI BENEFIT RESPONSIBILITIES: Kepro</a:t>
            </a:r>
          </a:p>
        </p:txBody>
      </p:sp>
      <p:sp>
        <p:nvSpPr>
          <p:cNvPr id="6" name="TextBox 5">
            <a:extLst>
              <a:ext uri="{FF2B5EF4-FFF2-40B4-BE49-F238E27FC236}">
                <a16:creationId xmlns:a16="http://schemas.microsoft.com/office/drawing/2014/main" id="{A7A83FF0-06D9-4430-863A-52CFAB5277D0}"/>
              </a:ext>
            </a:extLst>
          </p:cNvPr>
          <p:cNvSpPr txBox="1"/>
          <p:nvPr/>
        </p:nvSpPr>
        <p:spPr>
          <a:xfrm>
            <a:off x="1254346" y="2301261"/>
            <a:ext cx="9358566" cy="5172496"/>
          </a:xfrm>
          <a:prstGeom prst="rect">
            <a:avLst/>
          </a:prstGeom>
        </p:spPr>
        <p:txBody>
          <a:bodyPr vert="horz" lIns="91440" tIns="45720" rIns="91440" bIns="45720" rtlCol="0">
            <a:normAutofit/>
          </a:bodyPr>
          <a:lstStyle/>
          <a:p>
            <a:pPr marL="0" marR="0" lvl="0" indent="-228600" fontAlgn="base">
              <a:spcBef>
                <a:spcPct val="0"/>
              </a:spcBef>
              <a:spcAft>
                <a:spcPts val="600"/>
              </a:spcAft>
              <a:buClrTx/>
              <a:buSzTx/>
              <a:buFont typeface="Arial" panose="020B0604020202020204" pitchFamily="34" charset="0"/>
              <a:buChar char="•"/>
              <a:tabLst/>
            </a:pPr>
            <a:endParaRPr kumimoji="0" lang="en-US" altLang="en-US" sz="1200" b="0" i="0" u="none" strike="noStrike" cap="none" normalizeH="0" baseline="0" dirty="0">
              <a:ln>
                <a:noFill/>
              </a:ln>
              <a:solidFill>
                <a:srgbClr val="37465E"/>
              </a:solidFill>
              <a:effectLst/>
            </a:endParaRPr>
          </a:p>
          <a:p>
            <a:pPr marR="0" lvl="0" fontAlgn="base">
              <a:spcBef>
                <a:spcPct val="0"/>
              </a:spcBef>
              <a:spcAft>
                <a:spcPts val="600"/>
              </a:spcAft>
              <a:buClrTx/>
              <a:buSzTx/>
              <a:tabLst/>
            </a:pPr>
            <a:r>
              <a:rPr kumimoji="0" lang="en-US" altLang="en-US" b="0" i="0" u="sng" strike="noStrike" cap="none" normalizeH="0" baseline="0" dirty="0">
                <a:ln>
                  <a:noFill/>
                </a:ln>
                <a:solidFill>
                  <a:srgbClr val="37465E"/>
                </a:solidFill>
                <a:effectLst/>
              </a:rPr>
              <a:t>If </a:t>
            </a:r>
            <a:r>
              <a:rPr kumimoji="0" lang="en-US" altLang="en-US" b="1" i="0" u="sng" strike="noStrike" cap="none" normalizeH="0" baseline="0" dirty="0">
                <a:ln>
                  <a:noFill/>
                </a:ln>
                <a:solidFill>
                  <a:srgbClr val="37465E"/>
                </a:solidFill>
                <a:effectLst/>
              </a:rPr>
              <a:t>KEPRO</a:t>
            </a:r>
            <a:r>
              <a:rPr kumimoji="0" lang="en-US" altLang="en-US" b="0" i="0" u="sng" strike="noStrike" cap="none" normalizeH="0" baseline="0" dirty="0">
                <a:ln>
                  <a:noFill/>
                </a:ln>
                <a:solidFill>
                  <a:srgbClr val="37465E"/>
                </a:solidFill>
                <a:effectLst/>
              </a:rPr>
              <a:t> puts the case in pending status in the Atrezzo portal and requests additional information:</a:t>
            </a:r>
          </a:p>
          <a:p>
            <a:pPr marL="0" marR="0" lvl="0" indent="-228600" fontAlgn="base">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solidFill>
                  <a:srgbClr val="37465E"/>
                </a:solidFill>
                <a:effectLst/>
              </a:rPr>
              <a:t>The provider has </a:t>
            </a:r>
            <a:r>
              <a:rPr kumimoji="0" lang="en-US" altLang="en-US" b="1" i="0" u="none" strike="noStrike" cap="none" normalizeH="0" baseline="0" dirty="0">
                <a:ln>
                  <a:noFill/>
                </a:ln>
                <a:solidFill>
                  <a:srgbClr val="37465E"/>
                </a:solidFill>
                <a:effectLst/>
              </a:rPr>
              <a:t>15 Calendar days</a:t>
            </a:r>
            <a:r>
              <a:rPr kumimoji="0" lang="en-US" altLang="en-US" b="0" i="0" u="none" strike="noStrike" cap="none" normalizeH="0" baseline="0" dirty="0">
                <a:ln>
                  <a:noFill/>
                </a:ln>
                <a:solidFill>
                  <a:srgbClr val="37465E"/>
                </a:solidFill>
                <a:effectLst/>
              </a:rPr>
              <a:t> to upload the requested information or make the requested corrections. The provider must submit </a:t>
            </a:r>
            <a:r>
              <a:rPr kumimoji="0" lang="en-US" altLang="en-US" b="1" i="0" u="none" strike="noStrike" cap="none" normalizeH="0" baseline="0" dirty="0">
                <a:ln>
                  <a:noFill/>
                </a:ln>
                <a:solidFill>
                  <a:srgbClr val="37465E"/>
                </a:solidFill>
                <a:effectLst/>
              </a:rPr>
              <a:t>all</a:t>
            </a:r>
            <a:r>
              <a:rPr kumimoji="0" lang="en-US" altLang="en-US" b="0" i="0" u="none" strike="noStrike" cap="none" normalizeH="0" baseline="0" dirty="0">
                <a:ln>
                  <a:noFill/>
                </a:ln>
                <a:solidFill>
                  <a:srgbClr val="37465E"/>
                </a:solidFill>
                <a:effectLst/>
              </a:rPr>
              <a:t> the additional information requested at one time to KEPRO.</a:t>
            </a:r>
          </a:p>
          <a:p>
            <a:pPr marL="0" marR="0" lvl="0" indent="-228600" fontAlgn="base">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solidFill>
                  <a:srgbClr val="37465E"/>
                </a:solidFill>
                <a:effectLst/>
              </a:rPr>
              <a:t>Failure to respond may result in denial and require a new Authorization to restart the process with all documentation necessary to make a determination.</a:t>
            </a:r>
          </a:p>
          <a:p>
            <a:pPr marL="0" marR="0" lvl="0" indent="-228600" fontAlgn="base">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solidFill>
                  <a:srgbClr val="37465E"/>
                </a:solidFill>
                <a:effectLst/>
              </a:rPr>
              <a:t>KEPRO has </a:t>
            </a:r>
            <a:r>
              <a:rPr kumimoji="0" lang="en-US" altLang="en-US" b="1" i="0" u="none" strike="noStrike" cap="none" normalizeH="0" baseline="0" dirty="0">
                <a:ln>
                  <a:noFill/>
                </a:ln>
                <a:solidFill>
                  <a:srgbClr val="37465E"/>
                </a:solidFill>
                <a:effectLst/>
              </a:rPr>
              <a:t>three business days</a:t>
            </a:r>
            <a:r>
              <a:rPr kumimoji="0" lang="en-US" altLang="en-US" b="0" i="0" u="none" strike="noStrike" cap="none" normalizeH="0" baseline="0" dirty="0">
                <a:ln>
                  <a:noFill/>
                </a:ln>
                <a:solidFill>
                  <a:srgbClr val="37465E"/>
                </a:solidFill>
                <a:effectLst/>
              </a:rPr>
              <a:t> from when it receives the additional information to review and make an approval or denial determination.</a:t>
            </a:r>
          </a:p>
          <a:p>
            <a:pPr marL="0" marR="0" lvl="0" indent="-228600" fontAlgn="base">
              <a:spcBef>
                <a:spcPct val="0"/>
              </a:spcBef>
              <a:spcAft>
                <a:spcPts val="600"/>
              </a:spcAft>
              <a:buClrTx/>
              <a:buSzTx/>
              <a:buFont typeface="Arial" panose="020B0604020202020204" pitchFamily="34" charset="0"/>
              <a:buChar char="•"/>
              <a:tabLst/>
            </a:pPr>
            <a:endParaRPr lang="en-US" altLang="en-US" dirty="0">
              <a:solidFill>
                <a:srgbClr val="37465E"/>
              </a:solidFill>
            </a:endParaRPr>
          </a:p>
          <a:p>
            <a:pPr marR="0" lvl="0" fontAlgn="base">
              <a:spcBef>
                <a:spcPct val="0"/>
              </a:spcBef>
              <a:spcAft>
                <a:spcPts val="600"/>
              </a:spcAft>
              <a:buClrTx/>
              <a:buSzTx/>
              <a:tabLst/>
            </a:pPr>
            <a:r>
              <a:rPr kumimoji="0" lang="en-US" altLang="en-US" b="0" i="1" u="none" strike="noStrike" cap="none" normalizeH="0" baseline="0" dirty="0">
                <a:ln>
                  <a:noFill/>
                </a:ln>
                <a:solidFill>
                  <a:srgbClr val="37465E"/>
                </a:solidFill>
                <a:effectLst/>
              </a:rPr>
              <a:t>	</a:t>
            </a:r>
          </a:p>
          <a:p>
            <a:pPr marL="0" marR="0" lvl="0" indent="-228600" fontAlgn="base">
              <a:spcBef>
                <a:spcPct val="0"/>
              </a:spcBef>
              <a:spcAft>
                <a:spcPts val="600"/>
              </a:spcAft>
              <a:buClrTx/>
              <a:buSzTx/>
              <a:buFont typeface="Arial" panose="020B0604020202020204" pitchFamily="34" charset="0"/>
              <a:buChar char="•"/>
              <a:tabLst/>
            </a:pPr>
            <a:endParaRPr kumimoji="0" lang="en-US" altLang="en-US" b="0" i="0" u="none" strike="noStrike" cap="none" normalizeH="0" baseline="0" dirty="0">
              <a:ln>
                <a:noFill/>
              </a:ln>
              <a:solidFill>
                <a:srgbClr val="37465E"/>
              </a:solidFill>
              <a:effectLst/>
            </a:endParaRPr>
          </a:p>
        </p:txBody>
      </p:sp>
      <p:pic>
        <p:nvPicPr>
          <p:cNvPr id="4" name="Graphic 3" descr="Monthly calendar with solid fill">
            <a:extLst>
              <a:ext uri="{FF2B5EF4-FFF2-40B4-BE49-F238E27FC236}">
                <a16:creationId xmlns:a16="http://schemas.microsoft.com/office/drawing/2014/main" id="{D70A4D52-A6A8-4545-B67F-09E8163906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3906" y="4679406"/>
            <a:ext cx="2178594" cy="2178594"/>
          </a:xfrm>
          <a:prstGeom prst="rect">
            <a:avLst/>
          </a:prstGeom>
        </p:spPr>
      </p:pic>
    </p:spTree>
    <p:extLst>
      <p:ext uri="{BB962C8B-B14F-4D97-AF65-F5344CB8AC3E}">
        <p14:creationId xmlns:p14="http://schemas.microsoft.com/office/powerpoint/2010/main" val="2204230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23C175-1DA3-45D6-845B-171E29618EB8}"/>
              </a:ext>
            </a:extLst>
          </p:cNvPr>
          <p:cNvSpPr>
            <a:spLocks noGrp="1"/>
          </p:cNvSpPr>
          <p:nvPr>
            <p:ph type="body" sz="quarter" idx="18"/>
          </p:nvPr>
        </p:nvSpPr>
        <p:spPr>
          <a:xfrm>
            <a:off x="444498" y="1717985"/>
            <a:ext cx="6907308" cy="4420866"/>
          </a:xfrm>
        </p:spPr>
        <p:txBody>
          <a:bodyPr>
            <a:normAutofit/>
          </a:bodyPr>
          <a:lstStyle/>
          <a:p>
            <a:pPr marL="0" lvl="0" indent="0">
              <a:buNone/>
            </a:pPr>
            <a:r>
              <a:rPr lang="en-US" sz="2800" b="1" u="sng" dirty="0">
                <a:solidFill>
                  <a:srgbClr val="37465E"/>
                </a:solidFill>
                <a:latin typeface="DIN Pro Cond Bold" panose="020B0806020101010102" pitchFamily="34" charset="0"/>
                <a:ea typeface="+mn-ea"/>
                <a:cs typeface="DIN Pro Cond Bold" panose="020B0806020101010102" pitchFamily="34" charset="0"/>
              </a:rPr>
              <a:t>Advantages of</a:t>
            </a:r>
            <a:r>
              <a:rPr lang="en-US" sz="2800" u="sng" dirty="0">
                <a:solidFill>
                  <a:srgbClr val="37465E"/>
                </a:solidFill>
                <a:latin typeface="DIN Pro Cond Bold" panose="020B0806020101010102" pitchFamily="34" charset="0"/>
                <a:cs typeface="DIN Pro Cond Bold" panose="020B0806020101010102" pitchFamily="34" charset="0"/>
              </a:rPr>
              <a:t> using the </a:t>
            </a:r>
            <a:r>
              <a:rPr lang="en-US" sz="2800" b="1" u="sng" dirty="0">
                <a:solidFill>
                  <a:srgbClr val="37465E"/>
                </a:solidFill>
                <a:latin typeface="DIN Pro Cond Bold" panose="020B0806020101010102" pitchFamily="34" charset="0"/>
                <a:ea typeface="+mn-ea"/>
                <a:cs typeface="DIN Pro Cond Bold" panose="020B0806020101010102" pitchFamily="34" charset="0"/>
              </a:rPr>
              <a:t>Provider Portal:</a:t>
            </a:r>
          </a:p>
          <a:p>
            <a:pPr lvl="1">
              <a:lnSpc>
                <a:spcPct val="200000"/>
              </a:lnSpc>
            </a:pPr>
            <a:r>
              <a:rPr lang="en-US" sz="2600" dirty="0">
                <a:solidFill>
                  <a:srgbClr val="37465E"/>
                </a:solidFill>
                <a:latin typeface="DIN Pro Cond Bold" panose="020B0806020101010102" pitchFamily="34" charset="0"/>
                <a:cs typeface="DIN Pro Cond Bold" panose="020B0806020101010102" pitchFamily="34" charset="0"/>
              </a:rPr>
              <a:t>Secured access to </a:t>
            </a:r>
            <a:r>
              <a:rPr lang="en-US" sz="2400" dirty="0">
                <a:solidFill>
                  <a:srgbClr val="37465E"/>
                </a:solidFill>
                <a:latin typeface="DIN Pro Cond Bold" panose="020B0806020101010102" pitchFamily="34" charset="0"/>
                <a:cs typeface="DIN Pro Cond Bold" panose="020B0806020101010102" pitchFamily="34" charset="0"/>
              </a:rPr>
              <a:t>the </a:t>
            </a:r>
            <a:r>
              <a:rPr lang="en-US" sz="2400" b="1" dirty="0">
                <a:solidFill>
                  <a:srgbClr val="37465E"/>
                </a:solidFill>
                <a:latin typeface="DIN Pro Cond Bold" panose="020B0806020101010102" pitchFamily="34" charset="0"/>
                <a:ea typeface="+mn-ea"/>
                <a:cs typeface="DIN Pro Cond Bold" panose="020B0806020101010102" pitchFamily="34" charset="0"/>
              </a:rPr>
              <a:t>Provider Portal</a:t>
            </a:r>
            <a:endParaRPr lang="en-US" sz="2600" dirty="0">
              <a:solidFill>
                <a:srgbClr val="37465E"/>
              </a:solidFill>
              <a:latin typeface="DIN Pro Cond Bold" panose="020B0806020101010102" pitchFamily="34" charset="0"/>
              <a:cs typeface="DIN Pro Cond Bold" panose="020B0806020101010102" pitchFamily="34" charset="0"/>
            </a:endParaRPr>
          </a:p>
          <a:p>
            <a:pPr lvl="1">
              <a:lnSpc>
                <a:spcPct val="200000"/>
              </a:lnSpc>
            </a:pPr>
            <a:r>
              <a:rPr lang="en-US" sz="2600" dirty="0">
                <a:solidFill>
                  <a:srgbClr val="37465E"/>
                </a:solidFill>
                <a:latin typeface="DIN Pro Cond Bold" panose="020B0806020101010102" pitchFamily="34" charset="0"/>
                <a:cs typeface="DIN Pro Cond Bold" panose="020B0806020101010102" pitchFamily="34" charset="0"/>
              </a:rPr>
              <a:t>Access letters via Case/ Request</a:t>
            </a:r>
          </a:p>
          <a:p>
            <a:pPr lvl="1">
              <a:lnSpc>
                <a:spcPct val="200000"/>
              </a:lnSpc>
            </a:pPr>
            <a:r>
              <a:rPr lang="en-US" sz="2600" dirty="0">
                <a:solidFill>
                  <a:srgbClr val="37465E"/>
                </a:solidFill>
                <a:latin typeface="DIN Pro Cond Bold" panose="020B0806020101010102" pitchFamily="34" charset="0"/>
                <a:cs typeface="DIN Pro Cond Bold" panose="020B0806020101010102" pitchFamily="34" charset="0"/>
              </a:rPr>
              <a:t>Respond / Send messages To/From Kepro</a:t>
            </a:r>
          </a:p>
          <a:p>
            <a:pPr lvl="1">
              <a:lnSpc>
                <a:spcPct val="200000"/>
              </a:lnSpc>
            </a:pPr>
            <a:r>
              <a:rPr lang="en-US" sz="2600" dirty="0">
                <a:solidFill>
                  <a:srgbClr val="37465E"/>
                </a:solidFill>
                <a:latin typeface="DIN Pro Cond Bold" panose="020B0806020101010102" pitchFamily="34" charset="0"/>
                <a:cs typeface="DIN Pro Cond Bold" panose="020B0806020101010102" pitchFamily="34" charset="0"/>
              </a:rPr>
              <a:t>Track case status &amp; upload clinical documentation.  </a:t>
            </a:r>
          </a:p>
        </p:txBody>
      </p:sp>
      <p:sp>
        <p:nvSpPr>
          <p:cNvPr id="3" name="Title 2">
            <a:extLst>
              <a:ext uri="{FF2B5EF4-FFF2-40B4-BE49-F238E27FC236}">
                <a16:creationId xmlns:a16="http://schemas.microsoft.com/office/drawing/2014/main" id="{F7270489-39D6-4D1A-AA24-B7DB6321D261}"/>
              </a:ext>
            </a:extLst>
          </p:cNvPr>
          <p:cNvSpPr>
            <a:spLocks noGrp="1"/>
          </p:cNvSpPr>
          <p:nvPr>
            <p:ph type="title"/>
          </p:nvPr>
        </p:nvSpPr>
        <p:spPr>
          <a:xfrm>
            <a:off x="838198" y="633767"/>
            <a:ext cx="7391401" cy="450451"/>
          </a:xfrm>
        </p:spPr>
        <p:txBody>
          <a:bodyPr/>
          <a:lstStyle/>
          <a:p>
            <a:r>
              <a:rPr lang="en-US" dirty="0"/>
              <a:t>Atrezzo Provider Portal</a:t>
            </a:r>
          </a:p>
        </p:txBody>
      </p:sp>
      <p:sp>
        <p:nvSpPr>
          <p:cNvPr id="5" name="Slide Number Placeholder 4">
            <a:extLst>
              <a:ext uri="{FF2B5EF4-FFF2-40B4-BE49-F238E27FC236}">
                <a16:creationId xmlns:a16="http://schemas.microsoft.com/office/drawing/2014/main" id="{B2AC5E24-0D4C-4FBF-8237-C07A646AA0A7}"/>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8</a:t>
            </a:fld>
            <a:endParaRPr lang="en-US" dirty="0"/>
          </a:p>
        </p:txBody>
      </p:sp>
      <p:pic>
        <p:nvPicPr>
          <p:cNvPr id="20" name="Picture Placeholder 19" descr="A young person sitting at a table&#10;&#10;Description automatically generated">
            <a:extLst>
              <a:ext uri="{FF2B5EF4-FFF2-40B4-BE49-F238E27FC236}">
                <a16:creationId xmlns:a16="http://schemas.microsoft.com/office/drawing/2014/main" id="{3CF597B9-A5FD-4726-8454-717BB82CA67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961" r="6961"/>
          <a:stretch>
            <a:fillRect/>
          </a:stretch>
        </p:blipFill>
        <p:spPr>
          <a:xfrm>
            <a:off x="6096000" y="0"/>
            <a:ext cx="7971342" cy="6858000"/>
          </a:xfrm>
        </p:spPr>
      </p:pic>
    </p:spTree>
    <p:extLst>
      <p:ext uri="{BB962C8B-B14F-4D97-AF65-F5344CB8AC3E}">
        <p14:creationId xmlns:p14="http://schemas.microsoft.com/office/powerpoint/2010/main" val="3298443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1453394" y="65461"/>
            <a:ext cx="10588434" cy="1062644"/>
          </a:xfrm>
        </p:spPr>
        <p:txBody>
          <a:bodyPr vert="horz" lIns="91440" tIns="45720" rIns="91440" bIns="45720" rtlCol="0" anchor="b">
            <a:normAutofit/>
          </a:bodyPr>
          <a:lstStyle/>
          <a:p>
            <a:r>
              <a:rPr lang="en-US" sz="4400" kern="1200" dirty="0">
                <a:solidFill>
                  <a:schemeClr val="tx1"/>
                </a:solidFill>
                <a:latin typeface="+mj-lt"/>
                <a:ea typeface="+mj-ea"/>
                <a:cs typeface="+mj-cs"/>
              </a:rPr>
              <a:t>Accessing the Atrezzo Provider Portal</a:t>
            </a:r>
          </a:p>
        </p:txBody>
      </p:sp>
      <p:cxnSp>
        <p:nvCxnSpPr>
          <p:cNvPr id="24" name="Straight Connector 23">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Monitor with solid fill">
            <a:extLst>
              <a:ext uri="{FF2B5EF4-FFF2-40B4-BE49-F238E27FC236}">
                <a16:creationId xmlns:a16="http://schemas.microsoft.com/office/drawing/2014/main" id="{CBDDD7DD-E639-4B70-9D5A-4740245376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1333206" y="2811104"/>
            <a:ext cx="2928114" cy="2928114"/>
          </a:xfrm>
          <a:prstGeom prst="rect">
            <a:avLst/>
          </a:prstGeom>
        </p:spPr>
      </p:pic>
      <p:sp>
        <p:nvSpPr>
          <p:cNvPr id="5" name="Slide Number Placeholder 4">
            <a:extLst>
              <a:ext uri="{FF2B5EF4-FFF2-40B4-BE49-F238E27FC236}">
                <a16:creationId xmlns:a16="http://schemas.microsoft.com/office/drawing/2014/main" id="{577F5ED2-3B71-4C5A-807C-2F89D0EF54CE}"/>
              </a:ext>
            </a:extLst>
          </p:cNvPr>
          <p:cNvSpPr>
            <a:spLocks noGrp="1"/>
          </p:cNvSpPr>
          <p:nvPr>
            <p:ph type="sldNum" sz="quarter" idx="12"/>
          </p:nvPr>
        </p:nvSpPr>
        <p:spPr>
          <a:xfrm>
            <a:off x="10330903" y="6217920"/>
            <a:ext cx="914400" cy="365125"/>
          </a:xfrm>
        </p:spPr>
        <p:txBody>
          <a:bodyPr vert="horz" lIns="91440" tIns="45720" rIns="91440" bIns="45720" rtlCol="0" anchor="ctr">
            <a:normAutofit/>
          </a:bodyPr>
          <a:lstStyle/>
          <a:p>
            <a:pPr algn="r">
              <a:spcAft>
                <a:spcPts val="600"/>
              </a:spcAft>
            </a:pPr>
            <a:r>
              <a:rPr lang="en-US" sz="1200">
                <a:solidFill>
                  <a:prstClr val="black">
                    <a:lumMod val="50000"/>
                    <a:lumOff val="50000"/>
                  </a:prstClr>
                </a:solidFill>
              </a:rPr>
              <a:t>Page </a:t>
            </a:r>
            <a:fld id="{C6C8BDDB-1AA9-4CDC-80A0-B0BF343FFE1A}" type="slidenum">
              <a:rPr lang="en-US" sz="1200">
                <a:solidFill>
                  <a:prstClr val="black">
                    <a:lumMod val="50000"/>
                    <a:lumOff val="50000"/>
                  </a:prstClr>
                </a:solidFill>
              </a:rPr>
              <a:pPr algn="r">
                <a:spcAft>
                  <a:spcPts val="600"/>
                </a:spcAft>
              </a:pPr>
              <a:t>9</a:t>
            </a:fld>
            <a:endParaRPr lang="en-US" sz="1200">
              <a:solidFill>
                <a:prstClr val="black">
                  <a:lumMod val="50000"/>
                  <a:lumOff val="50000"/>
                </a:prstClr>
              </a:solidFill>
            </a:endParaRPr>
          </a:p>
        </p:txBody>
      </p:sp>
      <p:graphicFrame>
        <p:nvGraphicFramePr>
          <p:cNvPr id="12" name="Text Placeholder 1">
            <a:extLst>
              <a:ext uri="{FF2B5EF4-FFF2-40B4-BE49-F238E27FC236}">
                <a16:creationId xmlns:a16="http://schemas.microsoft.com/office/drawing/2014/main" id="{5CE0A2BA-69C8-412A-8AE4-942666982672}"/>
              </a:ext>
            </a:extLst>
          </p:cNvPr>
          <p:cNvGraphicFramePr/>
          <p:nvPr>
            <p:extLst>
              <p:ext uri="{D42A27DB-BD31-4B8C-83A1-F6EECF244321}">
                <p14:modId xmlns:p14="http://schemas.microsoft.com/office/powerpoint/2010/main" val="1491903451"/>
              </p:ext>
            </p:extLst>
          </p:nvPr>
        </p:nvGraphicFramePr>
        <p:xfrm>
          <a:off x="4261320" y="1638304"/>
          <a:ext cx="7780508" cy="47497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655067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Custom Design">
  <a:themeElements>
    <a:clrScheme name="Kepro Colors">
      <a:dk1>
        <a:srgbClr val="000000"/>
      </a:dk1>
      <a:lt1>
        <a:srgbClr val="FFFFFF"/>
      </a:lt1>
      <a:dk2>
        <a:srgbClr val="37465E"/>
      </a:dk2>
      <a:lt2>
        <a:srgbClr val="FFFFFF"/>
      </a:lt2>
      <a:accent1>
        <a:srgbClr val="70C2D4"/>
      </a:accent1>
      <a:accent2>
        <a:srgbClr val="546980"/>
      </a:accent2>
      <a:accent3>
        <a:srgbClr val="36365C"/>
      </a:accent3>
      <a:accent4>
        <a:srgbClr val="D4CCA8"/>
      </a:accent4>
      <a:accent5>
        <a:srgbClr val="EF8A45"/>
      </a:accent5>
      <a:accent6>
        <a:srgbClr val="D9C973"/>
      </a:accent6>
      <a:hlink>
        <a:srgbClr val="BDE3E8"/>
      </a:hlink>
      <a:folHlink>
        <a:srgbClr val="545454"/>
      </a:folHlink>
    </a:clrScheme>
    <a:fontScheme name="Kepro">
      <a:majorFont>
        <a:latin typeface="Raleway"/>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AAE7CD09309164188C9B7DC0F81E1FF" ma:contentTypeVersion="4" ma:contentTypeDescription="Create a new document." ma:contentTypeScope="" ma:versionID="76840f265002f9ec98d6f3577b6af681">
  <xsd:schema xmlns:xsd="http://www.w3.org/2001/XMLSchema" xmlns:xs="http://www.w3.org/2001/XMLSchema" xmlns:p="http://schemas.microsoft.com/office/2006/metadata/properties" xmlns:ns2="c17a2438-8fd9-4895-9405-c877f00eba37" xmlns:ns3="83f24fd9-ebb3-4c4e-9d0a-987a95872ff7" targetNamespace="http://schemas.microsoft.com/office/2006/metadata/properties" ma:root="true" ma:fieldsID="6455f6c139d04d446917e9928c0cb750" ns2:_="" ns3:_="">
    <xsd:import namespace="c17a2438-8fd9-4895-9405-c877f00eba37"/>
    <xsd:import namespace="83f24fd9-ebb3-4c4e-9d0a-987a95872ff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7a2438-8fd9-4895-9405-c877f00eba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f24fd9-ebb3-4c4e-9d0a-987a95872ff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302847-182A-48BF-8368-051EFD721845}">
  <ds:schemaRefs>
    <ds:schemaRef ds:uri="http://schemas.microsoft.com/sharepoint/v3/contenttype/forms"/>
  </ds:schemaRefs>
</ds:datastoreItem>
</file>

<file path=customXml/itemProps2.xml><?xml version="1.0" encoding="utf-8"?>
<ds:datastoreItem xmlns:ds="http://schemas.openxmlformats.org/officeDocument/2006/customXml" ds:itemID="{B946E3ED-FFB0-4141-9647-02E3979050BE}">
  <ds:schemaRef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purl.org/dc/dcmitype/"/>
    <ds:schemaRef ds:uri="http://schemas.microsoft.com/office/2006/metadata/properties"/>
    <ds:schemaRef ds:uri="http://www.w3.org/XML/1998/namespace"/>
    <ds:schemaRef ds:uri="c17a2438-8fd9-4895-9405-c877f00eba37"/>
    <ds:schemaRef ds:uri="83f24fd9-ebb3-4c4e-9d0a-987a95872ff7"/>
    <ds:schemaRef ds:uri="http://purl.org/dc/elements/1.1/"/>
  </ds:schemaRefs>
</ds:datastoreItem>
</file>

<file path=customXml/itemProps3.xml><?xml version="1.0" encoding="utf-8"?>
<ds:datastoreItem xmlns:ds="http://schemas.openxmlformats.org/officeDocument/2006/customXml" ds:itemID="{D041DC36-D34F-418C-AB54-3E11B04112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7a2438-8fd9-4895-9405-c877f00eba37"/>
    <ds:schemaRef ds:uri="83f24fd9-ebb3-4c4e-9d0a-987a95872f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9034</TotalTime>
  <Words>5536</Words>
  <Application>Microsoft Office PowerPoint</Application>
  <PresentationFormat>Widescreen</PresentationFormat>
  <Paragraphs>441</Paragraphs>
  <Slides>54</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Calibri</vt:lpstr>
      <vt:lpstr>Open Sans</vt:lpstr>
      <vt:lpstr>Raleway SemiBold</vt:lpstr>
      <vt:lpstr>Raleway</vt:lpstr>
      <vt:lpstr>DIN Pro Cond Bold</vt:lpstr>
      <vt:lpstr>Raleway Light</vt:lpstr>
      <vt:lpstr>Arial</vt:lpstr>
      <vt:lpstr>Symbol</vt:lpstr>
      <vt:lpstr>Century Gothic</vt:lpstr>
      <vt:lpstr>Custom Design</vt:lpstr>
      <vt:lpstr>Early Intensive Developmental and Behavioral Intervention (EIDBI) Benefit</vt:lpstr>
      <vt:lpstr>Objectives </vt:lpstr>
      <vt:lpstr>EIDBI BENEFIT PROCESS Information in this section pertains to fee-for-service MHCP members only.**</vt:lpstr>
      <vt:lpstr>EIDBI BENEFIT - PROVIDER RESPONSIBILITIES</vt:lpstr>
      <vt:lpstr>EIDBI BENEFIT - PROVIDER RESPONSIBILITIES</vt:lpstr>
      <vt:lpstr>EIDBI BENEFIT RESPONSIBILITIES: Kepro</vt:lpstr>
      <vt:lpstr>EIDBI BENEFIT RESPONSIBILITIES: Kepro</vt:lpstr>
      <vt:lpstr>Atrezzo Provider Portal</vt:lpstr>
      <vt:lpstr>Accessing the Atrezzo Provider Portal</vt:lpstr>
      <vt:lpstr>Atrezzo Provider Portal: To get started visit mhcp.kepro.com </vt:lpstr>
      <vt:lpstr>Atrezzo Provider Portal: Login / Registration </vt:lpstr>
      <vt:lpstr>Atrezzo Provider Portal New Case Creation</vt:lpstr>
      <vt:lpstr>Atrezzo Provider Portal New Case Creation</vt:lpstr>
      <vt:lpstr>Atrezzo Provider Portal New Case Creation</vt:lpstr>
      <vt:lpstr>Atrezzo Provider Portal To get started visit mhcp.kepro.com </vt:lpstr>
      <vt:lpstr>Atrezzo Provider Portal New Case Creation: To get started visit mhcp.kepro.com </vt:lpstr>
      <vt:lpstr>Atrezzo Provider Portal New Case Creation</vt:lpstr>
      <vt:lpstr>Atrezzo Provider Portal New Case Creation</vt:lpstr>
      <vt:lpstr>Atrezzo Provider Portal New Case Creation</vt:lpstr>
      <vt:lpstr>Atrezzo Provider Portal New Case Creation</vt:lpstr>
      <vt:lpstr>Atrezzo Provider Portal New Case Creation</vt:lpstr>
      <vt:lpstr>Atrezzo Provider Portal New Case Creation</vt:lpstr>
      <vt:lpstr>Atrezzo Provider Portal New Case Creation</vt:lpstr>
      <vt:lpstr>Atrezzo Provider Portal New Case Creation</vt:lpstr>
      <vt:lpstr>Atrezzo Provider Portal New Case Creation</vt:lpstr>
      <vt:lpstr>Atrezzo Provider Portal New Case Creation</vt:lpstr>
      <vt:lpstr>Atrezzo Provider Portal New Case Creation</vt:lpstr>
      <vt:lpstr>Atrezzo Provider Portal New Case Creation</vt:lpstr>
      <vt:lpstr>Atrezzo Provider Portal New Case Creation</vt:lpstr>
      <vt:lpstr>Atrezzo Provider Portal New Case Creation</vt:lpstr>
      <vt:lpstr>Atrezzo Provider Portal New Case Creation</vt:lpstr>
      <vt:lpstr>Atrezzo Provider Portal New Case Creation</vt:lpstr>
      <vt:lpstr>Atrezzo Provider Portal:  Attaching Documents</vt:lpstr>
      <vt:lpstr>PowerPoint Presentation</vt:lpstr>
      <vt:lpstr>PowerPoint Presentation</vt:lpstr>
      <vt:lpstr>Atrezzo Provider Portal New Case Creation</vt:lpstr>
      <vt:lpstr>Atrezzo Provider Portal New Case Creation</vt:lpstr>
      <vt:lpstr>Atrezzo Provider Portal New Case Creation</vt:lpstr>
      <vt:lpstr>Atrezzo Provider Portal: Submitted Case Inquiry</vt:lpstr>
      <vt:lpstr>Atrezzo Provider Portal : Submitted Case Inquiry</vt:lpstr>
      <vt:lpstr>Atrezzo Provider Portal: Submitted Case Inquiry</vt:lpstr>
      <vt:lpstr>Atrezzo Provider Portal: Submitted Case Inquiry</vt:lpstr>
      <vt:lpstr>Atrezzo Provider Portal: Submitted Case Inquiry</vt:lpstr>
      <vt:lpstr>Receiving Provider Notification</vt:lpstr>
      <vt:lpstr>Receiving Provider Notification</vt:lpstr>
      <vt:lpstr>Frequently Asked Questions</vt:lpstr>
      <vt:lpstr>Frequently Asked Questions</vt:lpstr>
      <vt:lpstr>Frequently Asked Questions</vt:lpstr>
      <vt:lpstr>Frequently Asked Questions</vt:lpstr>
      <vt:lpstr>Frequently Asked Questions</vt:lpstr>
      <vt:lpstr>DHS MHCP MANUAL</vt:lpstr>
      <vt:lpstr>Atrezzo Provider Portal</vt:lpstr>
      <vt:lpstr>Question &amp; Answers</vt:lpstr>
      <vt:lpstr>Thank you for your attendance and participation.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Linh Le</dc:creator>
  <cp:lastModifiedBy>Luda Romanyuk</cp:lastModifiedBy>
  <cp:revision>352</cp:revision>
  <dcterms:created xsi:type="dcterms:W3CDTF">2020-03-20T15:14:34Z</dcterms:created>
  <dcterms:modified xsi:type="dcterms:W3CDTF">2022-11-07T16:46:47Z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0x010100EAAE7CD09309164188C9B7DC0F81E1FF</vt:lpwstr>
  </property>
</Properties>
</file>